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1"/>
  </p:notesMasterIdLst>
  <p:sldIdLst>
    <p:sldId id="758" r:id="rId2"/>
    <p:sldId id="759" r:id="rId3"/>
    <p:sldId id="796" r:id="rId4"/>
    <p:sldId id="628" r:id="rId5"/>
    <p:sldId id="802" r:id="rId6"/>
    <p:sldId id="786" r:id="rId7"/>
    <p:sldId id="787" r:id="rId8"/>
    <p:sldId id="788" r:id="rId9"/>
    <p:sldId id="797" r:id="rId10"/>
    <p:sldId id="789" r:id="rId11"/>
    <p:sldId id="798" r:id="rId12"/>
    <p:sldId id="799" r:id="rId13"/>
    <p:sldId id="790" r:id="rId14"/>
    <p:sldId id="791" r:id="rId15"/>
    <p:sldId id="800" r:id="rId16"/>
    <p:sldId id="794" r:id="rId17"/>
    <p:sldId id="793" r:id="rId18"/>
    <p:sldId id="801" r:id="rId19"/>
    <p:sldId id="291" r:id="rId2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1" autoAdjust="0"/>
    <p:restoredTop sz="81065" autoAdjust="0"/>
  </p:normalViewPr>
  <p:slideViewPr>
    <p:cSldViewPr snapToGrid="0" showGuides="1">
      <p:cViewPr varScale="1">
        <p:scale>
          <a:sx n="122" d="100"/>
          <a:sy n="122" d="100"/>
        </p:scale>
        <p:origin x="504" y="108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v2.1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1: The</a:t>
            </a:r>
            <a:r>
              <a:rPr lang="en-US" sz="1300" b="0" baseline="0" dirty="0"/>
              <a:t> Need for Cybersecurity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0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10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 – Organizational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1.2.2 – The Impact of a Security Breach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1.2.2.1 – The Consequences of a Security Breach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1.2.2.2 – Security Breach Example 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93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11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 – Organizational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1.2.2 – The Impact of a Security Breach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1.2.2.3 – Security Breach Example 2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Arial" charset="0"/>
              </a:rPr>
              <a:t>1.2.2.4 – Security Breach Example 3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51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 – Organizational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1.2.2 – The Impact of a Security Breach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1.2.2.5 – Lab – What Was Taken?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1018C-6CAF-B84E-B92C-ECB119457F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564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1 – The Need for Cybersecurity</a:t>
            </a:r>
          </a:p>
          <a:p>
            <a:pPr>
              <a:buFontTx/>
              <a:buNone/>
            </a:pPr>
            <a:r>
              <a:rPr lang="en-US" sz="1200" b="0" dirty="0"/>
              <a:t>1.3 – </a:t>
            </a:r>
            <a:r>
              <a:rPr lang="en-US" dirty="0"/>
              <a:t>Attackers and Cybersecurity Professionals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56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1.3 – </a:t>
            </a:r>
            <a:r>
              <a:rPr lang="en-US" dirty="0"/>
              <a:t>Attackers and Cybersecurity Professionals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1.3.1 –</a:t>
            </a:r>
            <a:r>
              <a:rPr lang="en-US" baseline="0" dirty="0">
                <a:latin typeface="Arial" charset="0"/>
              </a:rPr>
              <a:t> The Profile of a Cyber Attacker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Arial" charset="0"/>
              </a:rPr>
              <a:t>1.3.1.1 – Types of Attackers</a:t>
            </a:r>
            <a:endParaRPr lang="en-US" dirty="0"/>
          </a:p>
          <a:p>
            <a:pPr>
              <a:buFontTx/>
              <a:buNone/>
            </a:pP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120542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15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1.3 – </a:t>
            </a:r>
            <a:r>
              <a:rPr lang="en-US" dirty="0"/>
              <a:t>Attackers and Cybersecurity Professionals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1.3.1 –</a:t>
            </a:r>
            <a:r>
              <a:rPr lang="en-US" baseline="0" dirty="0">
                <a:latin typeface="Arial" charset="0"/>
              </a:rPr>
              <a:t> The Profile of a Cyber Attacker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Arial" charset="0"/>
              </a:rPr>
              <a:t>1.3.1.2 - </a:t>
            </a:r>
            <a:r>
              <a:rPr lang="en-US" altLang="ja-JP" dirty="0"/>
              <a:t>Internal and External Threats</a:t>
            </a:r>
            <a:endParaRPr lang="en-US" dirty="0"/>
          </a:p>
          <a:p>
            <a:pPr>
              <a:buFontTx/>
              <a:buNone/>
            </a:pP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915537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1 – The Need for Cybersecurity</a:t>
            </a:r>
          </a:p>
          <a:p>
            <a:pPr>
              <a:buFontTx/>
              <a:buNone/>
            </a:pPr>
            <a:r>
              <a:rPr lang="en-US" sz="1200" b="0" dirty="0"/>
              <a:t>1.4 - Cyberwarfare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91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17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1.4 - Cyberwarfare</a:t>
            </a:r>
          </a:p>
          <a:p>
            <a:pPr>
              <a:buFontTx/>
              <a:buNone/>
            </a:pPr>
            <a:r>
              <a:rPr lang="en-US" sz="1200" b="0" dirty="0"/>
              <a:t>1.4.1 – Overview of </a:t>
            </a:r>
            <a:r>
              <a:rPr lang="en-US" dirty="0"/>
              <a:t>Cyberwarfare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1.4.1.1 –</a:t>
            </a:r>
            <a:r>
              <a:rPr lang="en-US" baseline="0" dirty="0">
                <a:latin typeface="Arial" charset="0"/>
              </a:rPr>
              <a:t> What is Cyberwarfare?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36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18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1.4 - Cyberwarfare</a:t>
            </a:r>
          </a:p>
          <a:p>
            <a:pPr>
              <a:buFontTx/>
              <a:buNone/>
            </a:pPr>
            <a:r>
              <a:rPr lang="en-US" sz="1200" b="0" dirty="0"/>
              <a:t>1.4.1 – Overview of </a:t>
            </a:r>
            <a:r>
              <a:rPr lang="en-US" dirty="0"/>
              <a:t>Cyberwarfare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1.4.1.2 –</a:t>
            </a:r>
            <a:r>
              <a:rPr lang="en-US" baseline="0" dirty="0">
                <a:latin typeface="Arial" charset="0"/>
              </a:rPr>
              <a:t> The Purpose of Cyberwarfare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8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1 – The Need for Cybersecurity</a:t>
            </a:r>
          </a:p>
          <a:p>
            <a:pPr>
              <a:buFontTx/>
              <a:buNone/>
            </a:pPr>
            <a:r>
              <a:rPr lang="en-US" sz="1200" b="0" dirty="0"/>
              <a:t>1.1 – Personal Data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 – Personal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1.1.1 – Introduction to Personal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1.1.1.1 – What is Cybersecurity?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1.1.1.2 – Your Online and Offline Identity</a:t>
            </a:r>
          </a:p>
        </p:txBody>
      </p:sp>
    </p:spTree>
    <p:extLst>
      <p:ext uri="{BB962C8B-B14F-4D97-AF65-F5344CB8AC3E}">
        <p14:creationId xmlns:p14="http://schemas.microsoft.com/office/powerpoint/2010/main" val="336642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 – Personal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1.1.1 – Introduction to Personal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1.1.1.3 – Your Data</a:t>
            </a: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5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 – Personal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1.1.1 – Introduction to Personal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1.1.1.4 – Where is Your Data?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1.1.1.5 – Your Computing Devices</a:t>
            </a:r>
          </a:p>
        </p:txBody>
      </p:sp>
    </p:spTree>
    <p:extLst>
      <p:ext uri="{BB962C8B-B14F-4D97-AF65-F5344CB8AC3E}">
        <p14:creationId xmlns:p14="http://schemas.microsoft.com/office/powerpoint/2010/main" val="1821965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6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 – Personal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1.1.2 – Personal Data as a Target</a:t>
            </a: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1.1.2.1 – They Want Your Money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1.1.2.2 – They Want Your Identity</a:t>
            </a:r>
          </a:p>
        </p:txBody>
      </p:sp>
    </p:spTree>
    <p:extLst>
      <p:ext uri="{BB962C8B-B14F-4D97-AF65-F5344CB8AC3E}">
        <p14:creationId xmlns:p14="http://schemas.microsoft.com/office/powerpoint/2010/main" val="3410929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1 – The Need for Cybersecurity</a:t>
            </a:r>
          </a:p>
          <a:p>
            <a:pPr>
              <a:buFontTx/>
              <a:buNone/>
            </a:pPr>
            <a:r>
              <a:rPr lang="en-US" sz="1200" b="0" dirty="0"/>
              <a:t>1.2 – Organizational Data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70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8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 – Organizational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1.2.1 – Introduction to Organizational Data</a:t>
            </a: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1.2.1.1 – Types of Organizational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1.2.1.2 – Confidentiality, Integrity and Availability</a:t>
            </a:r>
          </a:p>
        </p:txBody>
      </p:sp>
    </p:spTree>
    <p:extLst>
      <p:ext uri="{BB962C8B-B14F-4D97-AF65-F5344CB8AC3E}">
        <p14:creationId xmlns:p14="http://schemas.microsoft.com/office/powerpoint/2010/main" val="2328749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1.2 – Organizational Data</a:t>
            </a:r>
          </a:p>
          <a:p>
            <a:r>
              <a:rPr lang="en-US" dirty="0"/>
              <a:t>1.2.1 – </a:t>
            </a:r>
            <a:r>
              <a:rPr lang="en-US" sz="1200" dirty="0"/>
              <a:t>Introduction to Organizational Data</a:t>
            </a:r>
            <a:endParaRPr lang="en-US" dirty="0"/>
          </a:p>
          <a:p>
            <a:r>
              <a:rPr lang="en-US" dirty="0"/>
              <a:t>1.2.1.3 - Lab – Compare Data with a Hash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1018C-6CAF-B84E-B92C-ECB119457F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74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1. </a:t>
            </a:r>
            <a:r>
              <a:rPr lang="en-US" dirty="0" err="1"/>
              <a:t>Fejezet</a:t>
            </a:r>
            <a:r>
              <a:rPr lang="en-US" dirty="0"/>
              <a:t>: A </a:t>
            </a:r>
            <a:r>
              <a:rPr lang="en-US" dirty="0" err="1"/>
              <a:t>kiberbiztonság</a:t>
            </a:r>
            <a:r>
              <a:rPr lang="en-US" dirty="0"/>
              <a:t> </a:t>
            </a:r>
            <a:r>
              <a:rPr lang="en-US" dirty="0" err="1"/>
              <a:t>szükségessége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3255215" cy="902174"/>
          </a:xfrm>
        </p:spPr>
        <p:txBody>
          <a:bodyPr/>
          <a:lstStyle/>
          <a:p>
            <a:endParaRPr lang="en-US" dirty="0"/>
          </a:p>
          <a:p>
            <a:r>
              <a:rPr lang="hu-HU" dirty="0"/>
              <a:t>Bevezetés a </a:t>
            </a:r>
            <a:r>
              <a:rPr lang="hu-HU" dirty="0" err="1"/>
              <a:t>kiberbiztonság</a:t>
            </a:r>
            <a:r>
              <a:rPr lang="hu-HU" dirty="0"/>
              <a:t> 2.1-es verziójába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01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Consequences of a Security Breach</a:t>
            </a:r>
          </a:p>
          <a:p>
            <a:pPr lvl="1"/>
            <a:r>
              <a:rPr lang="en-US" dirty="0"/>
              <a:t>Not feasible to prevent every attack</a:t>
            </a:r>
          </a:p>
          <a:p>
            <a:pPr lvl="1"/>
            <a:r>
              <a:rPr lang="en-US" dirty="0"/>
              <a:t>Attackers will always find new ways</a:t>
            </a:r>
          </a:p>
          <a:p>
            <a:pPr lvl="1"/>
            <a:r>
              <a:rPr lang="en-US" dirty="0"/>
              <a:t>Ruined reputation, vandalism, theft, </a:t>
            </a:r>
            <a:br>
              <a:rPr lang="en-US" dirty="0"/>
            </a:br>
            <a:r>
              <a:rPr lang="en-US" dirty="0"/>
              <a:t>revenue lost, damaged intellectual property</a:t>
            </a:r>
          </a:p>
          <a:p>
            <a:r>
              <a:rPr lang="en-US" dirty="0"/>
              <a:t>Security Breach Example - LastPass</a:t>
            </a:r>
          </a:p>
          <a:p>
            <a:pPr lvl="1"/>
            <a:r>
              <a:rPr lang="en-US" dirty="0"/>
              <a:t>An online password manager</a:t>
            </a:r>
          </a:p>
          <a:p>
            <a:pPr lvl="1"/>
            <a:r>
              <a:rPr lang="en-US" dirty="0"/>
              <a:t>Stolen email addresses, password reminders, </a:t>
            </a:r>
            <a:br>
              <a:rPr lang="en-US" dirty="0"/>
            </a:br>
            <a:r>
              <a:rPr lang="en-US" dirty="0"/>
              <a:t>and authentication hashes</a:t>
            </a:r>
          </a:p>
          <a:p>
            <a:pPr lvl="1"/>
            <a:r>
              <a:rPr lang="en-US" dirty="0"/>
              <a:t>Requires email verification or multi-factor </a:t>
            </a:r>
            <a:br>
              <a:rPr lang="en-US" dirty="0"/>
            </a:br>
            <a:r>
              <a:rPr lang="en-US" dirty="0"/>
              <a:t>authentication when logging in from an unknown device </a:t>
            </a:r>
          </a:p>
          <a:p>
            <a:pPr lvl="1"/>
            <a:r>
              <a:rPr lang="en-US" altLang="ja-JP" dirty="0"/>
              <a:t>Users should use complex master password,</a:t>
            </a:r>
            <a:br>
              <a:rPr lang="en-US" altLang="ja-JP" dirty="0"/>
            </a:br>
            <a:r>
              <a:rPr lang="en-US" altLang="ja-JP" dirty="0"/>
              <a:t>change master password periodically, and beware of </a:t>
            </a:r>
            <a:br>
              <a:rPr lang="en-US" altLang="ja-JP" dirty="0"/>
            </a:br>
            <a:r>
              <a:rPr lang="en-US" altLang="ja-JP" dirty="0"/>
              <a:t>phishing attacks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Organizational Data</a:t>
            </a:r>
            <a:br>
              <a:rPr lang="en-US" altLang="en-US" dirty="0"/>
            </a:br>
            <a:r>
              <a:rPr lang="en-US" altLang="en-US" dirty="0"/>
              <a:t>The Impact of a Security Breach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63E2AD-4417-4DD2-B17D-8F2694277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717" y="798944"/>
            <a:ext cx="2958830" cy="379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5283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Breach Example - </a:t>
            </a:r>
            <a:r>
              <a:rPr lang="en-US" dirty="0" err="1"/>
              <a:t>Vtech</a:t>
            </a:r>
            <a:endParaRPr lang="en-US" dirty="0"/>
          </a:p>
          <a:p>
            <a:pPr lvl="1"/>
            <a:r>
              <a:rPr lang="en-US" dirty="0" err="1"/>
              <a:t>Vtech</a:t>
            </a:r>
            <a:r>
              <a:rPr lang="en-US" dirty="0"/>
              <a:t> is a high tech toy maker for children</a:t>
            </a:r>
          </a:p>
          <a:p>
            <a:pPr lvl="1"/>
            <a:r>
              <a:rPr lang="en-US" dirty="0"/>
              <a:t>exposed sensitive information including customer names, </a:t>
            </a:r>
            <a:br>
              <a:rPr lang="en-US" dirty="0"/>
            </a:br>
            <a:r>
              <a:rPr lang="en-US" dirty="0"/>
              <a:t>email addresses, passwords, pictures, and chat logs.</a:t>
            </a:r>
          </a:p>
          <a:p>
            <a:pPr lvl="1"/>
            <a:r>
              <a:rPr lang="en-US" dirty="0" err="1"/>
              <a:t>Vtech</a:t>
            </a:r>
            <a:r>
              <a:rPr lang="en-US" dirty="0"/>
              <a:t> did not safeguard information properly</a:t>
            </a:r>
          </a:p>
          <a:p>
            <a:pPr lvl="1"/>
            <a:r>
              <a:rPr lang="en-US" dirty="0"/>
              <a:t>Hackers can create email accounts, apply for credits, and </a:t>
            </a:r>
            <a:br>
              <a:rPr lang="en-US" dirty="0"/>
            </a:br>
            <a:r>
              <a:rPr lang="en-US" dirty="0"/>
              <a:t>commit crimes using the children’s information</a:t>
            </a:r>
          </a:p>
          <a:p>
            <a:pPr lvl="1"/>
            <a:r>
              <a:rPr lang="en-US" dirty="0"/>
              <a:t>Hackers can also take over the parents’ online accounts</a:t>
            </a:r>
          </a:p>
          <a:p>
            <a:r>
              <a:rPr lang="en-US" dirty="0"/>
              <a:t>Security Breach Example - Equifax</a:t>
            </a:r>
          </a:p>
          <a:p>
            <a:pPr lvl="1"/>
            <a:r>
              <a:rPr lang="en-US" dirty="0"/>
              <a:t>Equifax is a consumer credit reporting agency.</a:t>
            </a:r>
          </a:p>
          <a:p>
            <a:pPr lvl="1"/>
            <a:r>
              <a:rPr lang="en-US" dirty="0"/>
              <a:t>Attackers exploited a vulnerability in web application software.</a:t>
            </a:r>
          </a:p>
          <a:p>
            <a:pPr lvl="1"/>
            <a:r>
              <a:rPr lang="en-US" dirty="0"/>
              <a:t>Equifax established a dedicated web site with a new domain </a:t>
            </a:r>
            <a:br>
              <a:rPr lang="en-US" dirty="0"/>
            </a:br>
            <a:r>
              <a:rPr lang="en-US" dirty="0"/>
              <a:t>name that allowed nefarious parties to create unauthorized </a:t>
            </a:r>
            <a:br>
              <a:rPr lang="en-US" dirty="0"/>
            </a:br>
            <a:r>
              <a:rPr lang="en-US" dirty="0"/>
              <a:t>websites for phishing scheme</a:t>
            </a:r>
          </a:p>
          <a:p>
            <a:pPr lvl="1"/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Organizational Data</a:t>
            </a:r>
            <a:br>
              <a:rPr lang="en-US" altLang="en-US" dirty="0"/>
            </a:br>
            <a:r>
              <a:rPr lang="en-US" altLang="en-US" dirty="0"/>
              <a:t>The Impact of a Security Breach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BE3A30-6252-4A51-9A69-E6C89E53F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390" y="922333"/>
            <a:ext cx="2808822" cy="32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9198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The Impact of a Security Breach</a:t>
            </a:r>
            <a:br>
              <a:rPr lang="en-US" dirty="0"/>
            </a:br>
            <a:r>
              <a:rPr lang="en-US" dirty="0"/>
              <a:t>Lab – </a:t>
            </a:r>
            <a:r>
              <a:rPr lang="en-US" dirty="0">
                <a:latin typeface="Arial" charset="0"/>
              </a:rPr>
              <a:t>What Was Taken?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D54F2-01AF-4DFA-AD7C-5F2F847FC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485" y="798944"/>
            <a:ext cx="5945030" cy="3847555"/>
          </a:xfrm>
          <a:prstGeom prst="rect">
            <a:avLst/>
          </a:prstGeom>
          <a:ln w="3175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33198029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1.3 Attackers and Cybersecurity Professionals</a:t>
            </a:r>
          </a:p>
        </p:txBody>
      </p:sp>
    </p:spTree>
    <p:extLst>
      <p:ext uri="{BB962C8B-B14F-4D97-AF65-F5344CB8AC3E}">
        <p14:creationId xmlns:p14="http://schemas.microsoft.com/office/powerpoint/2010/main" val="427701885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Amateurs</a:t>
            </a:r>
          </a:p>
          <a:p>
            <a:pPr lvl="1"/>
            <a:r>
              <a:rPr lang="en-US" dirty="0"/>
              <a:t>Script kiddies with little or no skill</a:t>
            </a:r>
          </a:p>
          <a:p>
            <a:pPr lvl="1"/>
            <a:r>
              <a:rPr lang="en-US" dirty="0"/>
              <a:t>Using existing tools or instructions found online for attacks</a:t>
            </a:r>
          </a:p>
          <a:p>
            <a:r>
              <a:rPr lang="en-US" dirty="0"/>
              <a:t>Hackers - break into computers or networks to gain access</a:t>
            </a:r>
          </a:p>
          <a:p>
            <a:pPr lvl="1"/>
            <a:r>
              <a:rPr lang="en-US" dirty="0"/>
              <a:t>White hats – break into system with permission to discover </a:t>
            </a:r>
            <a:br>
              <a:rPr lang="en-US" dirty="0"/>
            </a:br>
            <a:r>
              <a:rPr lang="en-US" dirty="0"/>
              <a:t>weaknesses so that the security of these systems can be </a:t>
            </a:r>
            <a:br>
              <a:rPr lang="en-US" dirty="0"/>
            </a:br>
            <a:r>
              <a:rPr lang="en-US" dirty="0"/>
              <a:t>improved</a:t>
            </a:r>
          </a:p>
          <a:p>
            <a:pPr lvl="1"/>
            <a:r>
              <a:rPr lang="en-US" dirty="0"/>
              <a:t>Gray hats – compromise systems without permission</a:t>
            </a:r>
          </a:p>
          <a:p>
            <a:pPr lvl="1"/>
            <a:r>
              <a:rPr lang="en-US" dirty="0"/>
              <a:t>Black hats - take advantage of any vulnerability for </a:t>
            </a:r>
            <a:br>
              <a:rPr lang="en-US" dirty="0"/>
            </a:br>
            <a:r>
              <a:rPr lang="en-US" dirty="0"/>
              <a:t>illegal personal, financial or political gain</a:t>
            </a:r>
          </a:p>
          <a:p>
            <a:r>
              <a:rPr lang="en-US" dirty="0"/>
              <a:t>Organized Hackers - organizations of cyber criminals, </a:t>
            </a:r>
            <a:br>
              <a:rPr lang="en-US" dirty="0"/>
            </a:br>
            <a:r>
              <a:rPr lang="en-US" dirty="0"/>
              <a:t>hacktivists, terrorists, and state-sponsored hackers.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65" y="12916"/>
            <a:ext cx="9144000" cy="757551"/>
          </a:xfrm>
        </p:spPr>
        <p:txBody>
          <a:bodyPr/>
          <a:lstStyle/>
          <a:p>
            <a:r>
              <a:rPr lang="en-US" sz="1600" dirty="0"/>
              <a:t>The Profile of a Cyber Attacker</a:t>
            </a:r>
            <a:br>
              <a:rPr lang="en-GB" sz="1600" dirty="0"/>
            </a:br>
            <a:r>
              <a:rPr lang="en-US" altLang="en-US" dirty="0"/>
              <a:t>Types of Attackers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5BAE5A-9D98-44F1-9EFE-B5AA69EA3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968" y="1034348"/>
            <a:ext cx="3358807" cy="340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4739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Internal Security Threats</a:t>
            </a:r>
          </a:p>
          <a:p>
            <a:pPr lvl="1"/>
            <a:r>
              <a:rPr lang="en-US" dirty="0"/>
              <a:t>Can be an employee or contract partner</a:t>
            </a:r>
            <a:endParaRPr lang="en-US" altLang="ja-JP" dirty="0"/>
          </a:p>
          <a:p>
            <a:pPr lvl="2"/>
            <a:r>
              <a:rPr lang="en-US" dirty="0"/>
              <a:t>Mishandle confidential data</a:t>
            </a:r>
          </a:p>
          <a:p>
            <a:pPr lvl="2"/>
            <a:r>
              <a:rPr lang="en-US" dirty="0"/>
              <a:t>Threaten the operations of internal servers or network </a:t>
            </a:r>
            <a:br>
              <a:rPr lang="en-US" dirty="0"/>
            </a:br>
            <a:r>
              <a:rPr lang="en-US" dirty="0"/>
              <a:t>infrastructure devices</a:t>
            </a:r>
          </a:p>
          <a:p>
            <a:pPr lvl="2"/>
            <a:r>
              <a:rPr lang="en-US" dirty="0"/>
              <a:t>Facilitate outside attacks by connecting infected USB </a:t>
            </a:r>
            <a:br>
              <a:rPr lang="en-US" dirty="0"/>
            </a:br>
            <a:r>
              <a:rPr lang="en-US" dirty="0"/>
              <a:t>media into the corporate computer system</a:t>
            </a:r>
          </a:p>
          <a:p>
            <a:pPr lvl="2"/>
            <a:r>
              <a:rPr lang="en-US" dirty="0"/>
              <a:t>Accidentally invite malware onto the network </a:t>
            </a:r>
            <a:br>
              <a:rPr lang="en-US" dirty="0"/>
            </a:br>
            <a:r>
              <a:rPr lang="en-US" dirty="0"/>
              <a:t>through malicious email or websites</a:t>
            </a:r>
          </a:p>
          <a:p>
            <a:pPr lvl="2"/>
            <a:r>
              <a:rPr lang="en-US" dirty="0"/>
              <a:t>Can cause great damage because of direct access </a:t>
            </a:r>
          </a:p>
          <a:p>
            <a:r>
              <a:rPr lang="en-US" altLang="ja-JP" dirty="0"/>
              <a:t>External Security Threats</a:t>
            </a:r>
          </a:p>
          <a:p>
            <a:pPr lvl="1"/>
            <a:r>
              <a:rPr lang="en-US" dirty="0"/>
              <a:t>exploit vulnerabilities in network or </a:t>
            </a:r>
            <a:br>
              <a:rPr lang="en-US" dirty="0"/>
            </a:br>
            <a:r>
              <a:rPr lang="en-US" dirty="0"/>
              <a:t>computing devices</a:t>
            </a:r>
          </a:p>
          <a:p>
            <a:pPr lvl="1"/>
            <a:r>
              <a:rPr lang="en-US" dirty="0"/>
              <a:t>use social engineering to gain access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65" y="12916"/>
            <a:ext cx="9144000" cy="757551"/>
          </a:xfrm>
        </p:spPr>
        <p:txBody>
          <a:bodyPr/>
          <a:lstStyle/>
          <a:p>
            <a:r>
              <a:rPr lang="en-US" altLang="en-US" sz="1600" dirty="0"/>
              <a:t>The Profile of a Cyber Attacker</a:t>
            </a:r>
            <a:br>
              <a:rPr lang="en-US" altLang="en-US" sz="1600" dirty="0"/>
            </a:br>
            <a:r>
              <a:rPr lang="en-US" altLang="ja-JP" dirty="0"/>
              <a:t>Internal and External Threats</a:t>
            </a: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52BFA-23E0-4952-8B1A-8C315BA53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686" y="1344769"/>
            <a:ext cx="5252665" cy="33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2323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1.4 Cyberwarfare</a:t>
            </a:r>
          </a:p>
        </p:txBody>
      </p:sp>
    </p:spTree>
    <p:extLst>
      <p:ext uri="{BB962C8B-B14F-4D97-AF65-F5344CB8AC3E}">
        <p14:creationId xmlns:p14="http://schemas.microsoft.com/office/powerpoint/2010/main" val="374200727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Cyberwarfare?</a:t>
            </a:r>
          </a:p>
          <a:p>
            <a:pPr lvl="1"/>
            <a:r>
              <a:rPr lang="en-US" dirty="0"/>
              <a:t>Conflict using cyberspace</a:t>
            </a:r>
          </a:p>
          <a:p>
            <a:pPr lvl="1"/>
            <a:r>
              <a:rPr lang="en-US" dirty="0"/>
              <a:t>Stuxnet malware</a:t>
            </a:r>
          </a:p>
          <a:p>
            <a:pPr lvl="2"/>
            <a:r>
              <a:rPr lang="en-US" dirty="0"/>
              <a:t>Designed to damage Iran’s </a:t>
            </a:r>
            <a:br>
              <a:rPr lang="en-US" dirty="0"/>
            </a:br>
            <a:r>
              <a:rPr lang="en-US" dirty="0"/>
              <a:t>nuclear enrichment plant</a:t>
            </a:r>
          </a:p>
          <a:p>
            <a:pPr lvl="2"/>
            <a:r>
              <a:rPr lang="en-US" dirty="0"/>
              <a:t>Used modular coding</a:t>
            </a:r>
          </a:p>
          <a:p>
            <a:pPr lvl="2"/>
            <a:r>
              <a:rPr lang="en-US" dirty="0"/>
              <a:t>Used stolen digital certificates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65" y="12916"/>
            <a:ext cx="9144000" cy="757551"/>
          </a:xfrm>
        </p:spPr>
        <p:txBody>
          <a:bodyPr/>
          <a:lstStyle/>
          <a:p>
            <a:r>
              <a:rPr lang="en-US" altLang="en-US" sz="1600" dirty="0"/>
              <a:t>Overview of Cyberwarfare</a:t>
            </a:r>
            <a:br>
              <a:rPr lang="en-US" altLang="en-US" sz="1600" dirty="0"/>
            </a:br>
            <a:r>
              <a:rPr lang="en-US" altLang="en-US" dirty="0"/>
              <a:t>What is Cyberwarfare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3B302-1B71-4CE3-9F33-3E0DA76A7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964" y="1793175"/>
            <a:ext cx="5404260" cy="268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1017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44064" y="902525"/>
            <a:ext cx="4871711" cy="3681349"/>
          </a:xfrm>
        </p:spPr>
        <p:txBody>
          <a:bodyPr/>
          <a:lstStyle/>
          <a:p>
            <a:r>
              <a:rPr lang="en-US" dirty="0"/>
              <a:t>Use to gain advantage over adversaries, nations or competitors</a:t>
            </a:r>
          </a:p>
          <a:p>
            <a:pPr lvl="1"/>
            <a:r>
              <a:rPr lang="en-US" dirty="0"/>
              <a:t>Can sabotage the infrastructure of other nations</a:t>
            </a:r>
          </a:p>
          <a:p>
            <a:pPr lvl="1"/>
            <a:r>
              <a:rPr lang="en-US" dirty="0"/>
              <a:t>Give the attackers the ability to blackmail </a:t>
            </a:r>
            <a:br>
              <a:rPr lang="en-US" dirty="0"/>
            </a:br>
            <a:r>
              <a:rPr lang="en-US" dirty="0"/>
              <a:t>governmental personnel</a:t>
            </a:r>
          </a:p>
          <a:p>
            <a:pPr lvl="1"/>
            <a:r>
              <a:rPr lang="en-US" dirty="0"/>
              <a:t>Citizens may lose confidence in the government’s ability to protect them.</a:t>
            </a:r>
          </a:p>
          <a:p>
            <a:pPr lvl="1"/>
            <a:r>
              <a:rPr lang="en-US" dirty="0"/>
              <a:t>Affect the citizens’ faith in their government without ever physically invading the targeted nation.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65" y="12916"/>
            <a:ext cx="9144000" cy="757551"/>
          </a:xfrm>
        </p:spPr>
        <p:txBody>
          <a:bodyPr/>
          <a:lstStyle/>
          <a:p>
            <a:r>
              <a:rPr lang="en-US" altLang="en-US" sz="1600" dirty="0"/>
              <a:t>Overview of Cyberwarfare</a:t>
            </a:r>
            <a:br>
              <a:rPr lang="en-US" altLang="en-US" sz="1600" dirty="0"/>
            </a:br>
            <a:r>
              <a:rPr lang="en-US" altLang="en-US" dirty="0"/>
              <a:t>The Purpose of Cyberwarfare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DF916-5F23-43CD-96C4-D4473398A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776" y="1567544"/>
            <a:ext cx="3981575" cy="267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9432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1.1 </a:t>
            </a:r>
            <a:r>
              <a:rPr lang="hu-HU" dirty="0"/>
              <a:t>Személyes adatok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 a </a:t>
            </a:r>
            <a:r>
              <a:rPr lang="hu-HU" dirty="0" err="1"/>
              <a:t>kiberbiztonság</a:t>
            </a:r>
            <a:r>
              <a:rPr lang="hu-HU" dirty="0"/>
              <a:t>?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hálózati</a:t>
            </a:r>
            <a:r>
              <a:rPr lang="en-US" dirty="0"/>
              <a:t>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védelme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illetéktelen</a:t>
            </a:r>
            <a:r>
              <a:rPr lang="en-US" dirty="0"/>
              <a:t> </a:t>
            </a:r>
            <a:r>
              <a:rPr lang="en-US" dirty="0" err="1"/>
              <a:t>használat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károsodás</a:t>
            </a:r>
            <a:r>
              <a:rPr lang="en-US" dirty="0"/>
              <a:t> </a:t>
            </a:r>
            <a:r>
              <a:rPr lang="en-US" dirty="0" err="1"/>
              <a:t>ellen</a:t>
            </a:r>
            <a:r>
              <a:rPr lang="hu-HU" dirty="0"/>
              <a:t>.</a:t>
            </a:r>
            <a:endParaRPr lang="en-US" altLang="ja-JP" dirty="0"/>
          </a:p>
          <a:p>
            <a:r>
              <a:rPr lang="hu-HU" dirty="0"/>
              <a:t>Az Ön online és offline identitása </a:t>
            </a:r>
            <a:endParaRPr lang="en-US" altLang="ja-JP" dirty="0"/>
          </a:p>
          <a:p>
            <a:pPr lvl="1"/>
            <a:r>
              <a:rPr lang="hu-HU" dirty="0"/>
              <a:t>Offline identitás</a:t>
            </a:r>
            <a:endParaRPr lang="en-US" dirty="0"/>
          </a:p>
          <a:p>
            <a:pPr lvl="2"/>
            <a:r>
              <a:rPr lang="hu-HU" dirty="0"/>
              <a:t>Az Ön személyazonossága, amely rendszeresen </a:t>
            </a:r>
            <a:br>
              <a:rPr lang="hu-HU" dirty="0"/>
            </a:br>
            <a:r>
              <a:rPr lang="hu-HU" dirty="0"/>
              <a:t>interakcióba lép otthon, az iskolában vagy a munkahelyen.</a:t>
            </a:r>
            <a:endParaRPr lang="en-US" dirty="0"/>
          </a:p>
          <a:p>
            <a:pPr lvl="1"/>
            <a:r>
              <a:rPr lang="en-US" dirty="0"/>
              <a:t>Online </a:t>
            </a:r>
            <a:r>
              <a:rPr lang="hu-HU" dirty="0"/>
              <a:t>identitás</a:t>
            </a:r>
            <a:endParaRPr lang="en-US" dirty="0"/>
          </a:p>
          <a:p>
            <a:pPr lvl="2"/>
            <a:r>
              <a:rPr lang="hu-HU" dirty="0"/>
              <a:t>Az Ön személyazonossága, amíg a kibertérben tartózkodik</a:t>
            </a:r>
            <a:endParaRPr lang="en-US" dirty="0"/>
          </a:p>
          <a:p>
            <a:pPr lvl="2"/>
            <a:r>
              <a:rPr lang="hu-HU" dirty="0"/>
              <a:t>Csak korlátozott mennyiségű információt fedhet fel Önről</a:t>
            </a:r>
            <a:endParaRPr lang="en-US" dirty="0"/>
          </a:p>
          <a:p>
            <a:pPr lvl="2"/>
            <a:r>
              <a:rPr lang="hu-HU" dirty="0"/>
              <a:t>Felhasználónév vagy állnév</a:t>
            </a:r>
            <a:endParaRPr lang="en-US" dirty="0"/>
          </a:p>
          <a:p>
            <a:pPr lvl="3"/>
            <a:r>
              <a:rPr lang="hu-HU" dirty="0"/>
              <a:t>Nem tartalmazhat személyes adatokat</a:t>
            </a:r>
            <a:endParaRPr lang="en-US" dirty="0"/>
          </a:p>
          <a:p>
            <a:pPr lvl="3"/>
            <a:r>
              <a:rPr lang="hu-HU" dirty="0"/>
              <a:t>Megfelelőnek és tiszteletteljesnek </a:t>
            </a:r>
            <a:br>
              <a:rPr lang="hu-HU" dirty="0"/>
            </a:br>
            <a:r>
              <a:rPr lang="hu-HU" dirty="0"/>
              <a:t>kell lennie</a:t>
            </a:r>
            <a:endParaRPr lang="en-US" dirty="0"/>
          </a:p>
          <a:p>
            <a:pPr lvl="3"/>
            <a:r>
              <a:rPr lang="hu-HU" dirty="0"/>
              <a:t>Ne vonzza a nem kívánt figyelmet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altLang="ja-JP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Személyes adatok</a:t>
            </a:r>
            <a:br>
              <a:rPr lang="en-US" altLang="en-US" dirty="0"/>
            </a:br>
            <a:r>
              <a:rPr lang="hu-HU" dirty="0"/>
              <a:t>Bevezetés a személyes adatokba</a:t>
            </a: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659EFB-2FF0-47FF-938C-B45B55C90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673" y="1681566"/>
            <a:ext cx="3971431" cy="296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4860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45357" y="798944"/>
            <a:ext cx="8853286" cy="4155319"/>
          </a:xfrm>
        </p:spPr>
        <p:txBody>
          <a:bodyPr/>
          <a:lstStyle/>
          <a:p>
            <a:r>
              <a:rPr lang="hu-HU" dirty="0"/>
              <a:t>Az Ön adatai</a:t>
            </a:r>
            <a:endParaRPr lang="en-US" altLang="ja-JP" dirty="0"/>
          </a:p>
          <a:p>
            <a:pPr lvl="1"/>
            <a:r>
              <a:rPr lang="hu-HU" dirty="0"/>
              <a:t>Egészségügyi dokumentáció</a:t>
            </a:r>
            <a:endParaRPr lang="en-US" altLang="ja-JP" dirty="0"/>
          </a:p>
          <a:p>
            <a:pPr lvl="2"/>
            <a:r>
              <a:rPr lang="hu-HU" dirty="0"/>
              <a:t>elektronikus egészségügyi nyilvántartások </a:t>
            </a:r>
            <a:br>
              <a:rPr lang="hu-HU" dirty="0"/>
            </a:br>
            <a:r>
              <a:rPr lang="hu-HU" dirty="0"/>
              <a:t>(EHR) - fizikai, mentális és egyéb személyes adatok</a:t>
            </a:r>
            <a:endParaRPr lang="en-US" altLang="ja-JP" dirty="0"/>
          </a:p>
          <a:p>
            <a:pPr lvl="2"/>
            <a:r>
              <a:rPr lang="en-US" altLang="ja-JP" dirty="0"/>
              <a:t>prescriptions</a:t>
            </a:r>
          </a:p>
          <a:p>
            <a:pPr lvl="1"/>
            <a:r>
              <a:rPr lang="en-US" altLang="ja-JP" dirty="0"/>
              <a:t>Education Records</a:t>
            </a:r>
          </a:p>
          <a:p>
            <a:pPr lvl="2"/>
            <a:r>
              <a:rPr lang="en-US" altLang="ja-JP" dirty="0"/>
              <a:t>Grades, test scores, courses taken, awards and degrees rewarded</a:t>
            </a:r>
          </a:p>
          <a:p>
            <a:pPr lvl="2"/>
            <a:r>
              <a:rPr lang="en-US" altLang="ja-JP" dirty="0"/>
              <a:t>Attendance</a:t>
            </a:r>
          </a:p>
          <a:p>
            <a:pPr lvl="2"/>
            <a:r>
              <a:rPr lang="en-US" altLang="ja-JP" dirty="0"/>
              <a:t>Disciplinary reports</a:t>
            </a:r>
          </a:p>
          <a:p>
            <a:pPr lvl="1"/>
            <a:r>
              <a:rPr lang="en-US" dirty="0"/>
              <a:t>Employment and Financial Records</a:t>
            </a:r>
          </a:p>
          <a:p>
            <a:pPr lvl="2"/>
            <a:r>
              <a:rPr lang="en-US" altLang="ja-JP" dirty="0"/>
              <a:t>Income and expenditures</a:t>
            </a:r>
          </a:p>
          <a:p>
            <a:pPr lvl="2"/>
            <a:r>
              <a:rPr lang="en-US" altLang="ja-JP" dirty="0"/>
              <a:t>Tax records – paycheck stubs, credit card statements, </a:t>
            </a:r>
            <a:br>
              <a:rPr lang="en-US" altLang="ja-JP" dirty="0"/>
            </a:br>
            <a:r>
              <a:rPr lang="en-US" altLang="ja-JP" dirty="0"/>
              <a:t>credit rating and banking statement</a:t>
            </a:r>
          </a:p>
          <a:p>
            <a:pPr lvl="2"/>
            <a:r>
              <a:rPr lang="en-US" altLang="ja-JP" dirty="0"/>
              <a:t>Past employment and performance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1600" dirty="0"/>
              <a:t>Személyes adatok</a:t>
            </a:r>
            <a:br>
              <a:rPr lang="en-US" altLang="en-US" sz="1600" dirty="0"/>
            </a:br>
            <a:r>
              <a:rPr lang="hu-HU" sz="1600" dirty="0"/>
              <a:t>Bevezetés a személyes adatokba</a:t>
            </a: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DE9CF5-D984-46B2-86A3-6F944546A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605" y="857667"/>
            <a:ext cx="3718038" cy="365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45357" y="798944"/>
            <a:ext cx="8853286" cy="4155319"/>
          </a:xfrm>
        </p:spPr>
        <p:txBody>
          <a:bodyPr/>
          <a:lstStyle/>
          <a:p>
            <a:r>
              <a:rPr lang="en-US" altLang="ja-JP" dirty="0"/>
              <a:t>Where is Your Data?</a:t>
            </a:r>
          </a:p>
          <a:p>
            <a:pPr lvl="1"/>
            <a:r>
              <a:rPr lang="en-US" altLang="ja-JP" dirty="0"/>
              <a:t>Medical records: doctor’s office, insurance company</a:t>
            </a:r>
          </a:p>
          <a:p>
            <a:pPr lvl="1"/>
            <a:r>
              <a:rPr lang="en-US" altLang="ja-JP" dirty="0"/>
              <a:t>Store loyalty cards</a:t>
            </a:r>
          </a:p>
          <a:p>
            <a:pPr lvl="2"/>
            <a:r>
              <a:rPr lang="en-US" altLang="ja-JP" dirty="0"/>
              <a:t>Stores compile your purchases</a:t>
            </a:r>
          </a:p>
          <a:p>
            <a:pPr lvl="2"/>
            <a:r>
              <a:rPr lang="en-US" altLang="ja-JP" dirty="0"/>
              <a:t>Marketing partner uses the profiles for target advertisement</a:t>
            </a:r>
          </a:p>
          <a:p>
            <a:pPr lvl="1"/>
            <a:r>
              <a:rPr lang="en-US" altLang="ja-JP" dirty="0"/>
              <a:t>Online pictures: friends, strangers may also have a copy</a:t>
            </a:r>
          </a:p>
          <a:p>
            <a:r>
              <a:rPr lang="en-US" altLang="ja-JP" dirty="0"/>
              <a:t>Your Computer Devices</a:t>
            </a:r>
          </a:p>
          <a:p>
            <a:pPr lvl="1"/>
            <a:r>
              <a:rPr lang="en-US" altLang="ja-JP" dirty="0"/>
              <a:t>Data storage and your portal to your online data</a:t>
            </a:r>
          </a:p>
          <a:p>
            <a:pPr lvl="1"/>
            <a:r>
              <a:rPr lang="en-US" altLang="ja-JP" dirty="0"/>
              <a:t>List some example of your computing devices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Personal Data</a:t>
            </a:r>
            <a:br>
              <a:rPr lang="en-US" altLang="en-US" dirty="0"/>
            </a:br>
            <a:r>
              <a:rPr lang="en-US" altLang="en-US" dirty="0"/>
              <a:t>Introduction to Personal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3B1F0-A362-4CF3-B690-BEEB75D58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563" y="938382"/>
            <a:ext cx="3789080" cy="326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8469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the criminals get your money?</a:t>
            </a:r>
          </a:p>
          <a:p>
            <a:pPr lvl="1"/>
            <a:r>
              <a:rPr lang="en-US" dirty="0"/>
              <a:t>Online credentials</a:t>
            </a:r>
          </a:p>
          <a:p>
            <a:pPr lvl="2"/>
            <a:r>
              <a:rPr lang="en-US" dirty="0"/>
              <a:t>Gives thieves access to your accounts</a:t>
            </a:r>
          </a:p>
          <a:p>
            <a:pPr lvl="1"/>
            <a:r>
              <a:rPr lang="en-US" dirty="0"/>
              <a:t>Creative schemes</a:t>
            </a:r>
          </a:p>
          <a:p>
            <a:pPr lvl="2"/>
            <a:r>
              <a:rPr lang="en-US" altLang="ja-JP" dirty="0"/>
              <a:t>Trick into wiring money to your friends or family</a:t>
            </a:r>
          </a:p>
          <a:p>
            <a:r>
              <a:rPr lang="en-US" dirty="0"/>
              <a:t>Why do they want your identity?</a:t>
            </a:r>
            <a:endParaRPr lang="en-US" altLang="ja-JP" dirty="0"/>
          </a:p>
          <a:p>
            <a:pPr lvl="1"/>
            <a:r>
              <a:rPr lang="en-US" dirty="0"/>
              <a:t>Long-term profits </a:t>
            </a:r>
          </a:p>
          <a:p>
            <a:pPr lvl="1"/>
            <a:r>
              <a:rPr lang="en-US" dirty="0"/>
              <a:t>Medical benefits</a:t>
            </a:r>
          </a:p>
          <a:p>
            <a:pPr lvl="1"/>
            <a:r>
              <a:rPr lang="en-US" altLang="ja-JP" dirty="0"/>
              <a:t>File a fake tax return</a:t>
            </a:r>
          </a:p>
          <a:p>
            <a:pPr lvl="1"/>
            <a:r>
              <a:rPr lang="en-US" altLang="ja-JP" dirty="0"/>
              <a:t>Open credit card accounts</a:t>
            </a:r>
          </a:p>
          <a:p>
            <a:pPr lvl="1"/>
            <a:r>
              <a:rPr lang="en-US" altLang="ja-JP" dirty="0"/>
              <a:t>Obtain loans</a:t>
            </a: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Personal Data</a:t>
            </a:r>
            <a:br>
              <a:rPr lang="en-US" altLang="en-US" dirty="0"/>
            </a:br>
            <a:r>
              <a:rPr lang="en-US" altLang="en-US" dirty="0"/>
              <a:t>Personal Data as a Target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4043E-DF20-464D-98A1-A3C4923AD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166" y="1024989"/>
            <a:ext cx="2399334" cy="1546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471C43-C1A9-41B0-9893-D614BD14A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251" y="2797795"/>
            <a:ext cx="2339249" cy="186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7681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1.2 Organizational Data</a:t>
            </a:r>
          </a:p>
        </p:txBody>
      </p:sp>
    </p:spTree>
    <p:extLst>
      <p:ext uri="{BB962C8B-B14F-4D97-AF65-F5344CB8AC3E}">
        <p14:creationId xmlns:p14="http://schemas.microsoft.com/office/powerpoint/2010/main" val="259435127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Organizational Data</a:t>
            </a:r>
          </a:p>
          <a:p>
            <a:pPr lvl="1"/>
            <a:r>
              <a:rPr lang="en-US" dirty="0"/>
              <a:t>Traditional Data</a:t>
            </a:r>
          </a:p>
          <a:p>
            <a:pPr lvl="2"/>
            <a:r>
              <a:rPr lang="en-US" dirty="0"/>
              <a:t>Personnel – application materials, payroll, offer letter, employee agreements</a:t>
            </a:r>
          </a:p>
          <a:p>
            <a:pPr lvl="2"/>
            <a:r>
              <a:rPr lang="en-US" dirty="0"/>
              <a:t>Intellectual – patents, trademarks, product plans, trade secrets</a:t>
            </a:r>
          </a:p>
          <a:p>
            <a:pPr lvl="2"/>
            <a:r>
              <a:rPr lang="en-US" dirty="0"/>
              <a:t>Financial – income statements, balance sheets, cash flow statements</a:t>
            </a:r>
          </a:p>
          <a:p>
            <a:pPr lvl="1"/>
            <a:r>
              <a:rPr lang="en-US" dirty="0"/>
              <a:t>Internet of Things and Big Data</a:t>
            </a:r>
          </a:p>
          <a:p>
            <a:pPr lvl="2"/>
            <a:r>
              <a:rPr lang="en-US" altLang="ja-JP" dirty="0"/>
              <a:t>IoT – large network of physical objects, such as sensors</a:t>
            </a:r>
          </a:p>
          <a:p>
            <a:pPr lvl="2"/>
            <a:r>
              <a:rPr lang="en-US" altLang="ja-JP" dirty="0"/>
              <a:t>Big Data – data from the IoT</a:t>
            </a:r>
          </a:p>
          <a:p>
            <a:r>
              <a:rPr lang="en-US" dirty="0"/>
              <a:t>Confidentiality, Integrity and Availability</a:t>
            </a:r>
            <a:endParaRPr lang="en-US" altLang="ja-JP" dirty="0"/>
          </a:p>
          <a:p>
            <a:pPr lvl="1"/>
            <a:r>
              <a:rPr lang="en-US" dirty="0"/>
              <a:t>Confidentiality – privacy</a:t>
            </a:r>
          </a:p>
          <a:p>
            <a:pPr lvl="1"/>
            <a:r>
              <a:rPr lang="en-US" dirty="0"/>
              <a:t>Integrity – accuracy and trustworthiness of the information </a:t>
            </a:r>
          </a:p>
          <a:p>
            <a:pPr lvl="1"/>
            <a:r>
              <a:rPr lang="en-US" dirty="0"/>
              <a:t>Availability – information is accessible</a:t>
            </a:r>
            <a:endParaRPr lang="en-US" altLang="ja-JP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65" y="12916"/>
            <a:ext cx="9144000" cy="757551"/>
          </a:xfrm>
        </p:spPr>
        <p:txBody>
          <a:bodyPr/>
          <a:lstStyle/>
          <a:p>
            <a:r>
              <a:rPr lang="en-US" altLang="en-US" sz="1600" dirty="0"/>
              <a:t>Organizational Data</a:t>
            </a:r>
            <a:br>
              <a:rPr lang="en-US" altLang="en-US" dirty="0"/>
            </a:br>
            <a:r>
              <a:rPr lang="en-US" altLang="en-US" dirty="0"/>
              <a:t>Introduction to Organizational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BEF23-77B4-4617-9615-C93A66C3F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812" y="1180333"/>
            <a:ext cx="3392539" cy="339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5035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Introduction to Organizational Data</a:t>
            </a:r>
            <a:br>
              <a:rPr lang="en-US" dirty="0"/>
            </a:br>
            <a:r>
              <a:rPr lang="en-US" dirty="0"/>
              <a:t>Lab – Compare Data with a Hash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0B431-1184-4362-86ED-2E27BB67B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737" y="798944"/>
            <a:ext cx="5880683" cy="3958518"/>
          </a:xfrm>
          <a:prstGeom prst="rect">
            <a:avLst/>
          </a:prstGeom>
          <a:ln w="3175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20988317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1253</Words>
  <Application>Microsoft Office PowerPoint</Application>
  <PresentationFormat>Diavetítés a képernyőre (16:9 oldalarány)</PresentationFormat>
  <Paragraphs>199</Paragraphs>
  <Slides>19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7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Wingdings</vt:lpstr>
      <vt:lpstr>Default Theme</vt:lpstr>
      <vt:lpstr>1. Fejezet: A kiberbiztonság szükségessége</vt:lpstr>
      <vt:lpstr>1.1 Személyes adatok</vt:lpstr>
      <vt:lpstr>Személyes adatok Bevezetés a személyes adatokba</vt:lpstr>
      <vt:lpstr>Személyes adatok Bevezetés a személyes adatokba</vt:lpstr>
      <vt:lpstr>Personal Data Introduction to Personal Data</vt:lpstr>
      <vt:lpstr>Personal Data Personal Data as a Target</vt:lpstr>
      <vt:lpstr>1.2 Organizational Data</vt:lpstr>
      <vt:lpstr>Organizational Data Introduction to Organizational Data</vt:lpstr>
      <vt:lpstr>Introduction to Organizational Data Lab – Compare Data with a Hash</vt:lpstr>
      <vt:lpstr>Organizational Data The Impact of a Security Breach</vt:lpstr>
      <vt:lpstr>Organizational Data The Impact of a Security Breach</vt:lpstr>
      <vt:lpstr>The Impact of a Security Breach Lab – What Was Taken?</vt:lpstr>
      <vt:lpstr>1.3 Attackers and Cybersecurity Professionals</vt:lpstr>
      <vt:lpstr>The Profile of a Cyber Attacker Types of Attackers</vt:lpstr>
      <vt:lpstr>The Profile of a Cyber Attacker Internal and External Threats</vt:lpstr>
      <vt:lpstr>1.4 Cyberwarfare</vt:lpstr>
      <vt:lpstr>Overview of Cyberwarfare What is Cyberwarfare</vt:lpstr>
      <vt:lpstr>Overview of Cyberwarfare The Purpose of Cyberwarfare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The Need for Cybersecurity</dc:title>
  <cp:lastModifiedBy>Máté Jakus</cp:lastModifiedBy>
  <cp:revision>11</cp:revision>
  <dcterms:created xsi:type="dcterms:W3CDTF">2016-08-22T22:27:36Z</dcterms:created>
  <dcterms:modified xsi:type="dcterms:W3CDTF">2023-11-06T13:24:50Z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</Properties>
</file>