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64" r:id="rId5"/>
    <p:sldId id="266" r:id="rId6"/>
    <p:sldId id="272" r:id="rId7"/>
    <p:sldId id="269" r:id="rId8"/>
    <p:sldId id="270" r:id="rId9"/>
    <p:sldId id="26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00FF"/>
    <a:srgbClr val="FFEBF5"/>
    <a:srgbClr val="FFFFCC"/>
    <a:srgbClr val="FFCCFF"/>
    <a:srgbClr val="CCFFFF"/>
    <a:srgbClr val="F6D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0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1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99C9B-0604-4512-AF54-3AE1FBFEFDC1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2244-6099-4D12-8252-1754F717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79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7401-A25E-4F5A-8E48-977DEE030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Unemployment Trends around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E3AEF-3906-46F6-8011-C3136EE0C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female unemployment is calculated?</a:t>
            </a:r>
          </a:p>
        </p:txBody>
      </p:sp>
    </p:spTree>
    <p:extLst>
      <p:ext uri="{BB962C8B-B14F-4D97-AF65-F5344CB8AC3E}">
        <p14:creationId xmlns:p14="http://schemas.microsoft.com/office/powerpoint/2010/main" val="5995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, timeline&#10;&#10;Description automatically generated">
            <a:extLst>
              <a:ext uri="{FF2B5EF4-FFF2-40B4-BE49-F238E27FC236}">
                <a16:creationId xmlns:a16="http://schemas.microsoft.com/office/drawing/2014/main" id="{5AD7F65E-9285-4063-B374-C8494436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55927"/>
            <a:ext cx="5291666" cy="5146146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45E7E5BE-548B-4222-8DBB-848B4A91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05" y="3025511"/>
            <a:ext cx="5291667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2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5B88-F7DF-4996-8807-692E0DC1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203199"/>
            <a:ext cx="8783320" cy="5695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ffectLst/>
                <a:latin typeface="Arial" panose="020B0604020202020204" pitchFamily="34" charset="0"/>
              </a:rPr>
              <a:t>Who is counted as unemployed?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E054-F4CF-4F74-87F9-AF8A350D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740" y="772794"/>
            <a:ext cx="10510520" cy="5760086"/>
          </a:xfrm>
          <a:solidFill>
            <a:srgbClr val="CCFFFF"/>
          </a:solidFill>
          <a:ln>
            <a:solidFill>
              <a:srgbClr val="0070C0"/>
            </a:solidFill>
          </a:ln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sz="6400" b="1" dirty="0">
                <a:solidFill>
                  <a:schemeClr val="bg1"/>
                </a:solidFill>
                <a:latin typeface="Bahnschrift" panose="020B0502040204020203" pitchFamily="34" charset="0"/>
                <a:cs typeface="Aldhabi" panose="020B0604020202020204" pitchFamily="2" charset="-78"/>
              </a:rPr>
              <a:t>“</a:t>
            </a:r>
            <a:r>
              <a:rPr lang="en-US" sz="64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cs typeface="Aldhabi" panose="020B0604020202020204" pitchFamily="2" charset="-78"/>
              </a:rPr>
              <a:t>People are classified as unemployed if they do not have a job, have actively looked for</a:t>
            </a:r>
            <a:br>
              <a:rPr lang="en-US" sz="6400" b="1" dirty="0">
                <a:solidFill>
                  <a:schemeClr val="bg1"/>
                </a:solidFill>
                <a:latin typeface="Bahnschrift" panose="020B0502040204020203" pitchFamily="34" charset="0"/>
                <a:cs typeface="Aldhabi" panose="020B0604020202020204" pitchFamily="2" charset="-78"/>
              </a:rPr>
            </a:br>
            <a:r>
              <a:rPr lang="en-US" sz="64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cs typeface="Aldhabi" panose="020B0604020202020204" pitchFamily="2" charset="-78"/>
              </a:rPr>
              <a:t>work in the prior 4 weeks, and are currently available for work” </a:t>
            </a:r>
          </a:p>
          <a:p>
            <a:pPr marL="0" indent="0">
              <a:buNone/>
            </a:pPr>
            <a:endParaRPr lang="en-US" sz="6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6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Actively looking for work may consist of any of the following activities:</a:t>
            </a: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sz="6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Contacting:	</a:t>
            </a:r>
            <a:r>
              <a:rPr lang="en-US" sz="6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sz="6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n employer directly or having a job interview</a:t>
            </a:r>
            <a:br>
              <a:rPr lang="en-US" sz="6400" b="1" dirty="0">
                <a:solidFill>
                  <a:schemeClr val="bg1"/>
                </a:solidFill>
              </a:rPr>
            </a:br>
            <a:r>
              <a:rPr lang="en-US" sz="64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6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sz="6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public or private employment agency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6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 		f</a:t>
            </a:r>
            <a:r>
              <a:rPr lang="en-US" sz="6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riends or relatives</a:t>
            </a:r>
            <a:br>
              <a:rPr lang="en-US" sz="6400" b="1" dirty="0">
                <a:solidFill>
                  <a:schemeClr val="bg1"/>
                </a:solidFill>
              </a:rPr>
            </a:br>
            <a:r>
              <a:rPr lang="en-US" sz="64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	           	</a:t>
            </a:r>
            <a:r>
              <a:rPr lang="en-US" sz="6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sz="6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school or university employment center</a:t>
            </a: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sz="64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6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Submitting resumes or filling out applications</a:t>
            </a: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sz="6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Placing or answering job advertisements</a:t>
            </a: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sz="6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Checking union or professional registers</a:t>
            </a: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sz="6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Passive methods of job search do not have the potential to connect job seekers with</a:t>
            </a:r>
            <a:br>
              <a:rPr lang="en-US" sz="6400" b="1" dirty="0">
                <a:solidFill>
                  <a:schemeClr val="bg1"/>
                </a:solidFill>
              </a:rPr>
            </a:br>
            <a:r>
              <a:rPr lang="en-US" sz="6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potential employers and therefore do not qualify as active job search methods.</a:t>
            </a:r>
          </a:p>
          <a:p>
            <a:pPr marL="1371600" lvl="3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5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Examples of passive methods: </a:t>
            </a:r>
          </a:p>
          <a:p>
            <a:pPr marL="1828800" lvl="4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sz="6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ttending a job training program or course</a:t>
            </a:r>
          </a:p>
          <a:p>
            <a:pPr marL="1828800" lvl="4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Reading </a:t>
            </a:r>
            <a:r>
              <a:rPr lang="en-US" sz="6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about job openings that are posted in newspapers or on the Internet</a:t>
            </a:r>
            <a:endParaRPr lang="en-US" sz="6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sz="6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</a:t>
            </a:r>
            <a:r>
              <a:rPr lang="en-US" sz="6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emporary layed off workers are counted as unemployed</a:t>
            </a:r>
            <a:br>
              <a:rPr lang="en-US" sz="6400" b="1" dirty="0">
                <a:solidFill>
                  <a:schemeClr val="bg1"/>
                </a:solidFill>
              </a:rPr>
            </a:br>
            <a:r>
              <a:rPr lang="en-US" sz="6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whether or not they have engaged in a specific job seeking activity.</a:t>
            </a:r>
            <a:endParaRPr lang="en-US" sz="56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sz="6200" dirty="0"/>
          </a:p>
        </p:txBody>
      </p:sp>
    </p:spTree>
    <p:extLst>
      <p:ext uri="{BB962C8B-B14F-4D97-AF65-F5344CB8AC3E}">
        <p14:creationId xmlns:p14="http://schemas.microsoft.com/office/powerpoint/2010/main" val="359040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5A02B778-DE39-4673-9BFC-195B0D68D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1" y="822887"/>
            <a:ext cx="5416804" cy="521222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1CAE9F-D1D8-4352-A6DD-19770E905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70574"/>
              </p:ext>
            </p:extLst>
          </p:nvPr>
        </p:nvGraphicFramePr>
        <p:xfrm>
          <a:off x="6692310" y="1265563"/>
          <a:ext cx="4519332" cy="3973949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577131">
                  <a:extLst>
                    <a:ext uri="{9D8B030D-6E8A-4147-A177-3AD203B41FA5}">
                      <a16:colId xmlns:a16="http://schemas.microsoft.com/office/drawing/2014/main" val="81713777"/>
                    </a:ext>
                  </a:extLst>
                </a:gridCol>
                <a:gridCol w="1442692">
                  <a:extLst>
                    <a:ext uri="{9D8B030D-6E8A-4147-A177-3AD203B41FA5}">
                      <a16:colId xmlns:a16="http://schemas.microsoft.com/office/drawing/2014/main" val="4037110794"/>
                    </a:ext>
                  </a:extLst>
                </a:gridCol>
                <a:gridCol w="1314591">
                  <a:extLst>
                    <a:ext uri="{9D8B030D-6E8A-4147-A177-3AD203B41FA5}">
                      <a16:colId xmlns:a16="http://schemas.microsoft.com/office/drawing/2014/main" val="3830199973"/>
                    </a:ext>
                  </a:extLst>
                </a:gridCol>
                <a:gridCol w="1184918">
                  <a:extLst>
                    <a:ext uri="{9D8B030D-6E8A-4147-A177-3AD203B41FA5}">
                      <a16:colId xmlns:a16="http://schemas.microsoft.com/office/drawing/2014/main" val="2184785788"/>
                    </a:ext>
                  </a:extLst>
                </a:gridCol>
              </a:tblGrid>
              <a:tr h="244997">
                <a:tc>
                  <a:txBody>
                    <a:bodyPr/>
                    <a:lstStyle/>
                    <a:p>
                      <a:endParaRPr lang="en-US" sz="1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28424" marR="28424" marT="56750" marB="142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 dirty="0">
                          <a:solidFill>
                            <a:schemeClr val="bg1"/>
                          </a:solidFill>
                        </a:rPr>
                        <a:t>Country Name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bg1"/>
                          </a:solidFill>
                        </a:rPr>
                        <a:t>Female - 2018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bg1"/>
                          </a:solidFill>
                        </a:rPr>
                        <a:t>Male - 2018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89910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14.23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10.87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595383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Argentina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10.54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8.23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862121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Colombia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11.79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7.09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877975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United States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3.84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3.95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46339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United Kingdom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3.94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4.05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889136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United Arab Emirates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6.19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1.39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96926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Turkey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13.74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9.49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001928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Norway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3.54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4.03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296148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Greece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24.29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15.41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259344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India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5.30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5.34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583269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Singapore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3.79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3.55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589829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Vietnam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1.03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58339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China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3.72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4.75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447835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Nigeria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8.36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8.51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82100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South Africa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29.05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25.14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03654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Egypt, Arab Rep.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21.44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6.81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694520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Australia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5.32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5.28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437987"/>
                  </a:ext>
                </a:extLst>
              </a:tr>
              <a:tr h="207164"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Israel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>
                          <a:solidFill>
                            <a:schemeClr val="tx1"/>
                          </a:solidFill>
                        </a:rPr>
                        <a:t>3.95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cap="none" spc="0" dirty="0">
                          <a:solidFill>
                            <a:schemeClr val="tx1"/>
                          </a:solidFill>
                        </a:rPr>
                        <a:t>4.04</a:t>
                      </a:r>
                    </a:p>
                  </a:txBody>
                  <a:tcPr marL="28424" marR="28424" marT="56750" marB="142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6006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77EDE6-7CE5-4862-B1A1-3ECDFDE66410}"/>
              </a:ext>
            </a:extLst>
          </p:cNvPr>
          <p:cNvSpPr txBox="1"/>
          <p:nvPr/>
        </p:nvSpPr>
        <p:spPr>
          <a:xfrm>
            <a:off x="574211" y="267362"/>
            <a:ext cx="602437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Youth Unemployment Percentage Rates, Female vs Male, 2018</a:t>
            </a:r>
          </a:p>
        </p:txBody>
      </p:sp>
    </p:spTree>
    <p:extLst>
      <p:ext uri="{BB962C8B-B14F-4D97-AF65-F5344CB8AC3E}">
        <p14:creationId xmlns:p14="http://schemas.microsoft.com/office/powerpoint/2010/main" val="397916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Chart&#10;&#10;Description automatically generated">
            <a:extLst>
              <a:ext uri="{FF2B5EF4-FFF2-40B4-BE49-F238E27FC236}">
                <a16:creationId xmlns:a16="http://schemas.microsoft.com/office/drawing/2014/main" id="{F5D4854F-3B1F-46A1-9091-4B770F4DA7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1463271" y="635000"/>
            <a:ext cx="912321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0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D3935F-8118-4046-AD87-8264338B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40" y="202565"/>
            <a:ext cx="5712460" cy="764381"/>
          </a:xfrm>
        </p:spPr>
        <p:txBody>
          <a:bodyPr>
            <a:normAutofit/>
          </a:bodyPr>
          <a:lstStyle/>
          <a:p>
            <a:r>
              <a:rPr lang="en-US" sz="2000" dirty="0"/>
              <a:t>Females 15-24 Unemployment per country(%), 2018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93E45361-00A1-4937-B0F7-AB5824986C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" y="1268254"/>
            <a:ext cx="5181600" cy="3933666"/>
          </a:xfrm>
        </p:spPr>
      </p:pic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699B25F2-A708-451A-A5EE-1ADACF4834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0" y="2060734"/>
            <a:ext cx="5181600" cy="4136866"/>
          </a:xfr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C2CD199F-AB45-4A02-8007-A2EE86F8A380}"/>
              </a:ext>
            </a:extLst>
          </p:cNvPr>
          <p:cNvSpPr txBox="1">
            <a:spLocks/>
          </p:cNvSpPr>
          <p:nvPr/>
        </p:nvSpPr>
        <p:spPr>
          <a:xfrm>
            <a:off x="6172200" y="1076325"/>
            <a:ext cx="5712460" cy="764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Males 15-24 Unemployment per country(%), 2018</a:t>
            </a:r>
          </a:p>
        </p:txBody>
      </p:sp>
    </p:spTree>
    <p:extLst>
      <p:ext uri="{BB962C8B-B14F-4D97-AF65-F5344CB8AC3E}">
        <p14:creationId xmlns:p14="http://schemas.microsoft.com/office/powerpoint/2010/main" val="54720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F9AD-8727-4453-B48D-F2F3C2EC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2B39-2E2F-4E4E-BAB5-F6A5EF3840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ABF64-B7B4-4A59-80E1-6880755AEE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4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39517-CC5D-44D1-A36B-125EEFAC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Unemployment is Saudi Arabia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E875C987-6C21-4A27-B855-891CB069A4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0"/>
          <a:stretch/>
        </p:blipFill>
        <p:spPr>
          <a:xfrm>
            <a:off x="317635" y="321733"/>
            <a:ext cx="4160452" cy="6214534"/>
          </a:xfrm>
          <a:prstGeom prst="rect">
            <a:avLst/>
          </a:prstGeom>
        </p:spPr>
      </p:pic>
      <p:pic>
        <p:nvPicPr>
          <p:cNvPr id="12" name="Picture Placeholder 5" descr="A picture containing indoor, floor, person, computer&#10;&#10;Description automatically generated">
            <a:extLst>
              <a:ext uri="{FF2B5EF4-FFF2-40B4-BE49-F238E27FC236}">
                <a16:creationId xmlns:a16="http://schemas.microsoft.com/office/drawing/2014/main" id="{E831740D-3A32-4889-85D9-8444F0FE4F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6" r="2" b="28384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5D1A922-898D-4EAC-9DDC-2D00B6D27E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7" r="12027"/>
          <a:stretch>
            <a:fillRect/>
          </a:stretch>
        </p:blipFill>
        <p:spPr>
          <a:xfrm>
            <a:off x="407894" y="1442539"/>
            <a:ext cx="6172200" cy="4873625"/>
          </a:xfr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94F2DF1-5D20-4E9B-B1C6-005FFA647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05026"/>
              </p:ext>
            </p:extLst>
          </p:nvPr>
        </p:nvGraphicFramePr>
        <p:xfrm>
          <a:off x="6797756" y="1442539"/>
          <a:ext cx="5212083" cy="3486618"/>
        </p:xfrm>
        <a:graphic>
          <a:graphicData uri="http://schemas.openxmlformats.org/drawingml/2006/table">
            <a:tbl>
              <a:tblPr/>
              <a:tblGrid>
                <a:gridCol w="369561">
                  <a:extLst>
                    <a:ext uri="{9D8B030D-6E8A-4147-A177-3AD203B41FA5}">
                      <a16:colId xmlns:a16="http://schemas.microsoft.com/office/drawing/2014/main" val="157541111"/>
                    </a:ext>
                  </a:extLst>
                </a:gridCol>
                <a:gridCol w="1643908">
                  <a:extLst>
                    <a:ext uri="{9D8B030D-6E8A-4147-A177-3AD203B41FA5}">
                      <a16:colId xmlns:a16="http://schemas.microsoft.com/office/drawing/2014/main" val="4248496359"/>
                    </a:ext>
                  </a:extLst>
                </a:gridCol>
                <a:gridCol w="911159">
                  <a:extLst>
                    <a:ext uri="{9D8B030D-6E8A-4147-A177-3AD203B41FA5}">
                      <a16:colId xmlns:a16="http://schemas.microsoft.com/office/drawing/2014/main" val="475173909"/>
                    </a:ext>
                  </a:extLst>
                </a:gridCol>
                <a:gridCol w="688148">
                  <a:extLst>
                    <a:ext uri="{9D8B030D-6E8A-4147-A177-3AD203B41FA5}">
                      <a16:colId xmlns:a16="http://schemas.microsoft.com/office/drawing/2014/main" val="2837936305"/>
                    </a:ext>
                  </a:extLst>
                </a:gridCol>
                <a:gridCol w="911159">
                  <a:extLst>
                    <a:ext uri="{9D8B030D-6E8A-4147-A177-3AD203B41FA5}">
                      <a16:colId xmlns:a16="http://schemas.microsoft.com/office/drawing/2014/main" val="2396731247"/>
                    </a:ext>
                  </a:extLst>
                </a:gridCol>
                <a:gridCol w="688148">
                  <a:extLst>
                    <a:ext uri="{9D8B030D-6E8A-4147-A177-3AD203B41FA5}">
                      <a16:colId xmlns:a16="http://schemas.microsoft.com/office/drawing/2014/main" val="243044397"/>
                    </a:ext>
                  </a:extLst>
                </a:gridCol>
              </a:tblGrid>
              <a:tr h="5658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Region_Country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Female-2018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Male-2018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Female-2020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Male-2020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102142"/>
                  </a:ext>
                </a:extLst>
              </a:tr>
              <a:tr h="33642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Arial" panose="020B0604020202020204" pitchFamily="34" charset="0"/>
                        </a:rPr>
                        <a:t>Latin America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Arial" panose="020B0604020202020204" pitchFamily="34" charset="0"/>
                        </a:rPr>
                        <a:t>21.9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15.2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25.9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18.1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09976"/>
                  </a:ext>
                </a:extLst>
              </a:tr>
              <a:tr h="5658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Northern America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7.9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9.8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15.3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15.6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391173"/>
                  </a:ext>
                </a:extLst>
              </a:tr>
              <a:tr h="33642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Southern Asia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Arial" panose="020B0604020202020204" pitchFamily="34" charset="0"/>
                        </a:rPr>
                        <a:t>18.6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18.6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18.9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20.5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587377"/>
                  </a:ext>
                </a:extLst>
              </a:tr>
              <a:tr h="33642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Arial" panose="020B0604020202020204" pitchFamily="34" charset="0"/>
                        </a:rPr>
                        <a:t>Europe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14.8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16.5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15.8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17.2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081047"/>
                  </a:ext>
                </a:extLst>
              </a:tr>
              <a:tr h="33642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MENA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42.4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21.8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44.5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23.3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669085"/>
                  </a:ext>
                </a:extLst>
              </a:tr>
              <a:tr h="33642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Greece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44.0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36.4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39.4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31.4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932008"/>
                  </a:ext>
                </a:extLst>
              </a:tr>
              <a:tr h="33642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South Africa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59.1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49.5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64.4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55.7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321349"/>
                  </a:ext>
                </a:extLst>
              </a:tr>
              <a:tr h="33642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Turkey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24.7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17.2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29.3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Arial" panose="020B0604020202020204" pitchFamily="34" charset="0"/>
                        </a:rPr>
                        <a:t>22.1</a:t>
                      </a:r>
                    </a:p>
                  </a:txBody>
                  <a:tcPr marL="76461" marR="76461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001820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9F7220A6-3BFE-4FB5-99A3-152F45B45046}"/>
              </a:ext>
            </a:extLst>
          </p:cNvPr>
          <p:cNvSpPr txBox="1">
            <a:spLocks/>
          </p:cNvSpPr>
          <p:nvPr/>
        </p:nvSpPr>
        <p:spPr>
          <a:xfrm>
            <a:off x="1283745" y="411070"/>
            <a:ext cx="10320528" cy="6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b="1" dirty="0">
                <a:latin typeface="Bahnschrift" panose="020B0502040204020203" pitchFamily="34" charset="0"/>
              </a:rPr>
              <a:t>Unemployment is on the rise globally, but gender gap is still there despite pandemics</a:t>
            </a:r>
            <a:endParaRPr lang="en-US" sz="2000" b="1" dirty="0"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13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50478-5C67-41B1-B21D-F7E10A68BE74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Unemployment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Percentage Gender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Difference per country,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2020 vs 2018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7AAE3C3C-151C-43AF-9713-EAA301A0B1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4751335" y="640080"/>
            <a:ext cx="702053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</TotalTime>
  <Words>396</Words>
  <Application>Microsoft Office PowerPoint</Application>
  <PresentationFormat>Widescreen</PresentationFormat>
  <Paragraphs>156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Courier New</vt:lpstr>
      <vt:lpstr>Times New Roman</vt:lpstr>
      <vt:lpstr>Office Theme</vt:lpstr>
      <vt:lpstr>Unemployment Trends around the world</vt:lpstr>
      <vt:lpstr>Who is counted as unemployed?</vt:lpstr>
      <vt:lpstr>PowerPoint Presentation</vt:lpstr>
      <vt:lpstr>PowerPoint Presentation</vt:lpstr>
      <vt:lpstr>Females 15-24 Unemployment per country(%), 2018</vt:lpstr>
      <vt:lpstr>PowerPoint Presentation</vt:lpstr>
      <vt:lpstr>Unemployment is Saudi Arabia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Unemployment Trends around the world</dc:title>
  <dc:creator>Julia Kirillova</dc:creator>
  <cp:lastModifiedBy>Julia Kirillova</cp:lastModifiedBy>
  <cp:revision>3</cp:revision>
  <cp:lastPrinted>2022-02-06T18:13:14Z</cp:lastPrinted>
  <dcterms:created xsi:type="dcterms:W3CDTF">2022-02-06T02:16:23Z</dcterms:created>
  <dcterms:modified xsi:type="dcterms:W3CDTF">2022-02-07T03:59:45Z</dcterms:modified>
</cp:coreProperties>
</file>