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256" r:id="rId2"/>
    <p:sldId id="492" r:id="rId3"/>
    <p:sldId id="489" r:id="rId4"/>
    <p:sldId id="508" r:id="rId5"/>
    <p:sldId id="502" r:id="rId6"/>
    <p:sldId id="493" r:id="rId7"/>
    <p:sldId id="494" r:id="rId8"/>
    <p:sldId id="495" r:id="rId9"/>
    <p:sldId id="496" r:id="rId10"/>
    <p:sldId id="497" r:id="rId11"/>
    <p:sldId id="500" r:id="rId12"/>
    <p:sldId id="501" r:id="rId13"/>
    <p:sldId id="509" r:id="rId14"/>
    <p:sldId id="484" r:id="rId15"/>
    <p:sldId id="454" r:id="rId16"/>
    <p:sldId id="448" r:id="rId17"/>
    <p:sldId id="449" r:id="rId18"/>
    <p:sldId id="450" r:id="rId19"/>
    <p:sldId id="453" r:id="rId20"/>
    <p:sldId id="455" r:id="rId21"/>
    <p:sldId id="457" r:id="rId22"/>
    <p:sldId id="458" r:id="rId23"/>
    <p:sldId id="510" r:id="rId24"/>
    <p:sldId id="478" r:id="rId25"/>
    <p:sldId id="460" r:id="rId26"/>
    <p:sldId id="480" r:id="rId27"/>
    <p:sldId id="516" r:id="rId28"/>
    <p:sldId id="517" r:id="rId29"/>
    <p:sldId id="526" r:id="rId30"/>
    <p:sldId id="527" r:id="rId31"/>
    <p:sldId id="528" r:id="rId32"/>
    <p:sldId id="531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50" r:id="rId42"/>
    <p:sldId id="551" r:id="rId43"/>
    <p:sldId id="543" r:id="rId44"/>
    <p:sldId id="546" r:id="rId45"/>
    <p:sldId id="554" r:id="rId46"/>
    <p:sldId id="553" r:id="rId47"/>
    <p:sldId id="552" r:id="rId48"/>
    <p:sldId id="548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99FF"/>
    <a:srgbClr val="B2B2B2"/>
    <a:srgbClr val="FF9900"/>
    <a:srgbClr val="969696"/>
    <a:srgbClr val="808000"/>
    <a:srgbClr val="CC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7352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3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17790F6-6EEE-4E81-ACF8-6F1CDA265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3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2427DA29-CB5F-4A2B-9672-EBAD564AEF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2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7DA29-CB5F-4A2B-9672-EBAD564AEF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21FA1-519D-4A80-BC2D-EEBA6A21F953}" type="slidenum">
              <a:rPr lang="en-US"/>
              <a:pPr/>
              <a:t>32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6162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58904"/>
            <a:ext cx="5362787" cy="432220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0DA713D-1695-42CB-A6C7-395B90654C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1EEC83-802B-4282-B28F-2B32C003D1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A434EF-6DAF-4D54-BB0A-2F1232903A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0AC153A-C492-496E-9F32-0B6A25A568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C0C711-3C8C-4955-94F4-BAA41E9CC5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8B1B69-5EE0-4800-ADB1-61FF536E1C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C28C0F-2826-4C06-BDC9-A291B32702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1FECDF-1EB2-454E-A9BC-78680A0FE1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92C015-6D41-4298-B060-9E1D8AAA100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795D57-D13C-4E6C-BA91-7F07AD0C17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7764B-D7B1-444E-AD2A-C58A6E6750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EB667D-A179-4115-A2ED-7E3B3E3AC2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8F05011F-6400-46A4-87A7-F6770FDB5C4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Servo%20and%20Encoder%20Calcs%20-%20W2010%20-%20WPS.xl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Process Control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267200"/>
            <a:ext cx="7772400" cy="990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Topics for Project 2</a:t>
            </a:r>
          </a:p>
          <a:p>
            <a:endParaRPr lang="en-US" sz="6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19200" y="5497637"/>
            <a:ext cx="65532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Brad Nelson</a:t>
            </a:r>
          </a:p>
          <a:p>
            <a:pPr lvl="0"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Modified Bill Stefanuk W2015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Positioning the Servo…</a:t>
            </a:r>
          </a:p>
        </p:txBody>
      </p:sp>
      <p:pic>
        <p:nvPicPr>
          <p:cNvPr id="50179" name="Picture 3" descr="Servo Angle Schematic 180 3.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81200"/>
            <a:ext cx="4276725" cy="2108200"/>
          </a:xfrm>
          <a:prstGeom prst="rect">
            <a:avLst/>
          </a:prstGeom>
          <a:noFill/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57200" y="2819400"/>
            <a:ext cx="6629400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cs typeface="Arial" charset="0"/>
              </a:rPr>
              <a:t>1500 </a:t>
            </a:r>
            <a:r>
              <a:rPr lang="el-GR" sz="2800">
                <a:cs typeface="Arial" charset="0"/>
              </a:rPr>
              <a:t>μ</a:t>
            </a:r>
            <a:r>
              <a:rPr lang="en-US" sz="2800">
                <a:cs typeface="Arial" charset="0"/>
              </a:rPr>
              <a:t>s is centre</a:t>
            </a:r>
            <a:br>
              <a:rPr lang="en-US" sz="2800">
                <a:cs typeface="Arial" charset="0"/>
              </a:rPr>
            </a:br>
            <a:endParaRPr lang="en-US" sz="2800"/>
          </a:p>
          <a:p>
            <a: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180</a:t>
            </a:r>
            <a:r>
              <a:rPr lang="en-US" sz="2800">
                <a:cs typeface="Arial" charset="0"/>
              </a:rPr>
              <a:t>° travel	+/- 90 °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>
                <a:cs typeface="Arial" charset="0"/>
              </a:rPr>
              <a:t>100 </a:t>
            </a:r>
            <a:r>
              <a:rPr lang="el-GR" sz="2400">
                <a:cs typeface="Arial" charset="0"/>
              </a:rPr>
              <a:t>μ</a:t>
            </a:r>
            <a:r>
              <a:rPr lang="en-US" sz="2400">
                <a:cs typeface="Arial" charset="0"/>
              </a:rPr>
              <a:t>s = 10° 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>
                <a:cs typeface="Arial" charset="0"/>
              </a:rPr>
              <a:t>Maximum </a:t>
            </a:r>
            <a:r>
              <a:rPr lang="en-US" sz="2400" b="1" i="1">
                <a:solidFill>
                  <a:srgbClr val="CC3300"/>
                </a:solidFill>
                <a:cs typeface="Arial" charset="0"/>
              </a:rPr>
              <a:t>CCW</a:t>
            </a:r>
            <a:r>
              <a:rPr lang="en-US" sz="2400">
                <a:cs typeface="Arial" charset="0"/>
              </a:rPr>
              <a:t> = 1500 – 900 = 600 </a:t>
            </a:r>
            <a:r>
              <a:rPr lang="el-GR" sz="2400">
                <a:cs typeface="Arial" charset="0"/>
              </a:rPr>
              <a:t>μ</a:t>
            </a:r>
            <a:r>
              <a:rPr lang="en-US" sz="2400">
                <a:cs typeface="Arial" charset="0"/>
              </a:rPr>
              <a:t>s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>
                <a:cs typeface="Arial" charset="0"/>
              </a:rPr>
              <a:t>Maximum </a:t>
            </a:r>
            <a:r>
              <a:rPr lang="en-US" sz="2400" b="1" i="1">
                <a:solidFill>
                  <a:srgbClr val="0066FF"/>
                </a:solidFill>
                <a:cs typeface="Arial" charset="0"/>
              </a:rPr>
              <a:t>CW</a:t>
            </a:r>
            <a:r>
              <a:rPr lang="en-US" sz="2400">
                <a:cs typeface="Arial" charset="0"/>
              </a:rPr>
              <a:t> = 1500 + 900 = 2400 </a:t>
            </a:r>
            <a:r>
              <a:rPr lang="el-GR" sz="2400">
                <a:cs typeface="Arial" charset="0"/>
              </a:rPr>
              <a:t>μ</a:t>
            </a:r>
            <a:r>
              <a:rPr lang="en-US" sz="2400">
                <a:cs typeface="Arial" charset="0"/>
              </a:rPr>
              <a:t>s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5324475" y="4686300"/>
            <a:ext cx="1423988" cy="454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4638675" y="3417888"/>
            <a:ext cx="1423988" cy="4556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5240338" y="5159375"/>
            <a:ext cx="1423987" cy="454025"/>
          </a:xfrm>
          <a:prstGeom prst="ellips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7627938" y="3406775"/>
            <a:ext cx="1423987" cy="454025"/>
          </a:xfrm>
          <a:prstGeom prst="ellips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6661150" y="6486525"/>
            <a:ext cx="2362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Graphics – www.ServoCity.com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sz="3200" i="1">
                <a:solidFill>
                  <a:srgbClr val="FF0000"/>
                </a:solidFill>
              </a:rPr>
              <a:t>RC Servo Positioning…</a:t>
            </a:r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990600" y="1066800"/>
            <a:ext cx="69342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What duration pulse will move it to the -45 degree position?</a:t>
            </a:r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2971800" y="36576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-90</a:t>
            </a:r>
          </a:p>
        </p:txBody>
      </p:sp>
      <p:sp>
        <p:nvSpPr>
          <p:cNvPr id="75824" name="Line 48"/>
          <p:cNvSpPr>
            <a:spLocks noChangeShapeType="1"/>
          </p:cNvSpPr>
          <p:nvPr/>
        </p:nvSpPr>
        <p:spPr bwMode="auto">
          <a:xfrm flipV="1">
            <a:off x="3124200" y="1905000"/>
            <a:ext cx="3200400" cy="979488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124200" y="1905000"/>
            <a:ext cx="3200400" cy="1600200"/>
            <a:chOff x="2064" y="1824"/>
            <a:chExt cx="2016" cy="1008"/>
          </a:xfrm>
        </p:grpSpPr>
        <p:sp>
          <p:nvSpPr>
            <p:cNvPr id="53255" name="Line 54"/>
            <p:cNvSpPr>
              <a:spLocks noChangeShapeType="1"/>
            </p:cNvSpPr>
            <p:nvPr/>
          </p:nvSpPr>
          <p:spPr bwMode="auto">
            <a:xfrm>
              <a:off x="4080" y="182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56" name="Line 56"/>
            <p:cNvSpPr>
              <a:spLocks noChangeShapeType="1"/>
            </p:cNvSpPr>
            <p:nvPr/>
          </p:nvSpPr>
          <p:spPr bwMode="auto">
            <a:xfrm>
              <a:off x="2064" y="1824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75833" name="Line 57"/>
          <p:cNvSpPr>
            <a:spLocks noChangeShapeType="1"/>
          </p:cNvSpPr>
          <p:nvPr/>
        </p:nvSpPr>
        <p:spPr bwMode="auto">
          <a:xfrm flipV="1">
            <a:off x="3886200" y="2667000"/>
            <a:ext cx="1588" cy="990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75834" name="Line 58"/>
          <p:cNvSpPr>
            <a:spLocks noChangeShapeType="1"/>
          </p:cNvSpPr>
          <p:nvPr/>
        </p:nvSpPr>
        <p:spPr bwMode="auto">
          <a:xfrm flipH="1">
            <a:off x="3124200" y="2655888"/>
            <a:ext cx="762000" cy="158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124200" y="2395538"/>
            <a:ext cx="1600200" cy="1033462"/>
            <a:chOff x="2064" y="2133"/>
            <a:chExt cx="1008" cy="651"/>
          </a:xfrm>
        </p:grpSpPr>
        <p:sp>
          <p:nvSpPr>
            <p:cNvPr id="53260" name="Line 55"/>
            <p:cNvSpPr>
              <a:spLocks noChangeShapeType="1"/>
            </p:cNvSpPr>
            <p:nvPr/>
          </p:nvSpPr>
          <p:spPr bwMode="auto">
            <a:xfrm>
              <a:off x="2064" y="2133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261" name="Line 59"/>
            <p:cNvSpPr>
              <a:spLocks noChangeShapeType="1"/>
            </p:cNvSpPr>
            <p:nvPr/>
          </p:nvSpPr>
          <p:spPr bwMode="auto">
            <a:xfrm>
              <a:off x="3072" y="216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1752600" y="1524000"/>
            <a:ext cx="4876800" cy="2774950"/>
            <a:chOff x="1200" y="1584"/>
            <a:chExt cx="3072" cy="1748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1728" y="1584"/>
              <a:ext cx="2544" cy="1748"/>
              <a:chOff x="1728" y="1584"/>
              <a:chExt cx="2544" cy="1748"/>
            </a:xfrm>
          </p:grpSpPr>
          <p:sp>
            <p:nvSpPr>
              <p:cNvPr id="53264" name="Line 39"/>
              <p:cNvSpPr>
                <a:spLocks noChangeShapeType="1"/>
              </p:cNvSpPr>
              <p:nvPr/>
            </p:nvSpPr>
            <p:spPr bwMode="auto">
              <a:xfrm>
                <a:off x="2064" y="1584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3265" name="Line 40"/>
              <p:cNvSpPr>
                <a:spLocks noChangeShapeType="1"/>
              </p:cNvSpPr>
              <p:nvPr/>
            </p:nvSpPr>
            <p:spPr bwMode="auto">
              <a:xfrm>
                <a:off x="2064" y="2928"/>
                <a:ext cx="22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3266" name="Text Box 41"/>
              <p:cNvSpPr txBox="1">
                <a:spLocks noChangeArrowheads="1"/>
              </p:cNvSpPr>
              <p:nvPr/>
            </p:nvSpPr>
            <p:spPr bwMode="auto">
              <a:xfrm>
                <a:off x="2573" y="3120"/>
                <a:ext cx="12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/>
                  <a:t>Position (degrees)</a:t>
                </a:r>
              </a:p>
            </p:txBody>
          </p:sp>
          <p:sp>
            <p:nvSpPr>
              <p:cNvPr id="53267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92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/>
                  <a:t>0</a:t>
                </a:r>
              </a:p>
            </p:txBody>
          </p:sp>
          <p:sp>
            <p:nvSpPr>
              <p:cNvPr id="53268" name="Text Box 44"/>
              <p:cNvSpPr txBox="1">
                <a:spLocks noChangeArrowheads="1"/>
              </p:cNvSpPr>
              <p:nvPr/>
            </p:nvSpPr>
            <p:spPr bwMode="auto">
              <a:xfrm>
                <a:off x="3888" y="2928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/>
                  <a:t>+90</a:t>
                </a:r>
              </a:p>
            </p:txBody>
          </p:sp>
          <p:sp>
            <p:nvSpPr>
              <p:cNvPr id="53269" name="Text Box 45"/>
              <p:cNvSpPr txBox="1">
                <a:spLocks noChangeArrowheads="1"/>
              </p:cNvSpPr>
              <p:nvPr/>
            </p:nvSpPr>
            <p:spPr bwMode="auto">
              <a:xfrm>
                <a:off x="1728" y="2331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/>
                  <a:t>0.6</a:t>
                </a:r>
              </a:p>
            </p:txBody>
          </p:sp>
          <p:sp>
            <p:nvSpPr>
              <p:cNvPr id="53270" name="Text Box 46"/>
              <p:cNvSpPr txBox="1">
                <a:spLocks noChangeArrowheads="1"/>
              </p:cNvSpPr>
              <p:nvPr/>
            </p:nvSpPr>
            <p:spPr bwMode="auto">
              <a:xfrm>
                <a:off x="1728" y="2016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/>
                  <a:t>1.5</a:t>
                </a:r>
              </a:p>
            </p:txBody>
          </p:sp>
          <p:sp>
            <p:nvSpPr>
              <p:cNvPr id="53271" name="Text Box 47"/>
              <p:cNvSpPr txBox="1">
                <a:spLocks noChangeArrowheads="1"/>
              </p:cNvSpPr>
              <p:nvPr/>
            </p:nvSpPr>
            <p:spPr bwMode="auto">
              <a:xfrm>
                <a:off x="1728" y="1680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/>
                  <a:t>2.4</a:t>
                </a:r>
              </a:p>
            </p:txBody>
          </p:sp>
          <p:sp>
            <p:nvSpPr>
              <p:cNvPr id="53272" name="Line 49"/>
              <p:cNvSpPr>
                <a:spLocks noChangeShapeType="1"/>
              </p:cNvSpPr>
              <p:nvPr/>
            </p:nvSpPr>
            <p:spPr bwMode="auto">
              <a:xfrm flipV="1">
                <a:off x="3072" y="283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3273" name="Line 50"/>
              <p:cNvSpPr>
                <a:spLocks noChangeShapeType="1"/>
              </p:cNvSpPr>
              <p:nvPr/>
            </p:nvSpPr>
            <p:spPr bwMode="auto">
              <a:xfrm flipV="1">
                <a:off x="4080" y="283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3274" name="Line 52"/>
              <p:cNvSpPr>
                <a:spLocks noChangeShapeType="1"/>
              </p:cNvSpPr>
              <p:nvPr/>
            </p:nvSpPr>
            <p:spPr bwMode="auto">
              <a:xfrm>
                <a:off x="2064" y="240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3275" name="Line 53"/>
              <p:cNvSpPr>
                <a:spLocks noChangeShapeType="1"/>
              </p:cNvSpPr>
              <p:nvPr/>
            </p:nvSpPr>
            <p:spPr bwMode="auto">
              <a:xfrm>
                <a:off x="2064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53276" name="Text Box 60"/>
            <p:cNvSpPr txBox="1">
              <a:spLocks noChangeArrowheads="1"/>
            </p:cNvSpPr>
            <p:nvPr/>
          </p:nvSpPr>
          <p:spPr bwMode="auto">
            <a:xfrm>
              <a:off x="1200" y="1968"/>
              <a:ext cx="52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/>
                <a:t>Pulse Time (ms)</a:t>
              </a:r>
            </a:p>
          </p:txBody>
        </p:sp>
      </p:grpSp>
      <p:sp>
        <p:nvSpPr>
          <p:cNvPr id="75841" name="Text Box 65"/>
          <p:cNvSpPr txBox="1">
            <a:spLocks noChangeArrowheads="1"/>
          </p:cNvSpPr>
          <p:nvPr/>
        </p:nvSpPr>
        <p:spPr bwMode="auto">
          <a:xfrm>
            <a:off x="3505200" y="3667125"/>
            <a:ext cx="63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CC3300"/>
                </a:solidFill>
              </a:rPr>
              <a:t>-45</a:t>
            </a:r>
          </a:p>
        </p:txBody>
      </p:sp>
      <p:sp>
        <p:nvSpPr>
          <p:cNvPr id="75842" name="Text Box 66"/>
          <p:cNvSpPr txBox="1">
            <a:spLocks noChangeArrowheads="1"/>
          </p:cNvSpPr>
          <p:nvPr/>
        </p:nvSpPr>
        <p:spPr bwMode="auto">
          <a:xfrm>
            <a:off x="2514600" y="2438400"/>
            <a:ext cx="644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CC3300"/>
                </a:solidFill>
              </a:rPr>
              <a:t>1.05</a:t>
            </a:r>
          </a:p>
        </p:txBody>
      </p:sp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990600" y="4267200"/>
            <a:ext cx="6934200" cy="1169551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i="1" dirty="0">
                <a:solidFill>
                  <a:srgbClr val="008000"/>
                </a:solidFill>
              </a:rPr>
              <a:t>Your Turn!</a:t>
            </a:r>
            <a:r>
              <a:rPr lang="en-US" sz="2000" dirty="0"/>
              <a:t>  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/>
              <a:t>Work out an </a:t>
            </a:r>
            <a:r>
              <a:rPr lang="en-US" sz="2000" b="1" i="1" dirty="0"/>
              <a:t>expression</a:t>
            </a:r>
            <a:r>
              <a:rPr lang="en-US" sz="2000" dirty="0"/>
              <a:t> relating </a:t>
            </a:r>
            <a:r>
              <a:rPr lang="en-US" sz="2000" b="1" dirty="0">
                <a:solidFill>
                  <a:srgbClr val="FF0000"/>
                </a:solidFill>
              </a:rPr>
              <a:t>output pulse </a:t>
            </a:r>
            <a:r>
              <a:rPr lang="en-US" sz="2000" b="1" dirty="0" smtClean="0">
                <a:solidFill>
                  <a:srgbClr val="FF0000"/>
                </a:solidFill>
              </a:rPr>
              <a:t>time in </a:t>
            </a:r>
            <a:r>
              <a:rPr lang="el-GR" sz="2000" b="1" dirty="0" smtClean="0">
                <a:solidFill>
                  <a:srgbClr val="FF0000"/>
                </a:solidFill>
              </a:rPr>
              <a:t>μ</a:t>
            </a:r>
            <a:r>
              <a:rPr lang="en-US" sz="2000" b="1" dirty="0" smtClean="0">
                <a:solidFill>
                  <a:srgbClr val="FF0000"/>
                </a:solidFill>
              </a:rPr>
              <a:t>s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b="1" dirty="0" smtClean="0">
                <a:solidFill>
                  <a:schemeClr val="bg2"/>
                </a:solidFill>
              </a:rPr>
              <a:t>input angle in degrees 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7100888" y="6477000"/>
            <a:ext cx="19050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Brad Nelson - modified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7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9" grpId="0"/>
      <p:bldP spid="75824" grpId="0" animBg="1"/>
      <p:bldP spid="75833" grpId="0" animBg="1"/>
      <p:bldP spid="75834" grpId="0" animBg="1"/>
      <p:bldP spid="75841" grpId="0"/>
      <p:bldP spid="758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i="1">
                <a:solidFill>
                  <a:srgbClr val="FF0000"/>
                </a:solidFill>
              </a:rPr>
              <a:t>Converting to TCNT ticks…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To position the RC servo, you write a value to a timer register that represents TCNT ticks.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If your timer </a:t>
            </a:r>
            <a:r>
              <a:rPr lang="en-US" sz="2800" dirty="0" err="1"/>
              <a:t>prescaler</a:t>
            </a:r>
            <a:r>
              <a:rPr lang="en-US" sz="2800" dirty="0"/>
              <a:t> is 8, TCNT is counting </a:t>
            </a:r>
            <a:r>
              <a:rPr lang="en-US" sz="2800" dirty="0">
                <a:cs typeface="Arial" charset="0"/>
              </a:rPr>
              <a:t>µs directly …. so the formula we just worked out works directly.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Arial" charset="0"/>
              </a:rPr>
              <a:t>If your timer </a:t>
            </a:r>
            <a:r>
              <a:rPr lang="en-US" sz="2800" dirty="0" err="1">
                <a:cs typeface="Arial" charset="0"/>
              </a:rPr>
              <a:t>prescaler</a:t>
            </a:r>
            <a:r>
              <a:rPr lang="en-US" sz="2800" dirty="0">
                <a:cs typeface="Arial" charset="0"/>
              </a:rPr>
              <a:t> is 32, TCNT is counting in 4 µs chunks … so the formula we just worked out needs a factor of 8/32 = ¼ to convert µs into TCNT ticks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en-CA" sz="2000" dirty="0" smtClean="0"/>
              <a:t>Pointing the camera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Differential drive &amp; steering</a:t>
            </a:r>
          </a:p>
          <a:p>
            <a:r>
              <a:rPr lang="en-CA" sz="2000" dirty="0" smtClean="0"/>
              <a:t>PM DC motor speed control</a:t>
            </a:r>
          </a:p>
          <a:p>
            <a:endParaRPr lang="en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Topics</a:t>
            </a:r>
            <a:r>
              <a:rPr lang="en-US" dirty="0">
                <a:solidFill>
                  <a:srgbClr val="FF5050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5" descr="Platform Draw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315200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 anchor="b"/>
          <a:lstStyle/>
          <a:p>
            <a:pPr eaLnBrk="1" hangingPunct="1"/>
            <a:r>
              <a:rPr lang="en-US" i="1" dirty="0" smtClean="0">
                <a:solidFill>
                  <a:srgbClr val="FF0000"/>
                </a:solidFill>
              </a:rPr>
              <a:t>Project 2 drive motor control…</a:t>
            </a:r>
          </a:p>
        </p:txBody>
      </p:sp>
      <p:sp>
        <p:nvSpPr>
          <p:cNvPr id="38916" name="TextBox 17"/>
          <p:cNvSpPr txBox="1">
            <a:spLocks noChangeArrowheads="1"/>
          </p:cNvSpPr>
          <p:nvPr/>
        </p:nvSpPr>
        <p:spPr bwMode="auto">
          <a:xfrm>
            <a:off x="1600200" y="609600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119063" algn="l"/>
              </a:tabLst>
            </a:pPr>
            <a:r>
              <a:rPr lang="en-US" sz="1200" b="1"/>
              <a:t>DC Motors (travel)</a:t>
            </a:r>
          </a:p>
        </p:txBody>
      </p:sp>
      <p:sp>
        <p:nvSpPr>
          <p:cNvPr id="38917" name="TextBox 18"/>
          <p:cNvSpPr txBox="1">
            <a:spLocks noChangeArrowheads="1"/>
          </p:cNvSpPr>
          <p:nvPr/>
        </p:nvSpPr>
        <p:spPr bwMode="auto">
          <a:xfrm>
            <a:off x="3505200" y="6096000"/>
            <a:ext cx="190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119063" algn="l"/>
              </a:tabLst>
            </a:pPr>
            <a:r>
              <a:rPr lang="en-US" sz="1200" b="1"/>
              <a:t>Optical Encoders</a:t>
            </a:r>
          </a:p>
          <a:p>
            <a:pPr algn="ctr">
              <a:tabLst>
                <a:tab pos="119063" algn="l"/>
              </a:tabLst>
            </a:pPr>
            <a:r>
              <a:rPr lang="en-US" sz="1200" b="1"/>
              <a:t>(travel feedback)</a:t>
            </a:r>
          </a:p>
        </p:txBody>
      </p:sp>
      <p:sp>
        <p:nvSpPr>
          <p:cNvPr id="38918" name="TextBox 35"/>
          <p:cNvSpPr txBox="1">
            <a:spLocks noChangeArrowheads="1"/>
          </p:cNvSpPr>
          <p:nvPr/>
        </p:nvSpPr>
        <p:spPr bwMode="auto">
          <a:xfrm>
            <a:off x="304800" y="41148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119063" algn="l"/>
              </a:tabLst>
            </a:pPr>
            <a:r>
              <a:rPr lang="en-US" sz="1200" b="1"/>
              <a:t>RC Servo Motor (camera tilt)</a:t>
            </a:r>
          </a:p>
        </p:txBody>
      </p:sp>
      <p:sp>
        <p:nvSpPr>
          <p:cNvPr id="38919" name="TextBox 36"/>
          <p:cNvSpPr txBox="1">
            <a:spLocks noChangeArrowheads="1"/>
          </p:cNvSpPr>
          <p:nvPr/>
        </p:nvSpPr>
        <p:spPr bwMode="auto">
          <a:xfrm>
            <a:off x="2514600" y="4643438"/>
            <a:ext cx="1371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119063" algn="l"/>
              </a:tabLst>
            </a:pPr>
            <a:r>
              <a:rPr lang="en-US" sz="1200" b="1"/>
              <a:t>Stepper Motor (camera pan)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1332466" y="5962613"/>
            <a:ext cx="1828800" cy="685800"/>
          </a:xfrm>
          <a:prstGeom prst="ellips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461098" y="5976590"/>
            <a:ext cx="1828800" cy="685800"/>
          </a:xfrm>
          <a:prstGeom prst="ellips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 bwMode="auto">
          <a:xfrm>
            <a:off x="7941960" y="6485546"/>
            <a:ext cx="108012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5000"/>
              <a:tabLst>
                <a:tab pos="1660525" algn="l"/>
              </a:tabLst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 Nelson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 animBg="1"/>
      <p:bldP spid="450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Steering by Differential Speed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2057400"/>
            <a:ext cx="3429000" cy="3025775"/>
            <a:chOff x="768" y="1440"/>
            <a:chExt cx="1632" cy="1440"/>
          </a:xfrm>
        </p:grpSpPr>
        <p:sp>
          <p:nvSpPr>
            <p:cNvPr id="45063" name="Rectangle 4"/>
            <p:cNvSpPr>
              <a:spLocks noChangeArrowheads="1"/>
            </p:cNvSpPr>
            <p:nvPr/>
          </p:nvSpPr>
          <p:spPr bwMode="auto">
            <a:xfrm>
              <a:off x="2256" y="1632"/>
              <a:ext cx="4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Rectangle 5"/>
            <p:cNvSpPr>
              <a:spLocks noChangeArrowheads="1"/>
            </p:cNvSpPr>
            <p:nvPr/>
          </p:nvSpPr>
          <p:spPr bwMode="auto">
            <a:xfrm>
              <a:off x="864" y="1632"/>
              <a:ext cx="4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Freeform 6"/>
            <p:cNvSpPr>
              <a:spLocks/>
            </p:cNvSpPr>
            <p:nvPr/>
          </p:nvSpPr>
          <p:spPr bwMode="auto">
            <a:xfrm>
              <a:off x="912" y="1440"/>
              <a:ext cx="1344" cy="1440"/>
            </a:xfrm>
            <a:custGeom>
              <a:avLst/>
              <a:gdLst>
                <a:gd name="T0" fmla="*/ 0 w 1344"/>
                <a:gd name="T1" fmla="*/ 0 h 1440"/>
                <a:gd name="T2" fmla="*/ 0 w 1344"/>
                <a:gd name="T3" fmla="*/ 432 h 1440"/>
                <a:gd name="T4" fmla="*/ 480 w 1344"/>
                <a:gd name="T5" fmla="*/ 1440 h 1440"/>
                <a:gd name="T6" fmla="*/ 864 w 1344"/>
                <a:gd name="T7" fmla="*/ 1440 h 1440"/>
                <a:gd name="T8" fmla="*/ 1344 w 1344"/>
                <a:gd name="T9" fmla="*/ 432 h 1440"/>
                <a:gd name="T10" fmla="*/ 1344 w 1344"/>
                <a:gd name="T11" fmla="*/ 0 h 1440"/>
                <a:gd name="T12" fmla="*/ 0 w 1344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1440"/>
                <a:gd name="T23" fmla="*/ 1344 w 1344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1440">
                  <a:moveTo>
                    <a:pt x="0" y="0"/>
                  </a:moveTo>
                  <a:lnTo>
                    <a:pt x="0" y="432"/>
                  </a:lnTo>
                  <a:lnTo>
                    <a:pt x="480" y="1440"/>
                  </a:lnTo>
                  <a:lnTo>
                    <a:pt x="864" y="1440"/>
                  </a:lnTo>
                  <a:lnTo>
                    <a:pt x="1344" y="432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066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Rectangle 8"/>
            <p:cNvSpPr>
              <a:spLocks noChangeArrowheads="1"/>
            </p:cNvSpPr>
            <p:nvPr/>
          </p:nvSpPr>
          <p:spPr bwMode="auto">
            <a:xfrm>
              <a:off x="1728" y="1536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AutoShape 9"/>
            <p:cNvSpPr>
              <a:spLocks noChangeArrowheads="1"/>
            </p:cNvSpPr>
            <p:nvPr/>
          </p:nvSpPr>
          <p:spPr bwMode="auto">
            <a:xfrm>
              <a:off x="768" y="1488"/>
              <a:ext cx="96" cy="38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AutoShape 10"/>
            <p:cNvSpPr>
              <a:spLocks noChangeArrowheads="1"/>
            </p:cNvSpPr>
            <p:nvPr/>
          </p:nvSpPr>
          <p:spPr bwMode="auto">
            <a:xfrm>
              <a:off x="2304" y="1488"/>
              <a:ext cx="96" cy="38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Freeform 11"/>
            <p:cNvSpPr>
              <a:spLocks/>
            </p:cNvSpPr>
            <p:nvPr/>
          </p:nvSpPr>
          <p:spPr bwMode="auto">
            <a:xfrm>
              <a:off x="912" y="1440"/>
              <a:ext cx="1344" cy="1440"/>
            </a:xfrm>
            <a:custGeom>
              <a:avLst/>
              <a:gdLst>
                <a:gd name="T0" fmla="*/ 0 w 1344"/>
                <a:gd name="T1" fmla="*/ 0 h 1440"/>
                <a:gd name="T2" fmla="*/ 0 w 1344"/>
                <a:gd name="T3" fmla="*/ 432 h 1440"/>
                <a:gd name="T4" fmla="*/ 480 w 1344"/>
                <a:gd name="T5" fmla="*/ 1440 h 1440"/>
                <a:gd name="T6" fmla="*/ 864 w 1344"/>
                <a:gd name="T7" fmla="*/ 1440 h 1440"/>
                <a:gd name="T8" fmla="*/ 1344 w 1344"/>
                <a:gd name="T9" fmla="*/ 432 h 1440"/>
                <a:gd name="T10" fmla="*/ 1344 w 1344"/>
                <a:gd name="T11" fmla="*/ 0 h 1440"/>
                <a:gd name="T12" fmla="*/ 0 w 1344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1440"/>
                <a:gd name="T23" fmla="*/ 1344 w 1344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1440">
                  <a:moveTo>
                    <a:pt x="0" y="0"/>
                  </a:moveTo>
                  <a:lnTo>
                    <a:pt x="0" y="432"/>
                  </a:lnTo>
                  <a:lnTo>
                    <a:pt x="480" y="1440"/>
                  </a:lnTo>
                  <a:lnTo>
                    <a:pt x="864" y="1440"/>
                  </a:lnTo>
                  <a:lnTo>
                    <a:pt x="1344" y="432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071" name="AutoShape 12"/>
            <p:cNvSpPr>
              <a:spLocks noChangeArrowheads="1"/>
            </p:cNvSpPr>
            <p:nvPr/>
          </p:nvSpPr>
          <p:spPr bwMode="auto">
            <a:xfrm>
              <a:off x="1488" y="2448"/>
              <a:ext cx="192" cy="384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Rectangle 13"/>
            <p:cNvSpPr>
              <a:spLocks noChangeArrowheads="1"/>
            </p:cNvSpPr>
            <p:nvPr/>
          </p:nvSpPr>
          <p:spPr bwMode="auto">
            <a:xfrm>
              <a:off x="1248" y="1968"/>
              <a:ext cx="672" cy="432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Oval 14"/>
            <p:cNvSpPr>
              <a:spLocks noChangeArrowheads="1"/>
            </p:cNvSpPr>
            <p:nvPr/>
          </p:nvSpPr>
          <p:spPr bwMode="auto">
            <a:xfrm>
              <a:off x="1344" y="144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4267200" y="1905000"/>
            <a:ext cx="47244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tabLst>
                <a:tab pos="461963" algn="l"/>
              </a:tabLst>
            </a:pPr>
            <a:r>
              <a:rPr lang="en-US" sz="2000" b="1"/>
              <a:t>Straight motion</a:t>
            </a:r>
          </a:p>
          <a:p>
            <a:pPr>
              <a:spcBef>
                <a:spcPct val="30000"/>
              </a:spcBef>
              <a:tabLst>
                <a:tab pos="461963" algn="l"/>
              </a:tabLst>
            </a:pPr>
            <a:r>
              <a:rPr lang="en-US" sz="2000"/>
              <a:t>- Both motors same speed and direction</a:t>
            </a:r>
          </a:p>
          <a:p>
            <a:pPr>
              <a:spcBef>
                <a:spcPct val="30000"/>
              </a:spcBef>
              <a:tabLst>
                <a:tab pos="461963" algn="l"/>
              </a:tabLst>
            </a:pPr>
            <a:endParaRPr lang="en-US" sz="2000"/>
          </a:p>
          <a:p>
            <a:pPr>
              <a:spcBef>
                <a:spcPct val="30000"/>
              </a:spcBef>
              <a:tabLst>
                <a:tab pos="461963" algn="l"/>
              </a:tabLst>
            </a:pPr>
            <a:r>
              <a:rPr lang="en-US" sz="2000" b="1"/>
              <a:t>Turning</a:t>
            </a:r>
          </a:p>
          <a:p>
            <a:pPr>
              <a:spcBef>
                <a:spcPct val="30000"/>
              </a:spcBef>
              <a:tabLst>
                <a:tab pos="461963" algn="l"/>
              </a:tabLst>
            </a:pPr>
            <a:r>
              <a:rPr lang="en-US" sz="2000"/>
              <a:t>- Slower motor on inside of turn</a:t>
            </a:r>
          </a:p>
          <a:p>
            <a:pPr>
              <a:spcBef>
                <a:spcPct val="30000"/>
              </a:spcBef>
              <a:tabLst>
                <a:tab pos="461963" algn="l"/>
              </a:tabLst>
            </a:pPr>
            <a:r>
              <a:rPr lang="en-US" sz="2000"/>
              <a:t>- Speed difference depends on the…</a:t>
            </a:r>
          </a:p>
          <a:p>
            <a:pPr>
              <a:spcBef>
                <a:spcPct val="10000"/>
              </a:spcBef>
              <a:tabLst>
                <a:tab pos="461963" algn="l"/>
              </a:tabLst>
            </a:pPr>
            <a:r>
              <a:rPr lang="en-US"/>
              <a:t>	- radius of the turn</a:t>
            </a:r>
          </a:p>
          <a:p>
            <a:pPr>
              <a:spcBef>
                <a:spcPct val="10000"/>
              </a:spcBef>
              <a:tabLst>
                <a:tab pos="461963" algn="l"/>
              </a:tabLst>
            </a:pPr>
            <a:r>
              <a:rPr lang="en-US"/>
              <a:t>	- time of the turn (or overall speed)</a:t>
            </a:r>
          </a:p>
          <a:p>
            <a:pPr>
              <a:spcBef>
                <a:spcPct val="10000"/>
              </a:spcBef>
              <a:tabLst>
                <a:tab pos="461963" algn="l"/>
              </a:tabLst>
            </a:pPr>
            <a:r>
              <a:rPr lang="en-US"/>
              <a:t>	- distance between the wheels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1447800" y="160972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45062" name="Text Box 17"/>
          <p:cNvSpPr txBox="1">
            <a:spLocks noChangeArrowheads="1"/>
          </p:cNvSpPr>
          <p:nvPr/>
        </p:nvSpPr>
        <p:spPr bwMode="auto">
          <a:xfrm>
            <a:off x="4554538" y="6467475"/>
            <a:ext cx="44846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Brad Nelson – Session 10 – Speed and Position Control (2010)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/>
          <a:lstStyle/>
          <a:p>
            <a:pPr eaLnBrk="1" hangingPunct="1"/>
            <a:r>
              <a:rPr lang="en-US" sz="4000" i="1" smtClean="0">
                <a:solidFill>
                  <a:srgbClr val="FF5050"/>
                </a:solidFill>
              </a:rPr>
              <a:t>Control </a:t>
            </a:r>
            <a:r>
              <a:rPr lang="en-US" sz="4000" i="1" smtClean="0">
                <a:solidFill>
                  <a:srgbClr val="0000FF"/>
                </a:solidFill>
              </a:rPr>
              <a:t>Speed</a:t>
            </a:r>
            <a:r>
              <a:rPr lang="en-US" sz="4000" i="1" smtClean="0">
                <a:solidFill>
                  <a:srgbClr val="FF5050"/>
                </a:solidFill>
              </a:rPr>
              <a:t> and Track </a:t>
            </a:r>
            <a:r>
              <a:rPr lang="en-US" sz="4000" i="1" smtClean="0">
                <a:solidFill>
                  <a:srgbClr val="0000FF"/>
                </a:solidFill>
              </a:rPr>
              <a:t>Distance</a:t>
            </a:r>
            <a:r>
              <a:rPr lang="en-US" sz="4000" i="1" smtClean="0">
                <a:solidFill>
                  <a:srgbClr val="FF5050"/>
                </a:solidFill>
              </a:rPr>
              <a:t>…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029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Speed</a:t>
            </a:r>
            <a:r>
              <a:rPr lang="en-US" dirty="0" smtClean="0"/>
              <a:t> is…</a:t>
            </a:r>
          </a:p>
          <a:p>
            <a:pPr lvl="1" eaLnBrk="1" hangingPunct="1"/>
            <a:r>
              <a:rPr lang="en-US" dirty="0" smtClean="0"/>
              <a:t>Number of encoder vanes per unit of time</a:t>
            </a:r>
          </a:p>
          <a:p>
            <a:pPr lvl="1" eaLnBrk="1" hangingPunct="1"/>
            <a:r>
              <a:rPr lang="en-US" dirty="0" smtClean="0"/>
              <a:t>… or the reciprocal of the period of a single encoder vane</a:t>
            </a:r>
          </a:p>
          <a:p>
            <a:pPr lvl="1" eaLnBrk="1" hangingPunct="1"/>
            <a:r>
              <a:rPr lang="en-US" dirty="0" smtClean="0"/>
              <a:t>Implement and tune a closed loop controller that maintains the desired encoder vane frequency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Distance</a:t>
            </a:r>
            <a:r>
              <a:rPr lang="en-US" dirty="0" smtClean="0"/>
              <a:t> is…</a:t>
            </a:r>
          </a:p>
          <a:p>
            <a:pPr lvl="1" eaLnBrk="1" hangingPunct="1"/>
            <a:r>
              <a:rPr lang="en-US" dirty="0" smtClean="0"/>
              <a:t>Total number of encoder vanes seen</a:t>
            </a:r>
          </a:p>
          <a:p>
            <a:pPr lvl="1" eaLnBrk="1" hangingPunct="1"/>
            <a:r>
              <a:rPr lang="en-US" dirty="0" smtClean="0"/>
              <a:t>While controlling speed, count the number of vanes seen to track distance travelled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5050"/>
                </a:solidFill>
              </a:rPr>
              <a:t>The Robot Driveline… </a:t>
            </a:r>
            <a:r>
              <a:rPr lang="en-US" i="1" smtClean="0">
                <a:solidFill>
                  <a:srgbClr val="0000FF"/>
                </a:solidFill>
              </a:rPr>
              <a:t>Distance</a:t>
            </a:r>
          </a:p>
        </p:txBody>
      </p:sp>
      <p:pic>
        <p:nvPicPr>
          <p:cNvPr id="349187" name="Picture 3"/>
          <p:cNvPicPr>
            <a:picLocks noChangeAspect="1" noChangeArrowheads="1"/>
          </p:cNvPicPr>
          <p:nvPr/>
        </p:nvPicPr>
        <p:blipFill>
          <a:blip r:embed="rId3" cstate="print"/>
          <a:srcRect l="10442" t="33463" r="5307" b="24226"/>
          <a:stretch>
            <a:fillRect/>
          </a:stretch>
        </p:blipFill>
        <p:spPr bwMode="auto">
          <a:xfrm>
            <a:off x="6019800" y="1524000"/>
            <a:ext cx="26670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9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72200" y="2743200"/>
            <a:ext cx="2514600" cy="762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Break-beam optical sensor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27 vane disk</a:t>
            </a:r>
            <a:endParaRPr lang="en-US" sz="1600" i="1" smtClean="0">
              <a:solidFill>
                <a:srgbClr val="FF5050"/>
              </a:solidFill>
            </a:endParaRPr>
          </a:p>
        </p:txBody>
      </p:sp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2667000" y="1676400"/>
          <a:ext cx="3124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2" name="Visio" r:id="rId4" imgW="6124289" imgH="4092536" progId="Visio.Drawing.11">
                  <p:embed/>
                </p:oleObj>
              </mc:Choice>
              <mc:Fallback>
                <p:oleObj name="Visio" r:id="rId4" imgW="6124289" imgH="409253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5551" b="19696"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3124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3429000" y="2895600"/>
            <a:ext cx="1828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Gearbox – 22.5:1</a:t>
            </a:r>
            <a:endParaRPr lang="en-US" sz="1600" i="1">
              <a:solidFill>
                <a:srgbClr val="FF5050"/>
              </a:solidFill>
            </a:endParaRPr>
          </a:p>
        </p:txBody>
      </p:sp>
      <p:graphicFrame>
        <p:nvGraphicFramePr>
          <p:cNvPr id="349191" name="Object 7"/>
          <p:cNvGraphicFramePr>
            <a:graphicFrameLocks noChangeAspect="1"/>
          </p:cNvGraphicFramePr>
          <p:nvPr/>
        </p:nvGraphicFramePr>
        <p:xfrm>
          <a:off x="666750" y="1403350"/>
          <a:ext cx="1965325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3" name="Visio" r:id="rId6" imgW="6124289" imgH="4092536" progId="Visio.Drawing.11">
                  <p:embed/>
                </p:oleObj>
              </mc:Choice>
              <mc:Fallback>
                <p:oleObj name="Visio" r:id="rId6" imgW="6124289" imgH="409253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457" t="14740" r="27994" b="4655"/>
                      <a:stretch>
                        <a:fillRect/>
                      </a:stretch>
                    </p:blipFill>
                    <p:spPr bwMode="auto">
                      <a:xfrm>
                        <a:off x="666750" y="1403350"/>
                        <a:ext cx="1965325" cy="254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381000" y="4191000"/>
            <a:ext cx="8534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1 wheel rotation = </a:t>
            </a:r>
            <a:r>
              <a:rPr lang="el-GR" sz="1600">
                <a:cs typeface="Arial" charset="0"/>
              </a:rPr>
              <a:t>π</a:t>
            </a:r>
            <a:r>
              <a:rPr lang="en-US" sz="1600">
                <a:cs typeface="Arial" charset="0"/>
              </a:rPr>
              <a:t> x 5.3 cm = 16.65 cm = 166.5 mm of travel</a:t>
            </a:r>
          </a:p>
          <a:p>
            <a:pPr>
              <a:spcBef>
                <a:spcPct val="50000"/>
              </a:spcBef>
            </a:pPr>
            <a:r>
              <a:rPr lang="en-US" sz="1600"/>
              <a:t>1 wheel rotation = 1 motor output shaft rotation = 22.5 encoder disk shaft rotations</a:t>
            </a:r>
            <a:endParaRPr lang="el-GR" sz="1600"/>
          </a:p>
          <a:p>
            <a:pPr>
              <a:spcBef>
                <a:spcPct val="50000"/>
              </a:spcBef>
            </a:pPr>
            <a:r>
              <a:rPr lang="en-US" sz="1600">
                <a:cs typeface="Arial" charset="0"/>
              </a:rPr>
              <a:t>1 wheel rotation = 22.5 x 27 = 607.5 encoder vanes</a:t>
            </a:r>
          </a:p>
          <a:p>
            <a:pPr>
              <a:spcBef>
                <a:spcPct val="50000"/>
              </a:spcBef>
            </a:pPr>
            <a:r>
              <a:rPr lang="en-US" sz="1600">
                <a:cs typeface="Arial" charset="0"/>
              </a:rPr>
              <a:t>607.5 encoder vanes = 166.5 mm of travel</a:t>
            </a:r>
          </a:p>
          <a:p>
            <a:pPr>
              <a:spcBef>
                <a:spcPct val="50000"/>
              </a:spcBef>
            </a:pPr>
            <a:r>
              <a:rPr lang="en-US" sz="1600">
                <a:cs typeface="Arial" charset="0"/>
              </a:rPr>
              <a:t>1 encoder vane = 166.5/607.5 = 0.2741 mm of travel</a:t>
            </a:r>
          </a:p>
          <a:p>
            <a:pPr lvl="3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cs typeface="Arial" charset="0"/>
              </a:rPr>
              <a:t>1 encoder vane = 0.2741 mm of travel</a:t>
            </a:r>
            <a:endParaRPr lang="el-GR" sz="2000" b="1">
              <a:solidFill>
                <a:srgbClr val="0000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5050"/>
                </a:solidFill>
              </a:rPr>
              <a:t>The Robot Driveline…</a:t>
            </a:r>
            <a:r>
              <a:rPr lang="en-US" i="1" smtClean="0">
                <a:solidFill>
                  <a:srgbClr val="33CC33"/>
                </a:solidFill>
              </a:rPr>
              <a:t>Speed</a:t>
            </a:r>
          </a:p>
        </p:txBody>
      </p:sp>
      <p:pic>
        <p:nvPicPr>
          <p:cNvPr id="2053" name="Picture 3"/>
          <p:cNvPicPr>
            <a:picLocks noChangeAspect="1" noChangeArrowheads="1"/>
          </p:cNvPicPr>
          <p:nvPr/>
        </p:nvPicPr>
        <p:blipFill>
          <a:blip r:embed="rId3" cstate="print"/>
          <a:srcRect l="10442" t="33463" r="5307" b="24226"/>
          <a:stretch>
            <a:fillRect/>
          </a:stretch>
        </p:blipFill>
        <p:spPr bwMode="auto">
          <a:xfrm>
            <a:off x="6019800" y="1524000"/>
            <a:ext cx="26670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72200" y="2743200"/>
            <a:ext cx="2514600" cy="762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Break-beam optical sensor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27 vane disk</a:t>
            </a:r>
            <a:endParaRPr lang="en-US" sz="1600" i="1" smtClean="0">
              <a:solidFill>
                <a:srgbClr val="FF5050"/>
              </a:solidFill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667000" y="1676400"/>
          <a:ext cx="3124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Visio" r:id="rId4" imgW="6124289" imgH="4092536" progId="Visio.Drawing.11">
                  <p:embed/>
                </p:oleObj>
              </mc:Choice>
              <mc:Fallback>
                <p:oleObj name="Visio" r:id="rId4" imgW="6124289" imgH="409253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5551" b="19696"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3124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3429000" y="2895600"/>
            <a:ext cx="1828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Gearbox – 22.5:1</a:t>
            </a:r>
            <a:endParaRPr lang="en-US" sz="1600" i="1">
              <a:solidFill>
                <a:srgbClr val="FF5050"/>
              </a:solidFill>
            </a:endParaRPr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666750" y="1403350"/>
          <a:ext cx="1965325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7" name="Visio" r:id="rId6" imgW="6124289" imgH="4092536" progId="Visio.Drawing.11">
                  <p:embed/>
                </p:oleObj>
              </mc:Choice>
              <mc:Fallback>
                <p:oleObj name="Visio" r:id="rId6" imgW="6124289" imgH="409253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457" t="14740" r="27994" b="4655"/>
                      <a:stretch>
                        <a:fillRect/>
                      </a:stretch>
                    </p:blipFill>
                    <p:spPr bwMode="auto">
                      <a:xfrm>
                        <a:off x="666750" y="1403350"/>
                        <a:ext cx="1965325" cy="254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381000" y="4191000"/>
            <a:ext cx="8534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cs typeface="Arial" charset="0"/>
              </a:rPr>
              <a:t>1 encoder vane = 0.2741 mm of travel</a:t>
            </a:r>
          </a:p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</a:rPr>
              <a:t>1 mm/s	= 1/0.2741 encoder vanes/second </a:t>
            </a:r>
            <a:br>
              <a:rPr lang="en-US" sz="2000">
                <a:cs typeface="Arial" charset="0"/>
              </a:rPr>
            </a:br>
            <a:r>
              <a:rPr lang="en-US" sz="2000">
                <a:cs typeface="Arial" charset="0"/>
              </a:rPr>
              <a:t>	= 3.648 encoder vanes/second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CC33"/>
                </a:solidFill>
                <a:cs typeface="Arial" charset="0"/>
              </a:rPr>
              <a:t>Period of 1 encoder vane = 0.2741 / (speed in mm/s)</a:t>
            </a:r>
            <a:endParaRPr lang="el-GR" sz="2000" b="1">
              <a:solidFill>
                <a:srgbClr val="33CC33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FF5050"/>
                </a:solidFill>
              </a:rPr>
              <a:t>You’ll Need to Handle…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Travelling in a </a:t>
            </a:r>
            <a:r>
              <a:rPr lang="en-US" sz="2800" smtClean="0">
                <a:solidFill>
                  <a:srgbClr val="FF5050"/>
                </a:solidFill>
              </a:rPr>
              <a:t>straight line</a:t>
            </a:r>
            <a:r>
              <a:rPr lang="en-US" sz="2800" smtClean="0"/>
              <a:t> at a specified constant </a:t>
            </a:r>
            <a:r>
              <a:rPr lang="en-US" sz="2800" smtClean="0">
                <a:solidFill>
                  <a:srgbClr val="0000FF"/>
                </a:solidFill>
              </a:rPr>
              <a:t>speed</a:t>
            </a:r>
            <a:r>
              <a:rPr lang="en-US" sz="2800" smtClean="0"/>
              <a:t> for a specified </a:t>
            </a:r>
            <a:r>
              <a:rPr lang="en-US" sz="2800" smtClean="0">
                <a:solidFill>
                  <a:srgbClr val="0000FF"/>
                </a:solidFill>
              </a:rPr>
              <a:t>distance</a:t>
            </a:r>
          </a:p>
          <a:p>
            <a:pPr marL="990600" lvl="1" indent="-533400" eaLnBrk="1" hangingPunct="1">
              <a:buFont typeface="Wingdings" pitchFamily="2" charset="2"/>
              <a:buChar char="n"/>
            </a:pPr>
            <a:r>
              <a:rPr lang="en-US" sz="2400" i="1" smtClean="0"/>
              <a:t>Wheels travel </a:t>
            </a:r>
            <a:r>
              <a:rPr lang="en-US" sz="2400" i="1" u="sng" smtClean="0">
                <a:solidFill>
                  <a:srgbClr val="0000FF"/>
                </a:solidFill>
              </a:rPr>
              <a:t>same</a:t>
            </a:r>
            <a:r>
              <a:rPr lang="en-US" sz="2400" i="1" smtClean="0">
                <a:solidFill>
                  <a:srgbClr val="0000FF"/>
                </a:solidFill>
              </a:rPr>
              <a:t> distance</a:t>
            </a:r>
            <a:r>
              <a:rPr lang="en-US" sz="2400" i="1" smtClean="0"/>
              <a:t> at </a:t>
            </a:r>
            <a:r>
              <a:rPr lang="en-US" sz="2400" i="1" u="sng" smtClean="0">
                <a:solidFill>
                  <a:srgbClr val="0000FF"/>
                </a:solidFill>
              </a:rPr>
              <a:t>same</a:t>
            </a:r>
            <a:r>
              <a:rPr lang="en-US" sz="2400" i="1" smtClean="0">
                <a:solidFill>
                  <a:srgbClr val="0000FF"/>
                </a:solidFill>
              </a:rPr>
              <a:t> speed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Travelling along a </a:t>
            </a:r>
            <a:r>
              <a:rPr lang="en-US" sz="2800" smtClean="0">
                <a:solidFill>
                  <a:srgbClr val="FF5050"/>
                </a:solidFill>
              </a:rPr>
              <a:t>circular path</a:t>
            </a:r>
            <a:r>
              <a:rPr lang="en-US" sz="2800" smtClean="0"/>
              <a:t> at a specified constant </a:t>
            </a:r>
            <a:r>
              <a:rPr lang="en-US" sz="2800" smtClean="0">
                <a:solidFill>
                  <a:srgbClr val="0000FF"/>
                </a:solidFill>
              </a:rPr>
              <a:t>speed</a:t>
            </a:r>
            <a:r>
              <a:rPr lang="en-US" sz="2800" smtClean="0"/>
              <a:t> for a specified </a:t>
            </a:r>
            <a:r>
              <a:rPr lang="en-US" sz="2800" smtClean="0">
                <a:solidFill>
                  <a:srgbClr val="0000FF"/>
                </a:solidFill>
              </a:rPr>
              <a:t>distance</a:t>
            </a:r>
          </a:p>
          <a:p>
            <a:pPr marL="990600" lvl="1" indent="-533400" eaLnBrk="1" hangingPunct="1">
              <a:buFont typeface="Wingdings" pitchFamily="2" charset="2"/>
              <a:buChar char="n"/>
            </a:pPr>
            <a:r>
              <a:rPr lang="en-US" sz="2400" i="1" smtClean="0"/>
              <a:t>Wheels travel </a:t>
            </a:r>
            <a:r>
              <a:rPr lang="en-US" sz="2400" i="1" u="sng" smtClean="0">
                <a:solidFill>
                  <a:srgbClr val="0000FF"/>
                </a:solidFill>
              </a:rPr>
              <a:t>different</a:t>
            </a:r>
            <a:r>
              <a:rPr lang="en-US" sz="2400" i="1" smtClean="0">
                <a:solidFill>
                  <a:srgbClr val="0000FF"/>
                </a:solidFill>
              </a:rPr>
              <a:t> distances</a:t>
            </a:r>
            <a:r>
              <a:rPr lang="en-US" sz="2400" i="1" smtClean="0"/>
              <a:t> at </a:t>
            </a:r>
            <a:r>
              <a:rPr lang="en-US" sz="2400" i="1" u="sng" smtClean="0">
                <a:solidFill>
                  <a:srgbClr val="0000FF"/>
                </a:solidFill>
              </a:rPr>
              <a:t>different</a:t>
            </a:r>
            <a:r>
              <a:rPr lang="en-US" sz="2400" i="1" smtClean="0">
                <a:solidFill>
                  <a:srgbClr val="0000FF"/>
                </a:solidFill>
              </a:rPr>
              <a:t> speeds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>
                <a:solidFill>
                  <a:srgbClr val="FF5050"/>
                </a:solidFill>
              </a:rPr>
              <a:t>Spinning</a:t>
            </a:r>
            <a:r>
              <a:rPr lang="en-US" sz="2800" smtClean="0"/>
              <a:t> on the spot by a specified </a:t>
            </a:r>
            <a:r>
              <a:rPr lang="en-US" sz="2800" smtClean="0">
                <a:solidFill>
                  <a:srgbClr val="0000FF"/>
                </a:solidFill>
              </a:rPr>
              <a:t>number of degrees</a:t>
            </a:r>
            <a:r>
              <a:rPr lang="en-US" sz="2800" smtClean="0"/>
              <a:t> in a specified </a:t>
            </a:r>
            <a:r>
              <a:rPr lang="en-US" sz="2800" smtClean="0">
                <a:solidFill>
                  <a:srgbClr val="0000FF"/>
                </a:solidFill>
              </a:rPr>
              <a:t>time</a:t>
            </a:r>
          </a:p>
          <a:p>
            <a:pPr marL="990600" lvl="1" indent="-533400" eaLnBrk="1" hangingPunct="1">
              <a:buFont typeface="Wingdings" pitchFamily="2" charset="2"/>
              <a:buChar char="n"/>
            </a:pPr>
            <a:r>
              <a:rPr lang="en-US" sz="2400" i="1" smtClean="0"/>
              <a:t>Wheels travel </a:t>
            </a:r>
            <a:r>
              <a:rPr lang="en-US" sz="2400" i="1" u="sng" smtClean="0">
                <a:solidFill>
                  <a:srgbClr val="0000FF"/>
                </a:solidFill>
              </a:rPr>
              <a:t>same</a:t>
            </a:r>
            <a:r>
              <a:rPr lang="en-US" sz="2400" i="1" smtClean="0">
                <a:solidFill>
                  <a:srgbClr val="0000FF"/>
                </a:solidFill>
              </a:rPr>
              <a:t> distance</a:t>
            </a:r>
            <a:r>
              <a:rPr lang="en-US" sz="2400" i="1" smtClean="0"/>
              <a:t> in </a:t>
            </a:r>
            <a:r>
              <a:rPr lang="en-US" sz="2400" i="1" u="sng" smtClean="0">
                <a:solidFill>
                  <a:srgbClr val="0000FF"/>
                </a:solidFill>
              </a:rPr>
              <a:t>opposite directions</a:t>
            </a:r>
            <a:r>
              <a:rPr lang="en-US" sz="2400" i="1" smtClean="0"/>
              <a:t> at the </a:t>
            </a:r>
            <a:r>
              <a:rPr lang="en-US" sz="2400" i="1" u="sng" smtClean="0">
                <a:solidFill>
                  <a:srgbClr val="0000FF"/>
                </a:solidFill>
              </a:rPr>
              <a:t>same</a:t>
            </a:r>
            <a:r>
              <a:rPr lang="en-US" sz="2400" i="1" smtClean="0">
                <a:solidFill>
                  <a:srgbClr val="0000FF"/>
                </a:solidFill>
              </a:rPr>
              <a:t> speed</a:t>
            </a:r>
          </a:p>
          <a:p>
            <a:pPr marL="990600" lvl="1" indent="-533400" eaLnBrk="1" hangingPunct="1">
              <a:buFont typeface="Wingdings" pitchFamily="2" charset="2"/>
              <a:buChar char="n"/>
            </a:pPr>
            <a:r>
              <a:rPr lang="en-US" sz="2000" i="1" smtClean="0"/>
              <a:t>(this is just a special case of 2 above)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5" descr="Platform Draw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315200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 anchor="b"/>
          <a:lstStyle/>
          <a:p>
            <a:r>
              <a:rPr lang="en-US" i="1">
                <a:solidFill>
                  <a:srgbClr val="FF0000"/>
                </a:solidFill>
              </a:rPr>
              <a:t>Project 2…</a:t>
            </a:r>
          </a:p>
        </p:txBody>
      </p:sp>
      <p:sp>
        <p:nvSpPr>
          <p:cNvPr id="45060" name="TextBox 17"/>
          <p:cNvSpPr txBox="1">
            <a:spLocks noChangeArrowheads="1"/>
          </p:cNvSpPr>
          <p:nvPr/>
        </p:nvSpPr>
        <p:spPr bwMode="auto">
          <a:xfrm>
            <a:off x="1600200" y="609600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119063" algn="l"/>
              </a:tabLst>
            </a:pPr>
            <a:r>
              <a:rPr lang="en-US" sz="1200" b="1"/>
              <a:t>DC Motors (travel)</a:t>
            </a:r>
          </a:p>
        </p:txBody>
      </p:sp>
      <p:sp>
        <p:nvSpPr>
          <p:cNvPr id="45061" name="TextBox 18"/>
          <p:cNvSpPr txBox="1">
            <a:spLocks noChangeArrowheads="1"/>
          </p:cNvSpPr>
          <p:nvPr/>
        </p:nvSpPr>
        <p:spPr bwMode="auto">
          <a:xfrm>
            <a:off x="3505200" y="6096000"/>
            <a:ext cx="190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119063" algn="l"/>
              </a:tabLst>
            </a:pPr>
            <a:r>
              <a:rPr lang="en-US" sz="1200" b="1"/>
              <a:t>Optical Encoders</a:t>
            </a:r>
          </a:p>
          <a:p>
            <a:pPr algn="ctr">
              <a:tabLst>
                <a:tab pos="119063" algn="l"/>
              </a:tabLst>
            </a:pPr>
            <a:r>
              <a:rPr lang="en-US" sz="1200" b="1"/>
              <a:t>(travel feedback)</a:t>
            </a:r>
          </a:p>
        </p:txBody>
      </p:sp>
      <p:sp>
        <p:nvSpPr>
          <p:cNvPr id="45062" name="TextBox 35"/>
          <p:cNvSpPr txBox="1">
            <a:spLocks noChangeArrowheads="1"/>
          </p:cNvSpPr>
          <p:nvPr/>
        </p:nvSpPr>
        <p:spPr bwMode="auto">
          <a:xfrm>
            <a:off x="304800" y="41148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119063" algn="l"/>
              </a:tabLst>
            </a:pPr>
            <a:r>
              <a:rPr lang="en-US" sz="1200" b="1"/>
              <a:t>RC Servo Motor (camera tilt)</a:t>
            </a:r>
          </a:p>
        </p:txBody>
      </p:sp>
      <p:sp>
        <p:nvSpPr>
          <p:cNvPr id="45063" name="TextBox 36"/>
          <p:cNvSpPr txBox="1">
            <a:spLocks noChangeArrowheads="1"/>
          </p:cNvSpPr>
          <p:nvPr/>
        </p:nvSpPr>
        <p:spPr bwMode="auto">
          <a:xfrm>
            <a:off x="2514600" y="4643438"/>
            <a:ext cx="1371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119063" algn="l"/>
              </a:tabLst>
            </a:pPr>
            <a:r>
              <a:rPr lang="en-US" sz="1200" b="1"/>
              <a:t>Stepper Motor (camera pan)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6629400" y="1752600"/>
            <a:ext cx="2209800" cy="2819400"/>
          </a:xfrm>
          <a:prstGeom prst="ellips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7010400" y="4724400"/>
            <a:ext cx="1676400" cy="954088"/>
          </a:xfrm>
          <a:prstGeom prst="rect">
            <a:avLst/>
          </a:prstGeom>
          <a:noFill/>
          <a:ln w="3810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Executive (supervisory)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nimBg="1"/>
      <p:bldP spid="450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Steering by Differential Speed</a:t>
            </a:r>
          </a:p>
        </p:txBody>
      </p:sp>
      <p:sp>
        <p:nvSpPr>
          <p:cNvPr id="58384" name="Arc 16"/>
          <p:cNvSpPr>
            <a:spLocks/>
          </p:cNvSpPr>
          <p:nvPr/>
        </p:nvSpPr>
        <p:spPr bwMode="auto">
          <a:xfrm>
            <a:off x="381000" y="1828800"/>
            <a:ext cx="3657600" cy="3352800"/>
          </a:xfrm>
          <a:custGeom>
            <a:avLst/>
            <a:gdLst>
              <a:gd name="T0" fmla="*/ 0 w 21600"/>
              <a:gd name="T1" fmla="*/ 0 h 21600"/>
              <a:gd name="T2" fmla="*/ 619353545 w 21600"/>
              <a:gd name="T3" fmla="*/ 520429034 h 21600"/>
              <a:gd name="T4" fmla="*/ 0 w 21600"/>
              <a:gd name="T5" fmla="*/ 52042903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8385" name="Arc 17"/>
          <p:cNvSpPr>
            <a:spLocks/>
          </p:cNvSpPr>
          <p:nvPr/>
        </p:nvSpPr>
        <p:spPr bwMode="auto">
          <a:xfrm>
            <a:off x="381000" y="2590800"/>
            <a:ext cx="2895600" cy="2590800"/>
          </a:xfrm>
          <a:custGeom>
            <a:avLst/>
            <a:gdLst>
              <a:gd name="T0" fmla="*/ 0 w 21600"/>
              <a:gd name="T1" fmla="*/ 0 h 21600"/>
              <a:gd name="T2" fmla="*/ 388171260 w 21600"/>
              <a:gd name="T3" fmla="*/ 310752074 h 21600"/>
              <a:gd name="T4" fmla="*/ 0 w 21600"/>
              <a:gd name="T5" fmla="*/ 31075207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8386" name="Arc 18"/>
          <p:cNvSpPr>
            <a:spLocks/>
          </p:cNvSpPr>
          <p:nvPr/>
        </p:nvSpPr>
        <p:spPr bwMode="auto">
          <a:xfrm>
            <a:off x="381000" y="3352800"/>
            <a:ext cx="2133600" cy="1828800"/>
          </a:xfrm>
          <a:custGeom>
            <a:avLst/>
            <a:gdLst>
              <a:gd name="T0" fmla="*/ 0 w 21600"/>
              <a:gd name="T1" fmla="*/ 0 h 21600"/>
              <a:gd name="T2" fmla="*/ 210752289 w 21600"/>
              <a:gd name="T3" fmla="*/ 154838386 h 21600"/>
              <a:gd name="T4" fmla="*/ 0 w 21600"/>
              <a:gd name="T5" fmla="*/ 15483838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81000" y="1371600"/>
            <a:ext cx="4343400" cy="3810000"/>
            <a:chOff x="240" y="864"/>
            <a:chExt cx="2736" cy="2400"/>
          </a:xfrm>
        </p:grpSpPr>
        <p:sp>
          <p:nvSpPr>
            <p:cNvPr id="3111" name="Line 19"/>
            <p:cNvSpPr>
              <a:spLocks noChangeShapeType="1"/>
            </p:cNvSpPr>
            <p:nvPr/>
          </p:nvSpPr>
          <p:spPr bwMode="auto">
            <a:xfrm>
              <a:off x="240" y="864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112" name="Line 20"/>
            <p:cNvSpPr>
              <a:spLocks noChangeShapeType="1"/>
            </p:cNvSpPr>
            <p:nvPr/>
          </p:nvSpPr>
          <p:spPr bwMode="auto">
            <a:xfrm flipH="1">
              <a:off x="2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438400" y="5334000"/>
            <a:ext cx="1676400" cy="1295400"/>
            <a:chOff x="768" y="1440"/>
            <a:chExt cx="1632" cy="1440"/>
          </a:xfrm>
        </p:grpSpPr>
        <p:sp>
          <p:nvSpPr>
            <p:cNvPr id="3100" name="Rectangle 23"/>
            <p:cNvSpPr>
              <a:spLocks noChangeArrowheads="1"/>
            </p:cNvSpPr>
            <p:nvPr/>
          </p:nvSpPr>
          <p:spPr bwMode="auto">
            <a:xfrm>
              <a:off x="2256" y="1632"/>
              <a:ext cx="4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24"/>
            <p:cNvSpPr>
              <a:spLocks noChangeArrowheads="1"/>
            </p:cNvSpPr>
            <p:nvPr/>
          </p:nvSpPr>
          <p:spPr bwMode="auto">
            <a:xfrm>
              <a:off x="864" y="1632"/>
              <a:ext cx="4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Freeform 25"/>
            <p:cNvSpPr>
              <a:spLocks/>
            </p:cNvSpPr>
            <p:nvPr/>
          </p:nvSpPr>
          <p:spPr bwMode="auto">
            <a:xfrm>
              <a:off x="912" y="1440"/>
              <a:ext cx="1344" cy="1440"/>
            </a:xfrm>
            <a:custGeom>
              <a:avLst/>
              <a:gdLst>
                <a:gd name="T0" fmla="*/ 0 w 1344"/>
                <a:gd name="T1" fmla="*/ 0 h 1440"/>
                <a:gd name="T2" fmla="*/ 0 w 1344"/>
                <a:gd name="T3" fmla="*/ 432 h 1440"/>
                <a:gd name="T4" fmla="*/ 480 w 1344"/>
                <a:gd name="T5" fmla="*/ 1440 h 1440"/>
                <a:gd name="T6" fmla="*/ 864 w 1344"/>
                <a:gd name="T7" fmla="*/ 1440 h 1440"/>
                <a:gd name="T8" fmla="*/ 1344 w 1344"/>
                <a:gd name="T9" fmla="*/ 432 h 1440"/>
                <a:gd name="T10" fmla="*/ 1344 w 1344"/>
                <a:gd name="T11" fmla="*/ 0 h 1440"/>
                <a:gd name="T12" fmla="*/ 0 w 1344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1440"/>
                <a:gd name="T23" fmla="*/ 1344 w 1344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1440">
                  <a:moveTo>
                    <a:pt x="0" y="0"/>
                  </a:moveTo>
                  <a:lnTo>
                    <a:pt x="0" y="432"/>
                  </a:lnTo>
                  <a:lnTo>
                    <a:pt x="480" y="1440"/>
                  </a:lnTo>
                  <a:lnTo>
                    <a:pt x="864" y="1440"/>
                  </a:lnTo>
                  <a:lnTo>
                    <a:pt x="1344" y="432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103" name="Rectangle 26"/>
            <p:cNvSpPr>
              <a:spLocks noChangeArrowheads="1"/>
            </p:cNvSpPr>
            <p:nvPr/>
          </p:nvSpPr>
          <p:spPr bwMode="auto">
            <a:xfrm>
              <a:off x="912" y="1536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Rectangle 27"/>
            <p:cNvSpPr>
              <a:spLocks noChangeArrowheads="1"/>
            </p:cNvSpPr>
            <p:nvPr/>
          </p:nvSpPr>
          <p:spPr bwMode="auto">
            <a:xfrm>
              <a:off x="1728" y="1536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AutoShape 28"/>
            <p:cNvSpPr>
              <a:spLocks noChangeArrowheads="1"/>
            </p:cNvSpPr>
            <p:nvPr/>
          </p:nvSpPr>
          <p:spPr bwMode="auto">
            <a:xfrm>
              <a:off x="768" y="1488"/>
              <a:ext cx="96" cy="38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AutoShape 29"/>
            <p:cNvSpPr>
              <a:spLocks noChangeArrowheads="1"/>
            </p:cNvSpPr>
            <p:nvPr/>
          </p:nvSpPr>
          <p:spPr bwMode="auto">
            <a:xfrm>
              <a:off x="2304" y="1488"/>
              <a:ext cx="96" cy="38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Freeform 30"/>
            <p:cNvSpPr>
              <a:spLocks/>
            </p:cNvSpPr>
            <p:nvPr/>
          </p:nvSpPr>
          <p:spPr bwMode="auto">
            <a:xfrm>
              <a:off x="912" y="1440"/>
              <a:ext cx="1344" cy="1440"/>
            </a:xfrm>
            <a:custGeom>
              <a:avLst/>
              <a:gdLst>
                <a:gd name="T0" fmla="*/ 0 w 1344"/>
                <a:gd name="T1" fmla="*/ 0 h 1440"/>
                <a:gd name="T2" fmla="*/ 0 w 1344"/>
                <a:gd name="T3" fmla="*/ 432 h 1440"/>
                <a:gd name="T4" fmla="*/ 480 w 1344"/>
                <a:gd name="T5" fmla="*/ 1440 h 1440"/>
                <a:gd name="T6" fmla="*/ 864 w 1344"/>
                <a:gd name="T7" fmla="*/ 1440 h 1440"/>
                <a:gd name="T8" fmla="*/ 1344 w 1344"/>
                <a:gd name="T9" fmla="*/ 432 h 1440"/>
                <a:gd name="T10" fmla="*/ 1344 w 1344"/>
                <a:gd name="T11" fmla="*/ 0 h 1440"/>
                <a:gd name="T12" fmla="*/ 0 w 1344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1440"/>
                <a:gd name="T23" fmla="*/ 1344 w 1344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1440">
                  <a:moveTo>
                    <a:pt x="0" y="0"/>
                  </a:moveTo>
                  <a:lnTo>
                    <a:pt x="0" y="432"/>
                  </a:lnTo>
                  <a:lnTo>
                    <a:pt x="480" y="1440"/>
                  </a:lnTo>
                  <a:lnTo>
                    <a:pt x="864" y="1440"/>
                  </a:lnTo>
                  <a:lnTo>
                    <a:pt x="1344" y="432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108" name="AutoShape 31"/>
            <p:cNvSpPr>
              <a:spLocks noChangeArrowheads="1"/>
            </p:cNvSpPr>
            <p:nvPr/>
          </p:nvSpPr>
          <p:spPr bwMode="auto">
            <a:xfrm>
              <a:off x="1488" y="2448"/>
              <a:ext cx="192" cy="384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Rectangle 32"/>
            <p:cNvSpPr>
              <a:spLocks noChangeArrowheads="1"/>
            </p:cNvSpPr>
            <p:nvPr/>
          </p:nvSpPr>
          <p:spPr bwMode="auto">
            <a:xfrm>
              <a:off x="1248" y="1968"/>
              <a:ext cx="672" cy="432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3"/>
            <p:cNvSpPr>
              <a:spLocks noChangeArrowheads="1"/>
            </p:cNvSpPr>
            <p:nvPr/>
          </p:nvSpPr>
          <p:spPr bwMode="auto">
            <a:xfrm>
              <a:off x="1344" y="144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514600" y="4829175"/>
            <a:ext cx="1524000" cy="336550"/>
            <a:chOff x="1584" y="3042"/>
            <a:chExt cx="960" cy="212"/>
          </a:xfrm>
        </p:grpSpPr>
        <p:sp>
          <p:nvSpPr>
            <p:cNvPr id="3098" name="Line 34"/>
            <p:cNvSpPr>
              <a:spLocks noChangeShapeType="1"/>
            </p:cNvSpPr>
            <p:nvPr/>
          </p:nvSpPr>
          <p:spPr bwMode="auto">
            <a:xfrm>
              <a:off x="1584" y="316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99" name="Text Box 35"/>
            <p:cNvSpPr txBox="1">
              <a:spLocks noChangeArrowheads="1"/>
            </p:cNvSpPr>
            <p:nvPr/>
          </p:nvSpPr>
          <p:spPr bwMode="auto">
            <a:xfrm>
              <a:off x="1935" y="3042"/>
              <a:ext cx="225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W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81000" y="3352800"/>
            <a:ext cx="2057400" cy="1828800"/>
            <a:chOff x="240" y="2112"/>
            <a:chExt cx="1296" cy="1152"/>
          </a:xfrm>
        </p:grpSpPr>
        <p:sp>
          <p:nvSpPr>
            <p:cNvPr id="3096" name="Line 21"/>
            <p:cNvSpPr>
              <a:spLocks noChangeShapeType="1"/>
            </p:cNvSpPr>
            <p:nvPr/>
          </p:nvSpPr>
          <p:spPr bwMode="auto">
            <a:xfrm flipV="1">
              <a:off x="240" y="2112"/>
              <a:ext cx="1296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97" name="Text Box 36"/>
            <p:cNvSpPr txBox="1">
              <a:spLocks noChangeArrowheads="1"/>
            </p:cNvSpPr>
            <p:nvPr/>
          </p:nvSpPr>
          <p:spPr bwMode="auto">
            <a:xfrm>
              <a:off x="624" y="2688"/>
              <a:ext cx="225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R</a:t>
              </a:r>
            </a:p>
          </p:txBody>
        </p:sp>
      </p:grpSp>
      <p:sp>
        <p:nvSpPr>
          <p:cNvPr id="58405" name="Rectangle 37"/>
          <p:cNvSpPr>
            <a:spLocks noChangeArrowheads="1"/>
          </p:cNvSpPr>
          <p:nvPr/>
        </p:nvSpPr>
        <p:spPr bwMode="auto">
          <a:xfrm>
            <a:off x="3505200" y="1447800"/>
            <a:ext cx="5454650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1">
                <a:cs typeface="Arial" charset="0"/>
              </a:rPr>
              <a:t>ω</a:t>
            </a:r>
            <a:r>
              <a:rPr lang="en-US" b="1">
                <a:cs typeface="Arial" charset="0"/>
              </a:rPr>
              <a:t>  </a:t>
            </a:r>
            <a:r>
              <a:rPr lang="en-US" sz="1600">
                <a:cs typeface="Arial" charset="0"/>
              </a:rPr>
              <a:t>(angular speed in rad/sec) is the same for each radius</a:t>
            </a:r>
          </a:p>
          <a:p>
            <a:pPr>
              <a:spcBef>
                <a:spcPct val="50000"/>
              </a:spcBef>
            </a:pPr>
            <a:r>
              <a:rPr lang="en-US" sz="1400" i="1">
                <a:cs typeface="Arial" charset="0"/>
              </a:rPr>
              <a:t>where</a:t>
            </a:r>
          </a:p>
          <a:p>
            <a:pPr>
              <a:spcBef>
                <a:spcPct val="40000"/>
              </a:spcBef>
            </a:pPr>
            <a:r>
              <a:rPr lang="el-GR" b="1"/>
              <a:t>ω</a:t>
            </a:r>
            <a:r>
              <a:rPr lang="en-US" b="1"/>
              <a:t> = V </a:t>
            </a:r>
            <a:r>
              <a:rPr lang="en-US" b="1" i="1"/>
              <a:t>/</a:t>
            </a:r>
            <a:r>
              <a:rPr lang="en-US" b="1"/>
              <a:t>  R   </a:t>
            </a:r>
            <a:r>
              <a:rPr lang="en-US" sz="1600"/>
              <a:t>(</a:t>
            </a:r>
            <a:r>
              <a:rPr lang="en-US" sz="1600" b="1"/>
              <a:t>V</a:t>
            </a:r>
            <a:r>
              <a:rPr lang="en-US" sz="1600"/>
              <a:t> is linear velocity and </a:t>
            </a:r>
            <a:r>
              <a:rPr lang="en-US" sz="1600" b="1"/>
              <a:t>R</a:t>
            </a:r>
            <a:r>
              <a:rPr lang="en-US" sz="1600"/>
              <a:t> is the turn radius)</a:t>
            </a:r>
          </a:p>
          <a:p>
            <a:pPr>
              <a:spcBef>
                <a:spcPct val="50000"/>
              </a:spcBef>
            </a:pPr>
            <a:r>
              <a:rPr lang="en-US" sz="1400" i="1">
                <a:cs typeface="Arial" charset="0"/>
              </a:rPr>
              <a:t>and</a:t>
            </a:r>
            <a:endParaRPr lang="el-GR" sz="1400" i="1">
              <a:cs typeface="Arial" charset="0"/>
            </a:endParaRPr>
          </a:p>
        </p:txBody>
      </p:sp>
      <p:sp>
        <p:nvSpPr>
          <p:cNvPr id="58406" name="Rectangle 38"/>
          <p:cNvSpPr>
            <a:spLocks noChangeArrowheads="1"/>
          </p:cNvSpPr>
          <p:nvPr/>
        </p:nvSpPr>
        <p:spPr bwMode="auto">
          <a:xfrm>
            <a:off x="4495800" y="3429000"/>
            <a:ext cx="441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cs typeface="Arial" charset="0"/>
              </a:rPr>
              <a:t>e.g.</a:t>
            </a:r>
            <a:r>
              <a:rPr lang="en-US" sz="1500" dirty="0">
                <a:cs typeface="Arial" charset="0"/>
              </a:rPr>
              <a:t> For a turn radius </a:t>
            </a:r>
            <a:r>
              <a:rPr lang="en-US" sz="1500" b="1" dirty="0">
                <a:cs typeface="Arial" charset="0"/>
              </a:rPr>
              <a:t>R </a:t>
            </a:r>
            <a:r>
              <a:rPr lang="en-US" sz="1500" dirty="0">
                <a:cs typeface="Arial" charset="0"/>
              </a:rPr>
              <a:t>of 100 cm at a speed </a:t>
            </a:r>
            <a:r>
              <a:rPr lang="en-US" sz="1500" b="1" dirty="0">
                <a:cs typeface="Arial" charset="0"/>
              </a:rPr>
              <a:t>V</a:t>
            </a:r>
            <a:r>
              <a:rPr lang="en-US" sz="1500" dirty="0">
                <a:cs typeface="Arial" charset="0"/>
              </a:rPr>
              <a:t> of </a:t>
            </a:r>
            <a:r>
              <a:rPr lang="en-US" sz="1500" dirty="0" smtClean="0">
                <a:cs typeface="Arial" charset="0"/>
              </a:rPr>
              <a:t>30 </a:t>
            </a:r>
            <a:r>
              <a:rPr lang="en-US" sz="1500" dirty="0">
                <a:cs typeface="Arial" charset="0"/>
              </a:rPr>
              <a:t>cm/s with a wheel width </a:t>
            </a:r>
            <a:r>
              <a:rPr lang="en-US" sz="1500" b="1" dirty="0">
                <a:cs typeface="Arial" charset="0"/>
              </a:rPr>
              <a:t>W</a:t>
            </a:r>
            <a:r>
              <a:rPr lang="en-US" sz="1500" dirty="0">
                <a:cs typeface="Arial" charset="0"/>
              </a:rPr>
              <a:t> of 20 cm, the outer and inner wheels must go…</a:t>
            </a:r>
            <a:endParaRPr lang="el-GR" sz="1500" dirty="0"/>
          </a:p>
        </p:txBody>
      </p:sp>
      <p:graphicFrame>
        <p:nvGraphicFramePr>
          <p:cNvPr id="58407" name="Object 29"/>
          <p:cNvGraphicFramePr>
            <a:graphicFrameLocks noGrp="1" noChangeAspect="1"/>
          </p:cNvGraphicFramePr>
          <p:nvPr>
            <p:ph idx="4294967295"/>
          </p:nvPr>
        </p:nvGraphicFramePr>
        <p:xfrm>
          <a:off x="5257800" y="4267200"/>
          <a:ext cx="2362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8"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67200"/>
                        <a:ext cx="23622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9" name="Object 30"/>
          <p:cNvGraphicFramePr>
            <a:graphicFrameLocks noChangeAspect="1"/>
          </p:cNvGraphicFramePr>
          <p:nvPr/>
        </p:nvGraphicFramePr>
        <p:xfrm>
          <a:off x="4270375" y="5105400"/>
          <a:ext cx="47736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9" name="Equation" r:id="rId5" imgW="3009600" imgH="431640" progId="Equation.3">
                  <p:embed/>
                </p:oleObj>
              </mc:Choice>
              <mc:Fallback>
                <p:oleObj name="Equation" r:id="rId5" imgW="300960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5105400"/>
                        <a:ext cx="47736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0" name="Object 31"/>
          <p:cNvGraphicFramePr>
            <a:graphicFrameLocks noChangeAspect="1"/>
          </p:cNvGraphicFramePr>
          <p:nvPr/>
        </p:nvGraphicFramePr>
        <p:xfrm>
          <a:off x="3581400" y="2700338"/>
          <a:ext cx="16906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0" name="Equation" r:id="rId7" imgW="812520" imgH="342720" progId="Equation.3">
                  <p:embed/>
                </p:oleObj>
              </mc:Choice>
              <mc:Fallback>
                <p:oleObj name="Equation" r:id="rId7" imgW="812520" imgH="3427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00338"/>
                        <a:ext cx="169068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1" name="Object 32"/>
          <p:cNvGraphicFramePr>
            <a:graphicFrameLocks noChangeAspect="1"/>
          </p:cNvGraphicFramePr>
          <p:nvPr/>
        </p:nvGraphicFramePr>
        <p:xfrm>
          <a:off x="6096000" y="2714625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1" name="Equation" r:id="rId9" imgW="825480" imgH="342720" progId="Equation.3">
                  <p:embed/>
                </p:oleObj>
              </mc:Choice>
              <mc:Fallback>
                <p:oleObj name="Equation" r:id="rId9" imgW="825480" imgH="3427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14625"/>
                        <a:ext cx="16764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81000" y="2057400"/>
            <a:ext cx="1357313" cy="3124200"/>
            <a:chOff x="240" y="1296"/>
            <a:chExt cx="855" cy="1968"/>
          </a:xfrm>
        </p:grpSpPr>
        <p:sp>
          <p:nvSpPr>
            <p:cNvPr id="3094" name="Line 44"/>
            <p:cNvSpPr>
              <a:spLocks noChangeShapeType="1"/>
            </p:cNvSpPr>
            <p:nvPr/>
          </p:nvSpPr>
          <p:spPr bwMode="auto">
            <a:xfrm flipV="1">
              <a:off x="240" y="1296"/>
              <a:ext cx="816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95" name="Text Box 45"/>
            <p:cNvSpPr txBox="1">
              <a:spLocks noChangeArrowheads="1"/>
            </p:cNvSpPr>
            <p:nvPr/>
          </p:nvSpPr>
          <p:spPr bwMode="auto">
            <a:xfrm>
              <a:off x="663" y="1824"/>
              <a:ext cx="432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R</a:t>
              </a:r>
              <a:r>
                <a:rPr lang="en-US" sz="1600" baseline="-25000"/>
                <a:t>outer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381000" y="4572000"/>
            <a:ext cx="1981200" cy="609600"/>
            <a:chOff x="240" y="2880"/>
            <a:chExt cx="1248" cy="384"/>
          </a:xfrm>
        </p:grpSpPr>
        <p:sp>
          <p:nvSpPr>
            <p:cNvPr id="3092" name="Line 46"/>
            <p:cNvSpPr>
              <a:spLocks noChangeShapeType="1"/>
            </p:cNvSpPr>
            <p:nvPr/>
          </p:nvSpPr>
          <p:spPr bwMode="auto">
            <a:xfrm flipV="1">
              <a:off x="240" y="2880"/>
              <a:ext cx="124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93" name="Text Box 47"/>
            <p:cNvSpPr txBox="1">
              <a:spLocks noChangeArrowheads="1"/>
            </p:cNvSpPr>
            <p:nvPr/>
          </p:nvSpPr>
          <p:spPr bwMode="auto">
            <a:xfrm>
              <a:off x="816" y="2928"/>
              <a:ext cx="480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R</a:t>
              </a:r>
              <a:r>
                <a:rPr lang="en-US" sz="1600" baseline="-25000"/>
                <a:t>inner</a:t>
              </a:r>
            </a:p>
          </p:txBody>
        </p:sp>
      </p:grpSp>
      <p:graphicFrame>
        <p:nvGraphicFramePr>
          <p:cNvPr id="58416" name="Object 39"/>
          <p:cNvGraphicFramePr>
            <a:graphicFrameLocks noChangeAspect="1"/>
          </p:cNvGraphicFramePr>
          <p:nvPr/>
        </p:nvGraphicFramePr>
        <p:xfrm>
          <a:off x="4219576" y="5786438"/>
          <a:ext cx="4729162" cy="66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2" name="Equation" r:id="rId11" imgW="3060360" imgH="431640" progId="Equation.3">
                  <p:embed/>
                </p:oleObj>
              </mc:Choice>
              <mc:Fallback>
                <p:oleObj name="Equation" r:id="rId11" imgW="3060360" imgH="431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6" y="5786438"/>
                        <a:ext cx="4729162" cy="6693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Text Box 40"/>
          <p:cNvSpPr txBox="1">
            <a:spLocks noChangeArrowheads="1"/>
          </p:cNvSpPr>
          <p:nvPr/>
        </p:nvSpPr>
        <p:spPr bwMode="auto">
          <a:xfrm>
            <a:off x="4592638" y="6515100"/>
            <a:ext cx="44846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Brad Nelson – Session 10 – Speed and Position Control (2010)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Differential Distance</a:t>
            </a:r>
          </a:p>
        </p:txBody>
      </p:sp>
      <p:sp>
        <p:nvSpPr>
          <p:cNvPr id="68611" name="Arc 3"/>
          <p:cNvSpPr>
            <a:spLocks/>
          </p:cNvSpPr>
          <p:nvPr/>
        </p:nvSpPr>
        <p:spPr bwMode="auto">
          <a:xfrm>
            <a:off x="381000" y="1828800"/>
            <a:ext cx="3657600" cy="3352800"/>
          </a:xfrm>
          <a:custGeom>
            <a:avLst/>
            <a:gdLst>
              <a:gd name="T0" fmla="*/ 0 w 21600"/>
              <a:gd name="T1" fmla="*/ 0 h 21600"/>
              <a:gd name="T2" fmla="*/ 619353545 w 21600"/>
              <a:gd name="T3" fmla="*/ 520429034 h 21600"/>
              <a:gd name="T4" fmla="*/ 0 w 21600"/>
              <a:gd name="T5" fmla="*/ 52042903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68612" name="Arc 4"/>
          <p:cNvSpPr>
            <a:spLocks/>
          </p:cNvSpPr>
          <p:nvPr/>
        </p:nvSpPr>
        <p:spPr bwMode="auto">
          <a:xfrm>
            <a:off x="381000" y="2590800"/>
            <a:ext cx="2895600" cy="2590800"/>
          </a:xfrm>
          <a:custGeom>
            <a:avLst/>
            <a:gdLst>
              <a:gd name="T0" fmla="*/ 0 w 21600"/>
              <a:gd name="T1" fmla="*/ 0 h 21600"/>
              <a:gd name="T2" fmla="*/ 388171260 w 21600"/>
              <a:gd name="T3" fmla="*/ 310752074 h 21600"/>
              <a:gd name="T4" fmla="*/ 0 w 21600"/>
              <a:gd name="T5" fmla="*/ 31075207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68613" name="Arc 5"/>
          <p:cNvSpPr>
            <a:spLocks/>
          </p:cNvSpPr>
          <p:nvPr/>
        </p:nvSpPr>
        <p:spPr bwMode="auto">
          <a:xfrm>
            <a:off x="381000" y="3352800"/>
            <a:ext cx="2133600" cy="1828800"/>
          </a:xfrm>
          <a:custGeom>
            <a:avLst/>
            <a:gdLst>
              <a:gd name="T0" fmla="*/ 0 w 21600"/>
              <a:gd name="T1" fmla="*/ 0 h 21600"/>
              <a:gd name="T2" fmla="*/ 210752289 w 21600"/>
              <a:gd name="T3" fmla="*/ 154838386 h 21600"/>
              <a:gd name="T4" fmla="*/ 0 w 21600"/>
              <a:gd name="T5" fmla="*/ 15483838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1371600"/>
            <a:ext cx="4343400" cy="3810000"/>
            <a:chOff x="240" y="864"/>
            <a:chExt cx="2736" cy="2400"/>
          </a:xfrm>
        </p:grpSpPr>
        <p:sp>
          <p:nvSpPr>
            <p:cNvPr id="4135" name="Line 7"/>
            <p:cNvSpPr>
              <a:spLocks noChangeShapeType="1"/>
            </p:cNvSpPr>
            <p:nvPr/>
          </p:nvSpPr>
          <p:spPr bwMode="auto">
            <a:xfrm>
              <a:off x="240" y="864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36" name="Line 8"/>
            <p:cNvSpPr>
              <a:spLocks noChangeShapeType="1"/>
            </p:cNvSpPr>
            <p:nvPr/>
          </p:nvSpPr>
          <p:spPr bwMode="auto">
            <a:xfrm flipH="1">
              <a:off x="2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438400" y="5334000"/>
            <a:ext cx="1676400" cy="1295400"/>
            <a:chOff x="768" y="1440"/>
            <a:chExt cx="1632" cy="1440"/>
          </a:xfrm>
        </p:grpSpPr>
        <p:sp>
          <p:nvSpPr>
            <p:cNvPr id="4124" name="Rectangle 10"/>
            <p:cNvSpPr>
              <a:spLocks noChangeArrowheads="1"/>
            </p:cNvSpPr>
            <p:nvPr/>
          </p:nvSpPr>
          <p:spPr bwMode="auto">
            <a:xfrm>
              <a:off x="2256" y="1632"/>
              <a:ext cx="4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Rectangle 11"/>
            <p:cNvSpPr>
              <a:spLocks noChangeArrowheads="1"/>
            </p:cNvSpPr>
            <p:nvPr/>
          </p:nvSpPr>
          <p:spPr bwMode="auto">
            <a:xfrm>
              <a:off x="864" y="1632"/>
              <a:ext cx="4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Freeform 12"/>
            <p:cNvSpPr>
              <a:spLocks/>
            </p:cNvSpPr>
            <p:nvPr/>
          </p:nvSpPr>
          <p:spPr bwMode="auto">
            <a:xfrm>
              <a:off x="912" y="1440"/>
              <a:ext cx="1344" cy="1440"/>
            </a:xfrm>
            <a:custGeom>
              <a:avLst/>
              <a:gdLst>
                <a:gd name="T0" fmla="*/ 0 w 1344"/>
                <a:gd name="T1" fmla="*/ 0 h 1440"/>
                <a:gd name="T2" fmla="*/ 0 w 1344"/>
                <a:gd name="T3" fmla="*/ 432 h 1440"/>
                <a:gd name="T4" fmla="*/ 480 w 1344"/>
                <a:gd name="T5" fmla="*/ 1440 h 1440"/>
                <a:gd name="T6" fmla="*/ 864 w 1344"/>
                <a:gd name="T7" fmla="*/ 1440 h 1440"/>
                <a:gd name="T8" fmla="*/ 1344 w 1344"/>
                <a:gd name="T9" fmla="*/ 432 h 1440"/>
                <a:gd name="T10" fmla="*/ 1344 w 1344"/>
                <a:gd name="T11" fmla="*/ 0 h 1440"/>
                <a:gd name="T12" fmla="*/ 0 w 1344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1440"/>
                <a:gd name="T23" fmla="*/ 1344 w 1344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1440">
                  <a:moveTo>
                    <a:pt x="0" y="0"/>
                  </a:moveTo>
                  <a:lnTo>
                    <a:pt x="0" y="432"/>
                  </a:lnTo>
                  <a:lnTo>
                    <a:pt x="480" y="1440"/>
                  </a:lnTo>
                  <a:lnTo>
                    <a:pt x="864" y="1440"/>
                  </a:lnTo>
                  <a:lnTo>
                    <a:pt x="1344" y="432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27" name="Rectangle 13"/>
            <p:cNvSpPr>
              <a:spLocks noChangeArrowheads="1"/>
            </p:cNvSpPr>
            <p:nvPr/>
          </p:nvSpPr>
          <p:spPr bwMode="auto">
            <a:xfrm>
              <a:off x="912" y="1536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Rectangle 14"/>
            <p:cNvSpPr>
              <a:spLocks noChangeArrowheads="1"/>
            </p:cNvSpPr>
            <p:nvPr/>
          </p:nvSpPr>
          <p:spPr bwMode="auto">
            <a:xfrm>
              <a:off x="1728" y="1536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AutoShape 15"/>
            <p:cNvSpPr>
              <a:spLocks noChangeArrowheads="1"/>
            </p:cNvSpPr>
            <p:nvPr/>
          </p:nvSpPr>
          <p:spPr bwMode="auto">
            <a:xfrm>
              <a:off x="768" y="1488"/>
              <a:ext cx="96" cy="38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AutoShape 16"/>
            <p:cNvSpPr>
              <a:spLocks noChangeArrowheads="1"/>
            </p:cNvSpPr>
            <p:nvPr/>
          </p:nvSpPr>
          <p:spPr bwMode="auto">
            <a:xfrm>
              <a:off x="2304" y="1488"/>
              <a:ext cx="96" cy="38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Freeform 17"/>
            <p:cNvSpPr>
              <a:spLocks/>
            </p:cNvSpPr>
            <p:nvPr/>
          </p:nvSpPr>
          <p:spPr bwMode="auto">
            <a:xfrm>
              <a:off x="912" y="1440"/>
              <a:ext cx="1344" cy="1440"/>
            </a:xfrm>
            <a:custGeom>
              <a:avLst/>
              <a:gdLst>
                <a:gd name="T0" fmla="*/ 0 w 1344"/>
                <a:gd name="T1" fmla="*/ 0 h 1440"/>
                <a:gd name="T2" fmla="*/ 0 w 1344"/>
                <a:gd name="T3" fmla="*/ 432 h 1440"/>
                <a:gd name="T4" fmla="*/ 480 w 1344"/>
                <a:gd name="T5" fmla="*/ 1440 h 1440"/>
                <a:gd name="T6" fmla="*/ 864 w 1344"/>
                <a:gd name="T7" fmla="*/ 1440 h 1440"/>
                <a:gd name="T8" fmla="*/ 1344 w 1344"/>
                <a:gd name="T9" fmla="*/ 432 h 1440"/>
                <a:gd name="T10" fmla="*/ 1344 w 1344"/>
                <a:gd name="T11" fmla="*/ 0 h 1440"/>
                <a:gd name="T12" fmla="*/ 0 w 1344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1440"/>
                <a:gd name="T23" fmla="*/ 1344 w 1344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1440">
                  <a:moveTo>
                    <a:pt x="0" y="0"/>
                  </a:moveTo>
                  <a:lnTo>
                    <a:pt x="0" y="432"/>
                  </a:lnTo>
                  <a:lnTo>
                    <a:pt x="480" y="1440"/>
                  </a:lnTo>
                  <a:lnTo>
                    <a:pt x="864" y="1440"/>
                  </a:lnTo>
                  <a:lnTo>
                    <a:pt x="1344" y="432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32" name="AutoShape 18"/>
            <p:cNvSpPr>
              <a:spLocks noChangeArrowheads="1"/>
            </p:cNvSpPr>
            <p:nvPr/>
          </p:nvSpPr>
          <p:spPr bwMode="auto">
            <a:xfrm>
              <a:off x="1488" y="2448"/>
              <a:ext cx="192" cy="384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Rectangle 19"/>
            <p:cNvSpPr>
              <a:spLocks noChangeArrowheads="1"/>
            </p:cNvSpPr>
            <p:nvPr/>
          </p:nvSpPr>
          <p:spPr bwMode="auto">
            <a:xfrm>
              <a:off x="1248" y="1968"/>
              <a:ext cx="672" cy="432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20"/>
            <p:cNvSpPr>
              <a:spLocks noChangeArrowheads="1"/>
            </p:cNvSpPr>
            <p:nvPr/>
          </p:nvSpPr>
          <p:spPr bwMode="auto">
            <a:xfrm>
              <a:off x="1344" y="144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514600" y="4829175"/>
            <a:ext cx="1524000" cy="336550"/>
            <a:chOff x="1584" y="3042"/>
            <a:chExt cx="960" cy="212"/>
          </a:xfrm>
        </p:grpSpPr>
        <p:sp>
          <p:nvSpPr>
            <p:cNvPr id="4122" name="Line 22"/>
            <p:cNvSpPr>
              <a:spLocks noChangeShapeType="1"/>
            </p:cNvSpPr>
            <p:nvPr/>
          </p:nvSpPr>
          <p:spPr bwMode="auto">
            <a:xfrm>
              <a:off x="1584" y="316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23" name="Text Box 23"/>
            <p:cNvSpPr txBox="1">
              <a:spLocks noChangeArrowheads="1"/>
            </p:cNvSpPr>
            <p:nvPr/>
          </p:nvSpPr>
          <p:spPr bwMode="auto">
            <a:xfrm>
              <a:off x="1935" y="3042"/>
              <a:ext cx="225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W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81000" y="3352800"/>
            <a:ext cx="2057400" cy="1828800"/>
            <a:chOff x="240" y="2112"/>
            <a:chExt cx="1296" cy="1152"/>
          </a:xfrm>
        </p:grpSpPr>
        <p:sp>
          <p:nvSpPr>
            <p:cNvPr id="4120" name="Line 25"/>
            <p:cNvSpPr>
              <a:spLocks noChangeShapeType="1"/>
            </p:cNvSpPr>
            <p:nvPr/>
          </p:nvSpPr>
          <p:spPr bwMode="auto">
            <a:xfrm flipV="1">
              <a:off x="240" y="2112"/>
              <a:ext cx="1296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21" name="Text Box 26"/>
            <p:cNvSpPr txBox="1">
              <a:spLocks noChangeArrowheads="1"/>
            </p:cNvSpPr>
            <p:nvPr/>
          </p:nvSpPr>
          <p:spPr bwMode="auto">
            <a:xfrm>
              <a:off x="624" y="2688"/>
              <a:ext cx="225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R</a:t>
              </a:r>
            </a:p>
          </p:txBody>
        </p:sp>
      </p:grp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3505200" y="1447800"/>
            <a:ext cx="5454650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1">
                <a:cs typeface="Arial" charset="0"/>
              </a:rPr>
              <a:t>θ</a:t>
            </a:r>
            <a:r>
              <a:rPr lang="en-US" b="1">
                <a:cs typeface="Arial" charset="0"/>
              </a:rPr>
              <a:t>  </a:t>
            </a:r>
            <a:r>
              <a:rPr lang="en-US" sz="1600">
                <a:cs typeface="Arial" charset="0"/>
              </a:rPr>
              <a:t>(angular displacement in rad) is same for each radius</a:t>
            </a:r>
          </a:p>
          <a:p>
            <a:pPr>
              <a:spcBef>
                <a:spcPct val="50000"/>
              </a:spcBef>
            </a:pPr>
            <a:r>
              <a:rPr lang="en-US" sz="1400" i="1">
                <a:cs typeface="Arial" charset="0"/>
              </a:rPr>
              <a:t>where</a:t>
            </a:r>
          </a:p>
          <a:p>
            <a:pPr>
              <a:spcBef>
                <a:spcPct val="40000"/>
              </a:spcBef>
            </a:pPr>
            <a:r>
              <a:rPr lang="el-GR" b="1">
                <a:cs typeface="Arial" charset="0"/>
              </a:rPr>
              <a:t>θ</a:t>
            </a:r>
            <a:r>
              <a:rPr lang="en-US" b="1"/>
              <a:t> = d </a:t>
            </a:r>
            <a:r>
              <a:rPr lang="en-US" b="1" i="1"/>
              <a:t>/</a:t>
            </a:r>
            <a:r>
              <a:rPr lang="en-US" b="1"/>
              <a:t>  R   </a:t>
            </a:r>
            <a:r>
              <a:rPr lang="en-US" sz="1600"/>
              <a:t>(</a:t>
            </a:r>
            <a:r>
              <a:rPr lang="en-US" sz="1600" b="1"/>
              <a:t>d</a:t>
            </a:r>
            <a:r>
              <a:rPr lang="en-US" sz="1600"/>
              <a:t> is linear distance and </a:t>
            </a:r>
            <a:r>
              <a:rPr lang="en-US" sz="1600" b="1"/>
              <a:t>R</a:t>
            </a:r>
            <a:r>
              <a:rPr lang="en-US" sz="1600"/>
              <a:t> is turn radius)</a:t>
            </a:r>
          </a:p>
          <a:p>
            <a:pPr>
              <a:spcBef>
                <a:spcPct val="50000"/>
              </a:spcBef>
            </a:pPr>
            <a:r>
              <a:rPr lang="en-US" sz="1400" i="1">
                <a:cs typeface="Arial" charset="0"/>
              </a:rPr>
              <a:t>and</a:t>
            </a:r>
            <a:endParaRPr lang="el-GR" sz="1400" i="1">
              <a:cs typeface="Arial" charset="0"/>
            </a:endParaRPr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4495800" y="3629025"/>
            <a:ext cx="441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>
                <a:cs typeface="Arial" charset="0"/>
              </a:rPr>
              <a:t>e.g.</a:t>
            </a:r>
            <a:r>
              <a:rPr lang="en-US" sz="1500">
                <a:cs typeface="Arial" charset="0"/>
              </a:rPr>
              <a:t> For a turn radius </a:t>
            </a:r>
            <a:r>
              <a:rPr lang="en-US" sz="1500" b="1">
                <a:cs typeface="Arial" charset="0"/>
              </a:rPr>
              <a:t>R </a:t>
            </a:r>
            <a:r>
              <a:rPr lang="en-US" sz="1500">
                <a:cs typeface="Arial" charset="0"/>
              </a:rPr>
              <a:t>of 100 cm and a specified turn of 90 deg, the outer and inner wheels must travel…</a:t>
            </a:r>
            <a:endParaRPr lang="el-GR" sz="1500"/>
          </a:p>
        </p:txBody>
      </p:sp>
      <p:graphicFrame>
        <p:nvGraphicFramePr>
          <p:cNvPr id="68637" name="Object 29"/>
          <p:cNvGraphicFramePr>
            <a:graphicFrameLocks noGrp="1" noChangeAspect="1"/>
          </p:cNvGraphicFramePr>
          <p:nvPr>
            <p:ph idx="4294967295"/>
          </p:nvPr>
        </p:nvGraphicFramePr>
        <p:xfrm>
          <a:off x="5410200" y="4343400"/>
          <a:ext cx="21701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2" name="Equation" r:id="rId3" imgW="1295280" imgH="380880" progId="Equation.3">
                  <p:embed/>
                </p:oleObj>
              </mc:Choice>
              <mc:Fallback>
                <p:oleObj name="Equation" r:id="rId3" imgW="1295280" imgH="3808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343400"/>
                        <a:ext cx="2170113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8" name="Object 30"/>
          <p:cNvGraphicFramePr>
            <a:graphicFrameLocks noChangeAspect="1"/>
          </p:cNvGraphicFramePr>
          <p:nvPr/>
        </p:nvGraphicFramePr>
        <p:xfrm>
          <a:off x="4448175" y="5059363"/>
          <a:ext cx="44926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3" name="Equation" r:id="rId5" imgW="2831760" imgH="393480" progId="Equation.3">
                  <p:embed/>
                </p:oleObj>
              </mc:Choice>
              <mc:Fallback>
                <p:oleObj name="Equation" r:id="rId5" imgW="283176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5059363"/>
                        <a:ext cx="449262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9" name="Object 31"/>
          <p:cNvGraphicFramePr>
            <a:graphicFrameLocks noChangeAspect="1"/>
          </p:cNvGraphicFramePr>
          <p:nvPr/>
        </p:nvGraphicFramePr>
        <p:xfrm>
          <a:off x="3581400" y="2700338"/>
          <a:ext cx="16906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4" name="Equation" r:id="rId7" imgW="812520" imgH="342720" progId="Equation.3">
                  <p:embed/>
                </p:oleObj>
              </mc:Choice>
              <mc:Fallback>
                <p:oleObj name="Equation" r:id="rId7" imgW="812520" imgH="3427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00338"/>
                        <a:ext cx="169068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0" name="Object 32"/>
          <p:cNvGraphicFramePr>
            <a:graphicFrameLocks noChangeAspect="1"/>
          </p:cNvGraphicFramePr>
          <p:nvPr/>
        </p:nvGraphicFramePr>
        <p:xfrm>
          <a:off x="6096000" y="2714625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5" name="Equation" r:id="rId9" imgW="825480" imgH="342720" progId="Equation.3">
                  <p:embed/>
                </p:oleObj>
              </mc:Choice>
              <mc:Fallback>
                <p:oleObj name="Equation" r:id="rId9" imgW="825480" imgH="3427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14625"/>
                        <a:ext cx="16764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81000" y="2057400"/>
            <a:ext cx="1357313" cy="3124200"/>
            <a:chOff x="240" y="1296"/>
            <a:chExt cx="855" cy="1968"/>
          </a:xfrm>
        </p:grpSpPr>
        <p:sp>
          <p:nvSpPr>
            <p:cNvPr id="4118" name="Line 34"/>
            <p:cNvSpPr>
              <a:spLocks noChangeShapeType="1"/>
            </p:cNvSpPr>
            <p:nvPr/>
          </p:nvSpPr>
          <p:spPr bwMode="auto">
            <a:xfrm flipV="1">
              <a:off x="240" y="1296"/>
              <a:ext cx="816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19" name="Text Box 35"/>
            <p:cNvSpPr txBox="1">
              <a:spLocks noChangeArrowheads="1"/>
            </p:cNvSpPr>
            <p:nvPr/>
          </p:nvSpPr>
          <p:spPr bwMode="auto">
            <a:xfrm>
              <a:off x="663" y="1824"/>
              <a:ext cx="432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R</a:t>
              </a:r>
              <a:r>
                <a:rPr lang="en-US" sz="1600" baseline="-25000"/>
                <a:t>outer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381000" y="4572000"/>
            <a:ext cx="1981200" cy="609600"/>
            <a:chOff x="240" y="2880"/>
            <a:chExt cx="1248" cy="384"/>
          </a:xfrm>
        </p:grpSpPr>
        <p:sp>
          <p:nvSpPr>
            <p:cNvPr id="4116" name="Line 37"/>
            <p:cNvSpPr>
              <a:spLocks noChangeShapeType="1"/>
            </p:cNvSpPr>
            <p:nvPr/>
          </p:nvSpPr>
          <p:spPr bwMode="auto">
            <a:xfrm flipV="1">
              <a:off x="240" y="2880"/>
              <a:ext cx="124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17" name="Text Box 38"/>
            <p:cNvSpPr txBox="1">
              <a:spLocks noChangeArrowheads="1"/>
            </p:cNvSpPr>
            <p:nvPr/>
          </p:nvSpPr>
          <p:spPr bwMode="auto">
            <a:xfrm>
              <a:off x="816" y="2928"/>
              <a:ext cx="480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R</a:t>
              </a:r>
              <a:r>
                <a:rPr lang="en-US" sz="1600" baseline="-25000"/>
                <a:t>inner</a:t>
              </a:r>
            </a:p>
          </p:txBody>
        </p:sp>
      </p:grpSp>
      <p:graphicFrame>
        <p:nvGraphicFramePr>
          <p:cNvPr id="68648" name="Object 39"/>
          <p:cNvGraphicFramePr>
            <a:graphicFrameLocks noChangeAspect="1"/>
          </p:cNvGraphicFramePr>
          <p:nvPr/>
        </p:nvGraphicFramePr>
        <p:xfrm>
          <a:off x="4491038" y="5681663"/>
          <a:ext cx="43751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6" name="Equation" r:id="rId11" imgW="3377880" imgH="431640" progId="Equation.3">
                  <p:embed/>
                </p:oleObj>
              </mc:Choice>
              <mc:Fallback>
                <p:oleObj name="Equation" r:id="rId11" imgW="3377880" imgH="431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5681663"/>
                        <a:ext cx="437515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Text Box 40"/>
          <p:cNvSpPr txBox="1">
            <a:spLocks noChangeArrowheads="1"/>
          </p:cNvSpPr>
          <p:nvPr/>
        </p:nvSpPr>
        <p:spPr bwMode="auto">
          <a:xfrm>
            <a:off x="4554538" y="6467475"/>
            <a:ext cx="44846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Brad Nelson – Session 10 – Speed and Position Control (2010)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 rot="-5400000">
            <a:off x="669925" y="2073275"/>
            <a:ext cx="2819400" cy="2178050"/>
            <a:chOff x="768" y="1440"/>
            <a:chExt cx="1632" cy="1440"/>
          </a:xfrm>
        </p:grpSpPr>
        <p:sp>
          <p:nvSpPr>
            <p:cNvPr id="5142" name="Rectangle 42"/>
            <p:cNvSpPr>
              <a:spLocks noChangeArrowheads="1"/>
            </p:cNvSpPr>
            <p:nvPr/>
          </p:nvSpPr>
          <p:spPr bwMode="auto">
            <a:xfrm>
              <a:off x="2256" y="1632"/>
              <a:ext cx="4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Rectangle 43"/>
            <p:cNvSpPr>
              <a:spLocks noChangeArrowheads="1"/>
            </p:cNvSpPr>
            <p:nvPr/>
          </p:nvSpPr>
          <p:spPr bwMode="auto">
            <a:xfrm>
              <a:off x="864" y="1632"/>
              <a:ext cx="4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Freeform 44"/>
            <p:cNvSpPr>
              <a:spLocks/>
            </p:cNvSpPr>
            <p:nvPr/>
          </p:nvSpPr>
          <p:spPr bwMode="auto">
            <a:xfrm>
              <a:off x="912" y="1440"/>
              <a:ext cx="1344" cy="1440"/>
            </a:xfrm>
            <a:custGeom>
              <a:avLst/>
              <a:gdLst>
                <a:gd name="T0" fmla="*/ 0 w 1344"/>
                <a:gd name="T1" fmla="*/ 0 h 1440"/>
                <a:gd name="T2" fmla="*/ 0 w 1344"/>
                <a:gd name="T3" fmla="*/ 432 h 1440"/>
                <a:gd name="T4" fmla="*/ 480 w 1344"/>
                <a:gd name="T5" fmla="*/ 1440 h 1440"/>
                <a:gd name="T6" fmla="*/ 864 w 1344"/>
                <a:gd name="T7" fmla="*/ 1440 h 1440"/>
                <a:gd name="T8" fmla="*/ 1344 w 1344"/>
                <a:gd name="T9" fmla="*/ 432 h 1440"/>
                <a:gd name="T10" fmla="*/ 1344 w 1344"/>
                <a:gd name="T11" fmla="*/ 0 h 1440"/>
                <a:gd name="T12" fmla="*/ 0 w 1344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1440"/>
                <a:gd name="T23" fmla="*/ 1344 w 1344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1440">
                  <a:moveTo>
                    <a:pt x="0" y="0"/>
                  </a:moveTo>
                  <a:lnTo>
                    <a:pt x="0" y="432"/>
                  </a:lnTo>
                  <a:lnTo>
                    <a:pt x="480" y="1440"/>
                  </a:lnTo>
                  <a:lnTo>
                    <a:pt x="864" y="1440"/>
                  </a:lnTo>
                  <a:lnTo>
                    <a:pt x="1344" y="432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145" name="Rectangle 45"/>
            <p:cNvSpPr>
              <a:spLocks noChangeArrowheads="1"/>
            </p:cNvSpPr>
            <p:nvPr/>
          </p:nvSpPr>
          <p:spPr bwMode="auto">
            <a:xfrm>
              <a:off x="912" y="1536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69696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46"/>
            <p:cNvSpPr>
              <a:spLocks noChangeArrowheads="1"/>
            </p:cNvSpPr>
            <p:nvPr/>
          </p:nvSpPr>
          <p:spPr bwMode="auto">
            <a:xfrm>
              <a:off x="1728" y="1536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69696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AutoShape 47"/>
            <p:cNvSpPr>
              <a:spLocks noChangeArrowheads="1"/>
            </p:cNvSpPr>
            <p:nvPr/>
          </p:nvSpPr>
          <p:spPr bwMode="auto">
            <a:xfrm>
              <a:off x="768" y="1488"/>
              <a:ext cx="96" cy="384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AutoShape 48"/>
            <p:cNvSpPr>
              <a:spLocks noChangeArrowheads="1"/>
            </p:cNvSpPr>
            <p:nvPr/>
          </p:nvSpPr>
          <p:spPr bwMode="auto">
            <a:xfrm>
              <a:off x="2304" y="1488"/>
              <a:ext cx="96" cy="384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Freeform 49"/>
            <p:cNvSpPr>
              <a:spLocks/>
            </p:cNvSpPr>
            <p:nvPr/>
          </p:nvSpPr>
          <p:spPr bwMode="auto">
            <a:xfrm>
              <a:off x="912" y="1440"/>
              <a:ext cx="1344" cy="1440"/>
            </a:xfrm>
            <a:custGeom>
              <a:avLst/>
              <a:gdLst>
                <a:gd name="T0" fmla="*/ 0 w 1344"/>
                <a:gd name="T1" fmla="*/ 0 h 1440"/>
                <a:gd name="T2" fmla="*/ 0 w 1344"/>
                <a:gd name="T3" fmla="*/ 432 h 1440"/>
                <a:gd name="T4" fmla="*/ 480 w 1344"/>
                <a:gd name="T5" fmla="*/ 1440 h 1440"/>
                <a:gd name="T6" fmla="*/ 864 w 1344"/>
                <a:gd name="T7" fmla="*/ 1440 h 1440"/>
                <a:gd name="T8" fmla="*/ 1344 w 1344"/>
                <a:gd name="T9" fmla="*/ 432 h 1440"/>
                <a:gd name="T10" fmla="*/ 1344 w 1344"/>
                <a:gd name="T11" fmla="*/ 0 h 1440"/>
                <a:gd name="T12" fmla="*/ 0 w 1344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1440"/>
                <a:gd name="T23" fmla="*/ 1344 w 1344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1440">
                  <a:moveTo>
                    <a:pt x="0" y="0"/>
                  </a:moveTo>
                  <a:lnTo>
                    <a:pt x="0" y="432"/>
                  </a:lnTo>
                  <a:lnTo>
                    <a:pt x="480" y="1440"/>
                  </a:lnTo>
                  <a:lnTo>
                    <a:pt x="864" y="1440"/>
                  </a:lnTo>
                  <a:lnTo>
                    <a:pt x="1344" y="432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150" name="AutoShape 50"/>
            <p:cNvSpPr>
              <a:spLocks noChangeArrowheads="1"/>
            </p:cNvSpPr>
            <p:nvPr/>
          </p:nvSpPr>
          <p:spPr bwMode="auto">
            <a:xfrm>
              <a:off x="1488" y="2448"/>
              <a:ext cx="192" cy="38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969696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Rectangle 51"/>
            <p:cNvSpPr>
              <a:spLocks noChangeArrowheads="1"/>
            </p:cNvSpPr>
            <p:nvPr/>
          </p:nvSpPr>
          <p:spPr bwMode="auto">
            <a:xfrm>
              <a:off x="1248" y="1968"/>
              <a:ext cx="67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52"/>
            <p:cNvSpPr>
              <a:spLocks noChangeArrowheads="1"/>
            </p:cNvSpPr>
            <p:nvPr/>
          </p:nvSpPr>
          <p:spPr bwMode="auto">
            <a:xfrm>
              <a:off x="1344" y="1440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Differential Distance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4114800"/>
            <a:ext cx="2819400" cy="2178050"/>
            <a:chOff x="768" y="1440"/>
            <a:chExt cx="1632" cy="1440"/>
          </a:xfrm>
        </p:grpSpPr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2256" y="1632"/>
              <a:ext cx="4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Rectangle 11"/>
            <p:cNvSpPr>
              <a:spLocks noChangeArrowheads="1"/>
            </p:cNvSpPr>
            <p:nvPr/>
          </p:nvSpPr>
          <p:spPr bwMode="auto">
            <a:xfrm>
              <a:off x="864" y="1632"/>
              <a:ext cx="4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Freeform 12"/>
            <p:cNvSpPr>
              <a:spLocks/>
            </p:cNvSpPr>
            <p:nvPr/>
          </p:nvSpPr>
          <p:spPr bwMode="auto">
            <a:xfrm>
              <a:off x="912" y="1440"/>
              <a:ext cx="1344" cy="1440"/>
            </a:xfrm>
            <a:custGeom>
              <a:avLst/>
              <a:gdLst>
                <a:gd name="T0" fmla="*/ 0 w 1344"/>
                <a:gd name="T1" fmla="*/ 0 h 1440"/>
                <a:gd name="T2" fmla="*/ 0 w 1344"/>
                <a:gd name="T3" fmla="*/ 432 h 1440"/>
                <a:gd name="T4" fmla="*/ 480 w 1344"/>
                <a:gd name="T5" fmla="*/ 1440 h 1440"/>
                <a:gd name="T6" fmla="*/ 864 w 1344"/>
                <a:gd name="T7" fmla="*/ 1440 h 1440"/>
                <a:gd name="T8" fmla="*/ 1344 w 1344"/>
                <a:gd name="T9" fmla="*/ 432 h 1440"/>
                <a:gd name="T10" fmla="*/ 1344 w 1344"/>
                <a:gd name="T11" fmla="*/ 0 h 1440"/>
                <a:gd name="T12" fmla="*/ 0 w 1344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1440"/>
                <a:gd name="T23" fmla="*/ 1344 w 1344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1440">
                  <a:moveTo>
                    <a:pt x="0" y="0"/>
                  </a:moveTo>
                  <a:lnTo>
                    <a:pt x="0" y="432"/>
                  </a:lnTo>
                  <a:lnTo>
                    <a:pt x="480" y="1440"/>
                  </a:lnTo>
                  <a:lnTo>
                    <a:pt x="864" y="1440"/>
                  </a:lnTo>
                  <a:lnTo>
                    <a:pt x="1344" y="432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912" y="1536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Rectangle 14"/>
            <p:cNvSpPr>
              <a:spLocks noChangeArrowheads="1"/>
            </p:cNvSpPr>
            <p:nvPr/>
          </p:nvSpPr>
          <p:spPr bwMode="auto">
            <a:xfrm>
              <a:off x="1728" y="1536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AutoShape 15"/>
            <p:cNvSpPr>
              <a:spLocks noChangeArrowheads="1"/>
            </p:cNvSpPr>
            <p:nvPr/>
          </p:nvSpPr>
          <p:spPr bwMode="auto">
            <a:xfrm>
              <a:off x="768" y="1488"/>
              <a:ext cx="96" cy="38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AutoShape 16"/>
            <p:cNvSpPr>
              <a:spLocks noChangeArrowheads="1"/>
            </p:cNvSpPr>
            <p:nvPr/>
          </p:nvSpPr>
          <p:spPr bwMode="auto">
            <a:xfrm>
              <a:off x="2304" y="1488"/>
              <a:ext cx="96" cy="38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Freeform 17"/>
            <p:cNvSpPr>
              <a:spLocks/>
            </p:cNvSpPr>
            <p:nvPr/>
          </p:nvSpPr>
          <p:spPr bwMode="auto">
            <a:xfrm>
              <a:off x="912" y="1440"/>
              <a:ext cx="1344" cy="1440"/>
            </a:xfrm>
            <a:custGeom>
              <a:avLst/>
              <a:gdLst>
                <a:gd name="T0" fmla="*/ 0 w 1344"/>
                <a:gd name="T1" fmla="*/ 0 h 1440"/>
                <a:gd name="T2" fmla="*/ 0 w 1344"/>
                <a:gd name="T3" fmla="*/ 432 h 1440"/>
                <a:gd name="T4" fmla="*/ 480 w 1344"/>
                <a:gd name="T5" fmla="*/ 1440 h 1440"/>
                <a:gd name="T6" fmla="*/ 864 w 1344"/>
                <a:gd name="T7" fmla="*/ 1440 h 1440"/>
                <a:gd name="T8" fmla="*/ 1344 w 1344"/>
                <a:gd name="T9" fmla="*/ 432 h 1440"/>
                <a:gd name="T10" fmla="*/ 1344 w 1344"/>
                <a:gd name="T11" fmla="*/ 0 h 1440"/>
                <a:gd name="T12" fmla="*/ 0 w 1344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1440"/>
                <a:gd name="T23" fmla="*/ 1344 w 1344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1440">
                  <a:moveTo>
                    <a:pt x="0" y="0"/>
                  </a:moveTo>
                  <a:lnTo>
                    <a:pt x="0" y="432"/>
                  </a:lnTo>
                  <a:lnTo>
                    <a:pt x="480" y="1440"/>
                  </a:lnTo>
                  <a:lnTo>
                    <a:pt x="864" y="1440"/>
                  </a:lnTo>
                  <a:lnTo>
                    <a:pt x="1344" y="432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139" name="AutoShape 18"/>
            <p:cNvSpPr>
              <a:spLocks noChangeArrowheads="1"/>
            </p:cNvSpPr>
            <p:nvPr/>
          </p:nvSpPr>
          <p:spPr bwMode="auto">
            <a:xfrm>
              <a:off x="1488" y="2448"/>
              <a:ext cx="192" cy="384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Rectangle 19"/>
            <p:cNvSpPr>
              <a:spLocks noChangeArrowheads="1"/>
            </p:cNvSpPr>
            <p:nvPr/>
          </p:nvSpPr>
          <p:spPr bwMode="auto">
            <a:xfrm>
              <a:off x="1248" y="1968"/>
              <a:ext cx="672" cy="432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0"/>
            <p:cNvSpPr>
              <a:spLocks noChangeArrowheads="1"/>
            </p:cNvSpPr>
            <p:nvPr/>
          </p:nvSpPr>
          <p:spPr bwMode="auto">
            <a:xfrm>
              <a:off x="1344" y="144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9662" name="Object 27"/>
          <p:cNvGraphicFramePr>
            <a:graphicFrameLocks noChangeAspect="1"/>
          </p:cNvGraphicFramePr>
          <p:nvPr/>
        </p:nvGraphicFramePr>
        <p:xfrm>
          <a:off x="4800600" y="2286000"/>
          <a:ext cx="17716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8" name="Equation" r:id="rId3" imgW="1117440" imgH="342720" progId="Equation.3">
                  <p:embed/>
                </p:oleObj>
              </mc:Choice>
              <mc:Fallback>
                <p:oleObj name="Equation" r:id="rId3" imgW="1117440" imgH="3427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86000"/>
                        <a:ext cx="17716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1" name="Object 28"/>
          <p:cNvGraphicFramePr>
            <a:graphicFrameLocks noChangeAspect="1"/>
          </p:cNvGraphicFramePr>
          <p:nvPr/>
        </p:nvGraphicFramePr>
        <p:xfrm>
          <a:off x="4791075" y="2895600"/>
          <a:ext cx="34829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9" name="Equation" r:id="rId5" imgW="2197080" imgH="342720" progId="Equation.3">
                  <p:embed/>
                </p:oleObj>
              </mc:Choice>
              <mc:Fallback>
                <p:oleObj name="Equation" r:id="rId5" imgW="2197080" imgH="3427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2895600"/>
                        <a:ext cx="348297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Arc 53"/>
          <p:cNvSpPr>
            <a:spLocks/>
          </p:cNvSpPr>
          <p:nvPr/>
        </p:nvSpPr>
        <p:spPr bwMode="auto">
          <a:xfrm>
            <a:off x="1295400" y="1828800"/>
            <a:ext cx="2743200" cy="2667000"/>
          </a:xfrm>
          <a:custGeom>
            <a:avLst/>
            <a:gdLst>
              <a:gd name="T0" fmla="*/ 0 w 21600"/>
              <a:gd name="T1" fmla="*/ 0 h 21600"/>
              <a:gd name="T2" fmla="*/ 348386401 w 21600"/>
              <a:gd name="T3" fmla="*/ 329300421 h 21600"/>
              <a:gd name="T4" fmla="*/ 0 w 21600"/>
              <a:gd name="T5" fmla="*/ 32930042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  <a:round/>
            <a:headEnd type="triangle" w="lg" len="lg"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128" name="Text Box 54"/>
          <p:cNvSpPr txBox="1">
            <a:spLocks noChangeArrowheads="1"/>
          </p:cNvSpPr>
          <p:nvPr/>
        </p:nvSpPr>
        <p:spPr bwMode="auto">
          <a:xfrm>
            <a:off x="4724400" y="1752600"/>
            <a:ext cx="403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For a 90 deg turn-on-the-spot</a:t>
            </a:r>
          </a:p>
        </p:txBody>
      </p:sp>
      <p:sp>
        <p:nvSpPr>
          <p:cNvPr id="5129" name="Text Box 55"/>
          <p:cNvSpPr txBox="1">
            <a:spLocks noChangeArrowheads="1"/>
          </p:cNvSpPr>
          <p:nvPr/>
        </p:nvSpPr>
        <p:spPr bwMode="auto">
          <a:xfrm>
            <a:off x="4800600" y="3733800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* assuming wheel spacing W is 20 cm</a:t>
            </a:r>
          </a:p>
        </p:txBody>
      </p:sp>
      <p:sp>
        <p:nvSpPr>
          <p:cNvPr id="5130" name="Text Box 32"/>
          <p:cNvSpPr txBox="1">
            <a:spLocks noChangeArrowheads="1"/>
          </p:cNvSpPr>
          <p:nvPr/>
        </p:nvSpPr>
        <p:spPr bwMode="auto">
          <a:xfrm>
            <a:off x="4554538" y="6467475"/>
            <a:ext cx="44846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Brad Nelson – Session 10 – Speed and Position Control (2010)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en-CA" sz="2000" dirty="0" smtClean="0"/>
              <a:t>Pointing the camera</a:t>
            </a:r>
          </a:p>
          <a:p>
            <a:r>
              <a:rPr lang="en-CA" sz="2000" dirty="0" smtClean="0"/>
              <a:t>Differential drive &amp; steering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PM DC motor speed control</a:t>
            </a:r>
          </a:p>
          <a:p>
            <a:endParaRPr lang="en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Topics</a:t>
            </a:r>
            <a:r>
              <a:rPr lang="en-US" dirty="0">
                <a:solidFill>
                  <a:srgbClr val="FF5050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i="1" dirty="0" smtClean="0">
                <a:solidFill>
                  <a:srgbClr val="FF0000"/>
                </a:solidFill>
              </a:rPr>
              <a:t>Platform Speed Control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04800" y="1524000"/>
            <a:ext cx="8382000" cy="2209800"/>
            <a:chOff x="304800" y="1524000"/>
            <a:chExt cx="8382000" cy="2209800"/>
          </a:xfrm>
        </p:grpSpPr>
        <p:sp>
          <p:nvSpPr>
            <p:cNvPr id="39939" name="Oval 16"/>
            <p:cNvSpPr>
              <a:spLocks noChangeArrowheads="1"/>
            </p:cNvSpPr>
            <p:nvPr/>
          </p:nvSpPr>
          <p:spPr bwMode="auto">
            <a:xfrm>
              <a:off x="1447800" y="22860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9940" name="Line 17"/>
            <p:cNvSpPr>
              <a:spLocks noChangeShapeType="1"/>
            </p:cNvSpPr>
            <p:nvPr/>
          </p:nvSpPr>
          <p:spPr bwMode="auto">
            <a:xfrm>
              <a:off x="457200" y="2514600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1" name="Rectangle 18"/>
            <p:cNvSpPr>
              <a:spLocks noChangeArrowheads="1"/>
            </p:cNvSpPr>
            <p:nvPr/>
          </p:nvSpPr>
          <p:spPr bwMode="auto">
            <a:xfrm>
              <a:off x="3962400" y="3048000"/>
              <a:ext cx="12192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Encoder</a:t>
              </a:r>
            </a:p>
          </p:txBody>
        </p:sp>
        <p:sp>
          <p:nvSpPr>
            <p:cNvPr id="39942" name="Line 19"/>
            <p:cNvSpPr>
              <a:spLocks noChangeShapeType="1"/>
            </p:cNvSpPr>
            <p:nvPr/>
          </p:nvSpPr>
          <p:spPr bwMode="auto">
            <a:xfrm flipH="1" flipV="1">
              <a:off x="1676400" y="3352800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20"/>
            <p:cNvSpPr>
              <a:spLocks noChangeShapeType="1"/>
            </p:cNvSpPr>
            <p:nvPr/>
          </p:nvSpPr>
          <p:spPr bwMode="auto">
            <a:xfrm flipV="1">
              <a:off x="1676400" y="27432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21"/>
            <p:cNvSpPr>
              <a:spLocks noChangeShapeType="1"/>
            </p:cNvSpPr>
            <p:nvPr/>
          </p:nvSpPr>
          <p:spPr bwMode="auto">
            <a:xfrm>
              <a:off x="1905000" y="25146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Rectangle 22"/>
            <p:cNvSpPr>
              <a:spLocks noChangeArrowheads="1"/>
            </p:cNvSpPr>
            <p:nvPr/>
          </p:nvSpPr>
          <p:spPr bwMode="auto">
            <a:xfrm>
              <a:off x="2590800" y="2209800"/>
              <a:ext cx="12954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PI control</a:t>
              </a:r>
            </a:p>
          </p:txBody>
        </p:sp>
        <p:sp>
          <p:nvSpPr>
            <p:cNvPr id="39946" name="Rectangle 23"/>
            <p:cNvSpPr>
              <a:spLocks noChangeArrowheads="1"/>
            </p:cNvSpPr>
            <p:nvPr/>
          </p:nvSpPr>
          <p:spPr bwMode="auto">
            <a:xfrm>
              <a:off x="4419600" y="2209800"/>
              <a:ext cx="12192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PWM </a:t>
              </a:r>
              <a:br>
                <a:rPr lang="en-US" sz="1400"/>
              </a:br>
              <a:r>
                <a:rPr lang="en-US" sz="1400"/>
                <a:t>Motor Driver</a:t>
              </a:r>
            </a:p>
          </p:txBody>
        </p:sp>
        <p:sp>
          <p:nvSpPr>
            <p:cNvPr id="39947" name="Line 24"/>
            <p:cNvSpPr>
              <a:spLocks noChangeShapeType="1"/>
            </p:cNvSpPr>
            <p:nvPr/>
          </p:nvSpPr>
          <p:spPr bwMode="auto">
            <a:xfrm>
              <a:off x="3886200" y="25146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25"/>
            <p:cNvSpPr>
              <a:spLocks noChangeShapeType="1"/>
            </p:cNvSpPr>
            <p:nvPr/>
          </p:nvSpPr>
          <p:spPr bwMode="auto">
            <a:xfrm>
              <a:off x="5638800" y="25146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Rectangle 27"/>
            <p:cNvSpPr>
              <a:spLocks noChangeArrowheads="1"/>
            </p:cNvSpPr>
            <p:nvPr/>
          </p:nvSpPr>
          <p:spPr bwMode="auto">
            <a:xfrm>
              <a:off x="6172200" y="2209800"/>
              <a:ext cx="12192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DC Motor</a:t>
              </a:r>
            </a:p>
          </p:txBody>
        </p:sp>
        <p:sp>
          <p:nvSpPr>
            <p:cNvPr id="39950" name="Line 28"/>
            <p:cNvSpPr>
              <a:spLocks noChangeShapeType="1"/>
            </p:cNvSpPr>
            <p:nvPr/>
          </p:nvSpPr>
          <p:spPr bwMode="auto">
            <a:xfrm>
              <a:off x="7391400" y="25146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29"/>
            <p:cNvSpPr>
              <a:spLocks noChangeShapeType="1"/>
            </p:cNvSpPr>
            <p:nvPr/>
          </p:nvSpPr>
          <p:spPr bwMode="auto">
            <a:xfrm flipH="1">
              <a:off x="7696200" y="25146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30"/>
            <p:cNvSpPr>
              <a:spLocks noChangeShapeType="1"/>
            </p:cNvSpPr>
            <p:nvPr/>
          </p:nvSpPr>
          <p:spPr bwMode="auto">
            <a:xfrm flipH="1">
              <a:off x="5181600" y="3352800"/>
              <a:ext cx="2514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Text Box 31"/>
            <p:cNvSpPr txBox="1">
              <a:spLocks noChangeArrowheads="1"/>
            </p:cNvSpPr>
            <p:nvPr/>
          </p:nvSpPr>
          <p:spPr bwMode="auto">
            <a:xfrm>
              <a:off x="304800" y="1905000"/>
              <a:ext cx="990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dirty="0"/>
                <a:t>Desired</a:t>
              </a:r>
              <a:br>
                <a:rPr lang="en-US" sz="1400" dirty="0"/>
              </a:br>
              <a:r>
                <a:rPr lang="en-US" sz="1400" dirty="0" smtClean="0"/>
                <a:t>speed</a:t>
              </a:r>
              <a:endParaRPr lang="en-US" sz="1400" dirty="0"/>
            </a:p>
          </p:txBody>
        </p:sp>
        <p:sp>
          <p:nvSpPr>
            <p:cNvPr id="39954" name="Text Box 32"/>
            <p:cNvSpPr txBox="1">
              <a:spLocks noChangeArrowheads="1"/>
            </p:cNvSpPr>
            <p:nvPr/>
          </p:nvSpPr>
          <p:spPr bwMode="auto">
            <a:xfrm>
              <a:off x="1752600" y="3429000"/>
              <a:ext cx="1600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/>
                <a:t>Measured rate</a:t>
              </a:r>
            </a:p>
          </p:txBody>
        </p:sp>
        <p:sp>
          <p:nvSpPr>
            <p:cNvPr id="39955" name="Text Box 49"/>
            <p:cNvSpPr txBox="1">
              <a:spLocks noChangeArrowheads="1"/>
            </p:cNvSpPr>
            <p:nvPr/>
          </p:nvSpPr>
          <p:spPr bwMode="auto">
            <a:xfrm>
              <a:off x="7696200" y="1905000"/>
              <a:ext cx="990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dirty="0" smtClean="0"/>
                <a:t>Actual</a:t>
              </a:r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 smtClean="0"/>
                <a:t>speed</a:t>
              </a:r>
              <a:endParaRPr lang="en-US" sz="1400" dirty="0"/>
            </a:p>
          </p:txBody>
        </p:sp>
        <p:sp>
          <p:nvSpPr>
            <p:cNvPr id="39973" name="Text Box 67"/>
            <p:cNvSpPr txBox="1">
              <a:spLocks noChangeArrowheads="1"/>
            </p:cNvSpPr>
            <p:nvPr/>
          </p:nvSpPr>
          <p:spPr bwMode="auto">
            <a:xfrm>
              <a:off x="304800" y="1524000"/>
              <a:ext cx="1981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/>
                <a:t>LEFT WHEEL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04800" y="3962400"/>
            <a:ext cx="8382000" cy="2209800"/>
            <a:chOff x="304800" y="3962400"/>
            <a:chExt cx="8382000" cy="2209800"/>
          </a:xfrm>
        </p:grpSpPr>
        <p:sp>
          <p:nvSpPr>
            <p:cNvPr id="39956" name="Oval 50"/>
            <p:cNvSpPr>
              <a:spLocks noChangeArrowheads="1"/>
            </p:cNvSpPr>
            <p:nvPr/>
          </p:nvSpPr>
          <p:spPr bwMode="auto">
            <a:xfrm>
              <a:off x="1447800" y="4724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9957" name="Line 51"/>
            <p:cNvSpPr>
              <a:spLocks noChangeShapeType="1"/>
            </p:cNvSpPr>
            <p:nvPr/>
          </p:nvSpPr>
          <p:spPr bwMode="auto">
            <a:xfrm>
              <a:off x="457200" y="4953000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Rectangle 52"/>
            <p:cNvSpPr>
              <a:spLocks noChangeArrowheads="1"/>
            </p:cNvSpPr>
            <p:nvPr/>
          </p:nvSpPr>
          <p:spPr bwMode="auto">
            <a:xfrm>
              <a:off x="3962400" y="5486400"/>
              <a:ext cx="12192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Encoder</a:t>
              </a:r>
            </a:p>
          </p:txBody>
        </p:sp>
        <p:sp>
          <p:nvSpPr>
            <p:cNvPr id="39959" name="Line 53"/>
            <p:cNvSpPr>
              <a:spLocks noChangeShapeType="1"/>
            </p:cNvSpPr>
            <p:nvPr/>
          </p:nvSpPr>
          <p:spPr bwMode="auto">
            <a:xfrm flipH="1" flipV="1">
              <a:off x="1676400" y="5791200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54"/>
            <p:cNvSpPr>
              <a:spLocks noChangeShapeType="1"/>
            </p:cNvSpPr>
            <p:nvPr/>
          </p:nvSpPr>
          <p:spPr bwMode="auto">
            <a:xfrm flipV="1">
              <a:off x="1676400" y="51816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55"/>
            <p:cNvSpPr>
              <a:spLocks noChangeShapeType="1"/>
            </p:cNvSpPr>
            <p:nvPr/>
          </p:nvSpPr>
          <p:spPr bwMode="auto">
            <a:xfrm>
              <a:off x="1905000" y="49530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Rectangle 56"/>
            <p:cNvSpPr>
              <a:spLocks noChangeArrowheads="1"/>
            </p:cNvSpPr>
            <p:nvPr/>
          </p:nvSpPr>
          <p:spPr bwMode="auto">
            <a:xfrm>
              <a:off x="2590800" y="4648200"/>
              <a:ext cx="12954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PI control</a:t>
              </a:r>
            </a:p>
          </p:txBody>
        </p:sp>
        <p:sp>
          <p:nvSpPr>
            <p:cNvPr id="39963" name="Rectangle 57"/>
            <p:cNvSpPr>
              <a:spLocks noChangeArrowheads="1"/>
            </p:cNvSpPr>
            <p:nvPr/>
          </p:nvSpPr>
          <p:spPr bwMode="auto">
            <a:xfrm>
              <a:off x="4419600" y="4648200"/>
              <a:ext cx="12192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PWM </a:t>
              </a:r>
              <a:br>
                <a:rPr lang="en-US" sz="1400"/>
              </a:br>
              <a:r>
                <a:rPr lang="en-US" sz="1400"/>
                <a:t>Motor Driver</a:t>
              </a:r>
            </a:p>
          </p:txBody>
        </p:sp>
        <p:sp>
          <p:nvSpPr>
            <p:cNvPr id="39964" name="Line 58"/>
            <p:cNvSpPr>
              <a:spLocks noChangeShapeType="1"/>
            </p:cNvSpPr>
            <p:nvPr/>
          </p:nvSpPr>
          <p:spPr bwMode="auto">
            <a:xfrm>
              <a:off x="3886200" y="49530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59"/>
            <p:cNvSpPr>
              <a:spLocks noChangeShapeType="1"/>
            </p:cNvSpPr>
            <p:nvPr/>
          </p:nvSpPr>
          <p:spPr bwMode="auto">
            <a:xfrm>
              <a:off x="5638800" y="49530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Rectangle 60"/>
            <p:cNvSpPr>
              <a:spLocks noChangeArrowheads="1"/>
            </p:cNvSpPr>
            <p:nvPr/>
          </p:nvSpPr>
          <p:spPr bwMode="auto">
            <a:xfrm>
              <a:off x="6172200" y="4648200"/>
              <a:ext cx="12192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DC Motor</a:t>
              </a:r>
            </a:p>
          </p:txBody>
        </p:sp>
        <p:sp>
          <p:nvSpPr>
            <p:cNvPr id="39967" name="Line 61"/>
            <p:cNvSpPr>
              <a:spLocks noChangeShapeType="1"/>
            </p:cNvSpPr>
            <p:nvPr/>
          </p:nvSpPr>
          <p:spPr bwMode="auto">
            <a:xfrm>
              <a:off x="7391400" y="49530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Line 62"/>
            <p:cNvSpPr>
              <a:spLocks noChangeShapeType="1"/>
            </p:cNvSpPr>
            <p:nvPr/>
          </p:nvSpPr>
          <p:spPr bwMode="auto">
            <a:xfrm flipH="1">
              <a:off x="7696200" y="4953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Line 63"/>
            <p:cNvSpPr>
              <a:spLocks noChangeShapeType="1"/>
            </p:cNvSpPr>
            <p:nvPr/>
          </p:nvSpPr>
          <p:spPr bwMode="auto">
            <a:xfrm flipH="1">
              <a:off x="5181600" y="5791200"/>
              <a:ext cx="2514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Text Box 64"/>
            <p:cNvSpPr txBox="1">
              <a:spLocks noChangeArrowheads="1"/>
            </p:cNvSpPr>
            <p:nvPr/>
          </p:nvSpPr>
          <p:spPr bwMode="auto">
            <a:xfrm>
              <a:off x="304800" y="4343400"/>
              <a:ext cx="990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dirty="0"/>
                <a:t>Desired</a:t>
              </a:r>
              <a:br>
                <a:rPr lang="en-US" sz="1400" dirty="0"/>
              </a:br>
              <a:r>
                <a:rPr lang="en-US" sz="1400" dirty="0" smtClean="0"/>
                <a:t>speed</a:t>
              </a:r>
              <a:endParaRPr lang="en-US" sz="1400" dirty="0"/>
            </a:p>
          </p:txBody>
        </p:sp>
        <p:sp>
          <p:nvSpPr>
            <p:cNvPr id="39971" name="Text Box 65"/>
            <p:cNvSpPr txBox="1">
              <a:spLocks noChangeArrowheads="1"/>
            </p:cNvSpPr>
            <p:nvPr/>
          </p:nvSpPr>
          <p:spPr bwMode="auto">
            <a:xfrm>
              <a:off x="1752600" y="5867400"/>
              <a:ext cx="1600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/>
                <a:t>Measured rate</a:t>
              </a:r>
            </a:p>
          </p:txBody>
        </p:sp>
        <p:sp>
          <p:nvSpPr>
            <p:cNvPr id="39972" name="Text Box 66"/>
            <p:cNvSpPr txBox="1">
              <a:spLocks noChangeArrowheads="1"/>
            </p:cNvSpPr>
            <p:nvPr/>
          </p:nvSpPr>
          <p:spPr bwMode="auto">
            <a:xfrm>
              <a:off x="7696200" y="4343400"/>
              <a:ext cx="990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dirty="0" smtClean="0"/>
                <a:t>Actual</a:t>
              </a:r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 smtClean="0"/>
                <a:t>speed</a:t>
              </a:r>
              <a:endParaRPr lang="en-US" sz="1400" dirty="0"/>
            </a:p>
          </p:txBody>
        </p:sp>
        <p:sp>
          <p:nvSpPr>
            <p:cNvPr id="39974" name="Text Box 68"/>
            <p:cNvSpPr txBox="1">
              <a:spLocks noChangeArrowheads="1"/>
            </p:cNvSpPr>
            <p:nvPr/>
          </p:nvSpPr>
          <p:spPr bwMode="auto">
            <a:xfrm>
              <a:off x="381000" y="3962400"/>
              <a:ext cx="1981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/>
                <a:t>RIGHT WHEEL</a:t>
              </a:r>
            </a:p>
          </p:txBody>
        </p:sp>
      </p:grpSp>
      <p:sp>
        <p:nvSpPr>
          <p:cNvPr id="39" name="TextBox 38"/>
          <p:cNvSpPr txBox="1"/>
          <p:nvPr/>
        </p:nvSpPr>
        <p:spPr bwMode="auto">
          <a:xfrm>
            <a:off x="7941960" y="6485546"/>
            <a:ext cx="108012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5000"/>
              <a:tabLst>
                <a:tab pos="1660525" algn="l"/>
              </a:tabLst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 Nelson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382000" cy="914400"/>
          </a:xfrm>
        </p:spPr>
        <p:txBody>
          <a:bodyPr/>
          <a:lstStyle/>
          <a:p>
            <a:pPr eaLnBrk="1" hangingPunct="1"/>
            <a:r>
              <a:rPr lang="en-US" sz="4000" i="1" smtClean="0">
                <a:solidFill>
                  <a:srgbClr val="FF5050"/>
                </a:solidFill>
              </a:rPr>
              <a:t>Consider a DC Motor control loop…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609600" y="2286000"/>
          <a:ext cx="76200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Visio" r:id="rId3" imgW="8761904" imgH="3283889" progId="Visio.Drawing.11">
                  <p:embed/>
                </p:oleObj>
              </mc:Choice>
              <mc:Fallback>
                <p:oleObj name="Visio" r:id="rId3" imgW="8761904" imgH="32838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7620000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685800" y="2667000"/>
            <a:ext cx="5181600" cy="1676400"/>
          </a:xfrm>
          <a:prstGeom prst="rect">
            <a:avLst/>
          </a:prstGeom>
          <a:noFill/>
          <a:ln w="381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371600" y="4876800"/>
            <a:ext cx="579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1600200" y="1905000"/>
            <a:ext cx="2133600" cy="666750"/>
          </a:xfrm>
          <a:prstGeom prst="rect">
            <a:avLst/>
          </a:prstGeom>
          <a:noFill/>
          <a:ln w="25400">
            <a:solidFill>
              <a:srgbClr val="FF5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Software inside your HCS12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 animBg="1"/>
      <p:bldP spid="3409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85800" y="1905000"/>
          <a:ext cx="76200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2" name="Visio" r:id="rId3" imgW="8761904" imgH="3283889" progId="Visio.Drawing.11">
                  <p:embed/>
                </p:oleObj>
              </mc:Choice>
              <mc:Fallback>
                <p:oleObj name="Visio" r:id="rId3" imgW="8761904" imgH="328388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620000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i="1" dirty="0" smtClean="0">
                <a:solidFill>
                  <a:srgbClr val="FF5050"/>
                </a:solidFill>
              </a:rPr>
              <a:t>On your board…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838200" y="2286000"/>
            <a:ext cx="2514600" cy="1447800"/>
          </a:xfrm>
          <a:prstGeom prst="rect">
            <a:avLst/>
          </a:prstGeom>
          <a:noFill/>
          <a:ln w="381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381000" y="5029200"/>
            <a:ext cx="289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Control Law Calculation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(Output Compare ISR)</a:t>
            </a:r>
          </a:p>
        </p:txBody>
      </p:sp>
      <p:sp>
        <p:nvSpPr>
          <p:cNvPr id="339974" name="Line 6"/>
          <p:cNvSpPr>
            <a:spLocks noChangeShapeType="1"/>
          </p:cNvSpPr>
          <p:nvPr/>
        </p:nvSpPr>
        <p:spPr bwMode="auto">
          <a:xfrm flipV="1">
            <a:off x="1066800" y="3733800"/>
            <a:ext cx="381000" cy="11430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657600" y="16764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3962400" y="1371600"/>
            <a:ext cx="1924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Controller Output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(PWM)</a:t>
            </a:r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 flipV="1">
            <a:off x="3657600" y="2057400"/>
            <a:ext cx="914400" cy="7620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2209800" y="3886200"/>
            <a:ext cx="1600200" cy="14478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3657600" y="5410200"/>
            <a:ext cx="172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Feedback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(Input Capture)</a:t>
            </a: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5486400" y="5638800"/>
            <a:ext cx="3276600" cy="8604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/>
              <a:t>Where does the setpoint come from?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 animBg="1"/>
      <p:bldP spid="339973" grpId="0"/>
      <p:bldP spid="339974" grpId="0" animBg="1"/>
      <p:bldP spid="339976" grpId="0"/>
      <p:bldP spid="339977" grpId="0" animBg="1"/>
      <p:bldP spid="339978" grpId="0" animBg="1"/>
      <p:bldP spid="339979" grpId="0"/>
      <p:bldP spid="33998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CA" i="1" dirty="0" smtClean="0">
                <a:solidFill>
                  <a:srgbClr val="FF0000"/>
                </a:solidFill>
              </a:rPr>
              <a:t>What about direction?</a:t>
            </a:r>
            <a:endParaRPr lang="en-CA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r>
              <a:rPr lang="en-CA" dirty="0" smtClean="0"/>
              <a:t>You setup H-bridge control lines to set direction.</a:t>
            </a:r>
          </a:p>
          <a:p>
            <a:r>
              <a:rPr lang="en-CA" dirty="0" smtClean="0"/>
              <a:t>Controller is the same regardless of direction.  </a:t>
            </a:r>
            <a:r>
              <a:rPr lang="en-CA" b="1" i="1" dirty="0" smtClean="0">
                <a:solidFill>
                  <a:srgbClr val="0033CC"/>
                </a:solidFill>
              </a:rPr>
              <a:t>Why?</a:t>
            </a:r>
          </a:p>
          <a:p>
            <a:r>
              <a:rPr lang="en-CA" dirty="0" smtClean="0"/>
              <a:t>ONLY CHANGE DIRECTION WHEN THE MOTOR IS STOPPED!!!  </a:t>
            </a:r>
            <a:r>
              <a:rPr lang="en-CA" b="1" i="1" dirty="0" smtClean="0">
                <a:solidFill>
                  <a:srgbClr val="0033CC"/>
                </a:solidFill>
              </a:rPr>
              <a:t>Why?</a:t>
            </a:r>
            <a:endParaRPr lang="en-CA" b="1" i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i="1" dirty="0">
                <a:solidFill>
                  <a:srgbClr val="FF5050"/>
                </a:solidFill>
              </a:rPr>
              <a:t>So you need to write…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Code to </a:t>
            </a:r>
            <a:r>
              <a:rPr lang="en-US" sz="2400" dirty="0">
                <a:solidFill>
                  <a:srgbClr val="0000FF"/>
                </a:solidFill>
              </a:rPr>
              <a:t>measure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speed </a:t>
            </a:r>
            <a:r>
              <a:rPr lang="en-US" sz="2400" dirty="0"/>
              <a:t>of the motor (</a:t>
            </a:r>
            <a:r>
              <a:rPr lang="en-US" sz="2400" i="1" dirty="0">
                <a:solidFill>
                  <a:srgbClr val="0000FF"/>
                </a:solidFill>
              </a:rPr>
              <a:t>period of the encoder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FF5050"/>
                </a:solidFill>
              </a:rPr>
              <a:t>Input Capture ISR</a:t>
            </a:r>
            <a:r>
              <a:rPr lang="en-US" sz="2000" dirty="0"/>
              <a:t> for each motor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FF5050"/>
                </a:solidFill>
              </a:rPr>
              <a:t>Timer Overflow ISR</a:t>
            </a:r>
            <a:r>
              <a:rPr lang="en-US" sz="2000" dirty="0"/>
              <a:t> to track wrapping of the 16-bit counter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Code to </a:t>
            </a:r>
            <a:r>
              <a:rPr lang="en-US" sz="2400" dirty="0">
                <a:solidFill>
                  <a:srgbClr val="0000FF"/>
                </a:solidFill>
              </a:rPr>
              <a:t>calculate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the required PWM drive</a:t>
            </a:r>
            <a:r>
              <a:rPr lang="en-US" sz="2400" dirty="0"/>
              <a:t> value given the difference between the </a:t>
            </a:r>
            <a:r>
              <a:rPr lang="en-US" sz="2400" dirty="0" err="1"/>
              <a:t>setpoint</a:t>
            </a:r>
            <a:r>
              <a:rPr lang="en-US" sz="2400" dirty="0"/>
              <a:t> and the measured speed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FF5050"/>
                </a:solidFill>
              </a:rPr>
              <a:t>Output Compare ISR</a:t>
            </a:r>
            <a:r>
              <a:rPr lang="en-US" sz="2000" dirty="0"/>
              <a:t> to run the </a:t>
            </a:r>
            <a:r>
              <a:rPr lang="en-US" sz="2000" b="1" u="sng" dirty="0">
                <a:solidFill>
                  <a:srgbClr val="00B050"/>
                </a:solidFill>
              </a:rPr>
              <a:t>control law </a:t>
            </a:r>
            <a:r>
              <a:rPr lang="en-US" sz="2000" b="1" dirty="0">
                <a:solidFill>
                  <a:srgbClr val="00B050"/>
                </a:solidFill>
              </a:rPr>
              <a:t>code </a:t>
            </a:r>
            <a:r>
              <a:rPr lang="en-US" sz="2000" dirty="0"/>
              <a:t>on a regular </a:t>
            </a:r>
            <a:r>
              <a:rPr lang="en-US" sz="2000" dirty="0" err="1"/>
              <a:t>timebase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Code to </a:t>
            </a:r>
            <a:r>
              <a:rPr lang="en-US" sz="2400" dirty="0">
                <a:solidFill>
                  <a:srgbClr val="0000FF"/>
                </a:solidFill>
              </a:rPr>
              <a:t>set the PWM output</a:t>
            </a:r>
            <a:r>
              <a:rPr lang="en-US" sz="2400" dirty="0"/>
              <a:t> with the appropriate value determined by the </a:t>
            </a:r>
            <a:r>
              <a:rPr lang="en-US" sz="2400" b="1" u="sng" dirty="0">
                <a:solidFill>
                  <a:srgbClr val="00B050"/>
                </a:solidFill>
              </a:rPr>
              <a:t>control law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Code to pass a </a:t>
            </a:r>
            <a:r>
              <a:rPr lang="en-US" sz="2400" dirty="0">
                <a:solidFill>
                  <a:srgbClr val="0000FF"/>
                </a:solidFill>
              </a:rPr>
              <a:t>direction and </a:t>
            </a:r>
            <a:r>
              <a:rPr lang="en-US" sz="2400" dirty="0" err="1">
                <a:solidFill>
                  <a:srgbClr val="0000FF"/>
                </a:solidFill>
              </a:rPr>
              <a:t>setpoint</a:t>
            </a:r>
            <a:r>
              <a:rPr lang="en-US" sz="2400" dirty="0">
                <a:solidFill>
                  <a:srgbClr val="0000FF"/>
                </a:solidFill>
              </a:rPr>
              <a:t> speed</a:t>
            </a:r>
            <a:r>
              <a:rPr lang="en-US" sz="2400" dirty="0"/>
              <a:t> to the </a:t>
            </a:r>
            <a:br>
              <a:rPr lang="en-US" sz="2400" dirty="0"/>
            </a:br>
            <a:r>
              <a:rPr lang="en-US" sz="2400" dirty="0"/>
              <a:t>motor control ISR and start the motor </a:t>
            </a:r>
            <a:r>
              <a:rPr lang="en-US" sz="2400" dirty="0" smtClean="0"/>
              <a:t>turning in the correct direction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Code to </a:t>
            </a:r>
            <a:r>
              <a:rPr lang="en-US" sz="2400" dirty="0">
                <a:solidFill>
                  <a:srgbClr val="0000FF"/>
                </a:solidFill>
              </a:rPr>
              <a:t>initialize</a:t>
            </a:r>
            <a:r>
              <a:rPr lang="en-US" sz="2400" dirty="0"/>
              <a:t> all the required hardware (timer module, timer channels, PWM channels) and control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Rate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305800" cy="4968552"/>
          </a:xfrm>
        </p:spPr>
        <p:txBody>
          <a:bodyPr>
            <a:normAutofit/>
          </a:bodyPr>
          <a:lstStyle/>
          <a:p>
            <a:pPr eaLnBrk="1" hangingPunct="1">
              <a:spcAft>
                <a:spcPct val="20000"/>
              </a:spcAft>
            </a:pPr>
            <a:r>
              <a:rPr lang="en-US" sz="2800" dirty="0" smtClean="0"/>
              <a:t>The constant </a:t>
            </a:r>
            <a:r>
              <a:rPr lang="en-US" sz="2800" b="1" i="1" dirty="0" smtClean="0">
                <a:cs typeface="Arial" charset="0"/>
              </a:rPr>
              <a:t>∆t</a:t>
            </a:r>
            <a:r>
              <a:rPr lang="en-US" sz="2800" dirty="0" smtClean="0">
                <a:cs typeface="Arial" charset="0"/>
              </a:rPr>
              <a:t> (or </a:t>
            </a:r>
            <a:r>
              <a:rPr lang="en-US" sz="2800" b="1" i="1" dirty="0" smtClean="0"/>
              <a:t>T</a:t>
            </a:r>
            <a:r>
              <a:rPr lang="en-US" sz="2800" dirty="0" smtClean="0"/>
              <a:t>) term is the </a:t>
            </a:r>
            <a:r>
              <a:rPr lang="en-US" sz="2800" i="1" dirty="0" smtClean="0"/>
              <a:t>sampling time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dirty="0" smtClean="0"/>
              <a:t>The </a:t>
            </a:r>
            <a:r>
              <a:rPr lang="en-US" sz="2800" i="1" dirty="0" smtClean="0"/>
              <a:t>sampling rate</a:t>
            </a:r>
            <a:r>
              <a:rPr lang="en-US" sz="2800" dirty="0" smtClean="0"/>
              <a:t> is 1/</a:t>
            </a:r>
            <a:r>
              <a:rPr lang="en-US" sz="2800" b="1" dirty="0" smtClean="0">
                <a:cs typeface="Arial" charset="0"/>
              </a:rPr>
              <a:t>∆t</a:t>
            </a:r>
            <a:r>
              <a:rPr lang="en-US" sz="2800" dirty="0" smtClean="0">
                <a:cs typeface="Arial" charset="0"/>
              </a:rPr>
              <a:t> or 1/</a:t>
            </a:r>
            <a:r>
              <a:rPr lang="en-US" sz="2800" b="1" dirty="0" smtClean="0">
                <a:cs typeface="Arial" charset="0"/>
              </a:rPr>
              <a:t>T…</a:t>
            </a:r>
            <a:r>
              <a:rPr lang="en-US" sz="2800" dirty="0" smtClean="0">
                <a:cs typeface="Arial" charset="0"/>
              </a:rPr>
              <a:t> the number of times per second the controller produces a new output value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dirty="0" smtClean="0">
                <a:cs typeface="Arial" charset="0"/>
              </a:rPr>
              <a:t>The slower the sampling rate, the less responsive and stable the system.  Limit to how much improvement from sampling faster.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dirty="0" smtClean="0">
                <a:cs typeface="Arial" charset="0"/>
              </a:rPr>
              <a:t>Too slow sampling may miss crucial sensor changes and thus misinterpret the data </a:t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>
                <a:cs typeface="Arial" charset="0"/>
              </a:rPr>
              <a:t>(a side-effect of slow sampling called </a:t>
            </a:r>
            <a:r>
              <a:rPr lang="en-US" sz="2800" i="1" dirty="0" smtClean="0">
                <a:cs typeface="Arial" charset="0"/>
              </a:rPr>
              <a:t>aliasing</a:t>
            </a:r>
            <a:r>
              <a:rPr lang="en-US" sz="2800" dirty="0" smtClean="0">
                <a:cs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en-CA" dirty="0" smtClean="0"/>
              <a:t>Pointing the camera</a:t>
            </a:r>
          </a:p>
          <a:p>
            <a:r>
              <a:rPr lang="en-CA" dirty="0" smtClean="0"/>
              <a:t>Differential drive &amp; steering</a:t>
            </a:r>
          </a:p>
          <a:p>
            <a:r>
              <a:rPr lang="en-CA" dirty="0" smtClean="0"/>
              <a:t>PM DC motor speed control</a:t>
            </a:r>
            <a:endParaRPr lang="en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Topics</a:t>
            </a:r>
            <a:r>
              <a:rPr lang="en-US" dirty="0">
                <a:solidFill>
                  <a:srgbClr val="FF5050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i="1">
                <a:solidFill>
                  <a:srgbClr val="FF5050"/>
                </a:solidFill>
              </a:rPr>
              <a:t>PI controller</a:t>
            </a:r>
          </a:p>
        </p:txBody>
      </p:sp>
      <p:graphicFrame>
        <p:nvGraphicFramePr>
          <p:cNvPr id="355331" name="Object 3"/>
          <p:cNvGraphicFramePr>
            <a:graphicFrameLocks noChangeAspect="1"/>
          </p:cNvGraphicFramePr>
          <p:nvPr/>
        </p:nvGraphicFramePr>
        <p:xfrm>
          <a:off x="1066800" y="1600200"/>
          <a:ext cx="69342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6" name="Visio" r:id="rId3" imgW="10348560" imgH="4421880" progId="Visio.Drawing.11">
                  <p:embed/>
                </p:oleObj>
              </mc:Choice>
              <mc:Fallback>
                <p:oleObj name="Visio" r:id="rId3" imgW="10348560" imgH="442188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6934200" cy="296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1066800" y="1447800"/>
            <a:ext cx="5017368" cy="2286000"/>
          </a:xfrm>
          <a:prstGeom prst="rect">
            <a:avLst/>
          </a:prstGeom>
          <a:noFill/>
          <a:ln w="3810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152400" y="4572000"/>
            <a:ext cx="8839200" cy="18256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0000FF"/>
                </a:solidFill>
              </a:rPr>
              <a:t>Controller Output</a:t>
            </a:r>
            <a:r>
              <a:rPr lang="en-US" sz="1600" b="1" i="1" dirty="0"/>
              <a:t> =	 (</a:t>
            </a:r>
            <a:r>
              <a:rPr lang="en-US" sz="1600" b="1" i="1" dirty="0">
                <a:solidFill>
                  <a:srgbClr val="FF00FF"/>
                </a:solidFill>
              </a:rPr>
              <a:t>P Gain</a:t>
            </a:r>
            <a:r>
              <a:rPr lang="en-US" sz="1600" b="1" i="1" dirty="0"/>
              <a:t> * Speed Error) + </a:t>
            </a:r>
            <a:br>
              <a:rPr lang="en-US" sz="1600" b="1" i="1" dirty="0"/>
            </a:br>
            <a:r>
              <a:rPr lang="en-US" sz="1600" b="1" i="1" dirty="0"/>
              <a:t>			(</a:t>
            </a:r>
            <a:r>
              <a:rPr lang="en-US" sz="1600" b="1" i="1" dirty="0">
                <a:solidFill>
                  <a:srgbClr val="33CC33"/>
                </a:solidFill>
              </a:rPr>
              <a:t>I Gain</a:t>
            </a:r>
            <a:r>
              <a:rPr lang="en-US" sz="1600" b="1" i="1" dirty="0"/>
              <a:t> * </a:t>
            </a:r>
            <a:r>
              <a:rPr lang="en-US" sz="1600" b="1" i="1" dirty="0">
                <a:solidFill>
                  <a:srgbClr val="FF9900"/>
                </a:solidFill>
              </a:rPr>
              <a:t>Speed Error Integral</a:t>
            </a:r>
            <a:r>
              <a:rPr lang="en-US" sz="1600" b="1" i="1" dirty="0"/>
              <a:t>)  			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FF5050"/>
                </a:solidFill>
              </a:rPr>
              <a:t>		</a:t>
            </a:r>
            <a:r>
              <a:rPr lang="en-US" sz="2000" b="1" i="1" dirty="0">
                <a:solidFill>
                  <a:srgbClr val="FF9900"/>
                </a:solidFill>
              </a:rPr>
              <a:t>Speed Error Integral</a:t>
            </a:r>
            <a:r>
              <a:rPr lang="en-US" sz="1600" b="1" i="1" dirty="0"/>
              <a:t> = </a:t>
            </a:r>
            <a:br>
              <a:rPr lang="en-US" sz="1600" b="1" i="1" dirty="0"/>
            </a:br>
            <a:r>
              <a:rPr lang="en-US" sz="1600" b="1" i="1" dirty="0"/>
              <a:t>			&lt;Sum of all speed errors since the controller started&gt;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33CC33"/>
                </a:solidFill>
              </a:rPr>
              <a:t>		I Gain</a:t>
            </a:r>
            <a:r>
              <a:rPr lang="en-US" sz="1600" b="1" i="1" dirty="0"/>
              <a:t> = &lt;integral gain term – </a:t>
            </a:r>
            <a:r>
              <a:rPr lang="en-US" sz="1600" b="1" i="1" u="sng" dirty="0">
                <a:solidFill>
                  <a:srgbClr val="FF0000"/>
                </a:solidFill>
              </a:rPr>
              <a:t>you</a:t>
            </a:r>
            <a:r>
              <a:rPr lang="en-US" sz="1600" b="1" i="1" dirty="0">
                <a:solidFill>
                  <a:srgbClr val="FF0000"/>
                </a:solidFill>
              </a:rPr>
              <a:t> tune this</a:t>
            </a:r>
            <a:r>
              <a:rPr lang="en-US" sz="1600" b="1" i="1" dirty="0"/>
              <a:t>&gt;</a:t>
            </a:r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156176" y="1916832"/>
            <a:ext cx="914400" cy="533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4632325" y="2619375"/>
            <a:ext cx="650875" cy="598488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4630738" y="1684338"/>
            <a:ext cx="650875" cy="598487"/>
          </a:xfrm>
          <a:prstGeom prst="rect">
            <a:avLst/>
          </a:prstGeom>
          <a:noFill/>
          <a:ln w="2540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3444875" y="1682750"/>
            <a:ext cx="650875" cy="598488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 animBg="1"/>
      <p:bldP spid="355335" grpId="0" animBg="1"/>
      <p:bldP spid="355336" grpId="0" animBg="1"/>
      <p:bldP spid="3553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Remember… </a:t>
            </a:r>
            <a:r>
              <a:rPr lang="en-US" dirty="0" smtClean="0"/>
              <a:t>A </a:t>
            </a:r>
            <a:r>
              <a:rPr lang="en-US" dirty="0"/>
              <a:t>simple </a:t>
            </a:r>
            <a:r>
              <a:rPr lang="en-US" i="1" dirty="0">
                <a:solidFill>
                  <a:srgbClr val="0000FF"/>
                </a:solidFill>
              </a:rPr>
              <a:t>LINEAR</a:t>
            </a:r>
            <a:r>
              <a:rPr lang="en-US" dirty="0"/>
              <a:t> controller…</a:t>
            </a:r>
          </a:p>
        </p:txBody>
      </p:sp>
      <p:graphicFrame>
        <p:nvGraphicFramePr>
          <p:cNvPr id="295939" name="Object 3"/>
          <p:cNvGraphicFramePr>
            <a:graphicFrameLocks noChangeAspect="1"/>
          </p:cNvGraphicFramePr>
          <p:nvPr/>
        </p:nvGraphicFramePr>
        <p:xfrm>
          <a:off x="609600" y="1600200"/>
          <a:ext cx="76200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0" name="Visio" r:id="rId3" imgW="8761781" imgH="3283915" progId="Visio.Drawing.11">
                  <p:embed/>
                </p:oleObj>
              </mc:Choice>
              <mc:Fallback>
                <p:oleObj name="Visio" r:id="rId3" imgW="8761781" imgH="328391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620000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685800" y="1981200"/>
            <a:ext cx="5181600" cy="1676400"/>
          </a:xfrm>
          <a:prstGeom prst="rect">
            <a:avLst/>
          </a:prstGeom>
          <a:noFill/>
          <a:ln w="3810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1371600" y="4876800"/>
            <a:ext cx="579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990600" y="4724400"/>
            <a:ext cx="6400800" cy="4349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Error</a:t>
            </a:r>
            <a:r>
              <a:rPr lang="en-US" sz="2000"/>
              <a:t> = </a:t>
            </a:r>
            <a:r>
              <a:rPr lang="en-US" sz="2000">
                <a:solidFill>
                  <a:srgbClr val="FF5050"/>
                </a:solidFill>
              </a:rPr>
              <a:t>desired</a:t>
            </a:r>
            <a:r>
              <a:rPr lang="en-US" sz="2000"/>
              <a:t> motor speed – </a:t>
            </a:r>
            <a:r>
              <a:rPr lang="en-US" sz="2000">
                <a:solidFill>
                  <a:srgbClr val="FF5050"/>
                </a:solidFill>
              </a:rPr>
              <a:t>measured</a:t>
            </a:r>
            <a:r>
              <a:rPr lang="en-US" sz="2000"/>
              <a:t> motor speed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533400" y="5562600"/>
            <a:ext cx="7772400" cy="7397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FF5050"/>
                </a:solidFill>
              </a:rPr>
              <a:t>Assumption!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br>
              <a:rPr lang="en-US" sz="2000" b="1">
                <a:solidFill>
                  <a:srgbClr val="0000FF"/>
                </a:solidFill>
              </a:rPr>
            </a:br>
            <a:r>
              <a:rPr lang="en-US" sz="2000" b="1">
                <a:solidFill>
                  <a:srgbClr val="0000FF"/>
                </a:solidFill>
              </a:rPr>
              <a:t>      Feedback signal is a </a:t>
            </a:r>
            <a:r>
              <a:rPr lang="en-US" sz="2000" b="1">
                <a:solidFill>
                  <a:srgbClr val="FF5050"/>
                </a:solidFill>
              </a:rPr>
              <a:t>linear representation</a:t>
            </a:r>
            <a:r>
              <a:rPr lang="en-US" sz="2000" b="1">
                <a:solidFill>
                  <a:srgbClr val="0000FF"/>
                </a:solidFill>
              </a:rPr>
              <a:t> of motor speed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 animBg="1"/>
      <p:bldP spid="295943" grpId="0" animBg="1"/>
      <p:bldP spid="2959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458" name="Object 2"/>
          <p:cNvGraphicFramePr>
            <a:graphicFrameLocks noChangeAspect="1"/>
          </p:cNvGraphicFramePr>
          <p:nvPr/>
        </p:nvGraphicFramePr>
        <p:xfrm>
          <a:off x="5410200" y="2057400"/>
          <a:ext cx="350520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2" name="VISIO" r:id="rId4" imgW="3933000" imgH="2703600" progId="Visio.Drawing.11">
                  <p:embed/>
                </p:oleObj>
              </mc:Choice>
              <mc:Fallback>
                <p:oleObj name="VISIO" r:id="rId4" imgW="3933000" imgH="270360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911" r="10892" b="11374"/>
                      <a:stretch>
                        <a:fillRect/>
                      </a:stretch>
                    </p:blipFill>
                    <p:spPr bwMode="auto">
                      <a:xfrm>
                        <a:off x="5410200" y="2057400"/>
                        <a:ext cx="3505200" cy="313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5105400" cy="4419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Capture </a:t>
            </a:r>
            <a:r>
              <a:rPr lang="en-US" sz="2800" b="1">
                <a:solidFill>
                  <a:srgbClr val="0000FF"/>
                </a:solidFill>
              </a:rPr>
              <a:t>TCNT</a:t>
            </a:r>
            <a:r>
              <a:rPr lang="en-US" sz="2800"/>
              <a:t> for two consecutive </a:t>
            </a:r>
            <a:r>
              <a:rPr lang="en-US" sz="2800" i="1"/>
              <a:t>rising</a:t>
            </a:r>
            <a:r>
              <a:rPr lang="en-US" sz="2800"/>
              <a:t> </a:t>
            </a:r>
            <a:r>
              <a:rPr lang="en-US" sz="2800">
                <a:solidFill>
                  <a:srgbClr val="FF5050"/>
                </a:solidFill>
              </a:rPr>
              <a:t>or</a:t>
            </a:r>
            <a:r>
              <a:rPr lang="en-US" sz="2800"/>
              <a:t> </a:t>
            </a:r>
            <a:r>
              <a:rPr lang="en-US" sz="2800" i="1"/>
              <a:t>falling</a:t>
            </a:r>
            <a:r>
              <a:rPr lang="en-US" sz="2800"/>
              <a:t> edges</a:t>
            </a:r>
            <a:br>
              <a:rPr lang="en-US" sz="2800"/>
            </a:b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Calculate the </a:t>
            </a:r>
            <a:r>
              <a:rPr lang="en-US" sz="2800">
                <a:solidFill>
                  <a:srgbClr val="FF5050"/>
                </a:solidFill>
              </a:rPr>
              <a:t>difference</a:t>
            </a:r>
            <a:r>
              <a:rPr lang="en-US" sz="2800"/>
              <a:t> as the encoder vane </a:t>
            </a:r>
            <a:r>
              <a:rPr lang="en-US" sz="2800">
                <a:solidFill>
                  <a:srgbClr val="0000FF"/>
                </a:solidFill>
              </a:rPr>
              <a:t>period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If </a:t>
            </a:r>
            <a:r>
              <a:rPr lang="en-US" sz="2800" b="1">
                <a:solidFill>
                  <a:srgbClr val="0000FF"/>
                </a:solidFill>
              </a:rPr>
              <a:t>TCLK</a:t>
            </a:r>
            <a:r>
              <a:rPr lang="en-US" sz="2800"/>
              <a:t> is fast enough, can get great speed resolution</a:t>
            </a:r>
          </a:p>
          <a:p>
            <a:pPr lvl="1">
              <a:lnSpc>
                <a:spcPct val="80000"/>
              </a:lnSpc>
            </a:pPr>
            <a:r>
              <a:rPr lang="en-US" sz="2400" i="1">
                <a:solidFill>
                  <a:srgbClr val="FF5050"/>
                </a:solidFill>
              </a:rPr>
              <a:t>Need the encoder period shorter than the servo period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81000" y="533400"/>
            <a:ext cx="8229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3600" b="1" i="1" dirty="0" smtClean="0">
                <a:solidFill>
                  <a:srgbClr val="FF5050"/>
                </a:solidFill>
              </a:rPr>
              <a:t>Period </a:t>
            </a:r>
            <a:r>
              <a:rPr lang="en-US" sz="3600" b="1" i="1" dirty="0">
                <a:solidFill>
                  <a:srgbClr val="FF5050"/>
                </a:solidFill>
              </a:rPr>
              <a:t>Measurement</a:t>
            </a:r>
            <a:endParaRPr lang="en-US" sz="3600" i="1" dirty="0">
              <a:solidFill>
                <a:srgbClr val="FF5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i="1">
                <a:solidFill>
                  <a:srgbClr val="FF5050"/>
                </a:solidFill>
              </a:rPr>
              <a:t>But there’s a tiny problem …</a:t>
            </a:r>
          </a:p>
        </p:txBody>
      </p:sp>
      <p:graphicFrame>
        <p:nvGraphicFramePr>
          <p:cNvPr id="263174" name="Object 6"/>
          <p:cNvGraphicFramePr>
            <a:graphicFrameLocks noChangeAspect="1"/>
          </p:cNvGraphicFramePr>
          <p:nvPr/>
        </p:nvGraphicFramePr>
        <p:xfrm>
          <a:off x="838200" y="1219200"/>
          <a:ext cx="7205663" cy="544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6" name="Worksheet" r:id="rId3" imgW="9572712" imgH="7238867" progId="Excel.Sheet.8">
                  <p:embed/>
                </p:oleObj>
              </mc:Choice>
              <mc:Fallback>
                <p:oleObj name="Worksheet" r:id="rId3" imgW="9572712" imgH="7238867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7205663" cy="544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i="1">
                <a:solidFill>
                  <a:srgbClr val="FF5050"/>
                </a:solidFill>
              </a:rPr>
              <a:t>The problem (and solution)…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Encoder vane </a:t>
            </a:r>
            <a:r>
              <a:rPr lang="en-US" sz="2400" u="sng" dirty="0">
                <a:solidFill>
                  <a:srgbClr val="0000FF"/>
                </a:solidFill>
              </a:rPr>
              <a:t>period</a:t>
            </a:r>
            <a:r>
              <a:rPr lang="en-US" sz="2400" dirty="0"/>
              <a:t> is </a:t>
            </a:r>
            <a:r>
              <a:rPr lang="en-US" sz="2400" b="1" i="1" dirty="0">
                <a:solidFill>
                  <a:srgbClr val="FF505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linear</a:t>
            </a:r>
            <a:r>
              <a:rPr lang="en-US" sz="2400" dirty="0"/>
              <a:t> to motor speed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It’s a reciprocal relationship.</a:t>
            </a:r>
            <a:br>
              <a:rPr lang="en-US" sz="2400" dirty="0"/>
            </a:br>
            <a:r>
              <a:rPr lang="en-US" sz="2400" dirty="0"/>
              <a:t>Period is </a:t>
            </a:r>
            <a:r>
              <a:rPr lang="en-US" sz="2400" i="1" dirty="0">
                <a:solidFill>
                  <a:srgbClr val="FF5050"/>
                </a:solidFill>
              </a:rPr>
              <a:t>inversely</a:t>
            </a:r>
            <a:r>
              <a:rPr lang="en-US" sz="2400" dirty="0"/>
              <a:t> proportional to speed (a hyperbola).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Need vane </a:t>
            </a:r>
            <a:r>
              <a:rPr lang="en-US" sz="2400" u="sng" dirty="0">
                <a:solidFill>
                  <a:srgbClr val="0000FF"/>
                </a:solidFill>
              </a:rPr>
              <a:t>frequency</a:t>
            </a:r>
            <a:r>
              <a:rPr lang="en-US" sz="2400" dirty="0"/>
              <a:t> --  </a:t>
            </a:r>
            <a:r>
              <a:rPr lang="en-US" sz="2400" i="1" dirty="0">
                <a:solidFill>
                  <a:srgbClr val="FF5050"/>
                </a:solidFill>
              </a:rPr>
              <a:t>directly</a:t>
            </a:r>
            <a:r>
              <a:rPr lang="en-US" sz="2400" dirty="0"/>
              <a:t> proportional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Solution: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FF5050"/>
                </a:solidFill>
              </a:rPr>
              <a:t>Linearize</a:t>
            </a:r>
            <a:r>
              <a:rPr lang="en-US" sz="2000" dirty="0"/>
              <a:t> the period measurements to make them directly proportional by converting back to a frequency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>
                <a:hlinkClick r:id="rId2" action="ppaction://hlinkfile"/>
              </a:rPr>
              <a:t>Servo and Encoder </a:t>
            </a:r>
            <a:r>
              <a:rPr lang="en-US" sz="2400" dirty="0" err="1">
                <a:hlinkClick r:id="rId2" action="ppaction://hlinkfile"/>
              </a:rPr>
              <a:t>Calcs</a:t>
            </a:r>
            <a:r>
              <a:rPr lang="en-US" sz="2400" dirty="0">
                <a:hlinkClick r:id="rId2" action="ppaction://hlinkfile"/>
              </a:rPr>
              <a:t> - W2010 - WPS.xls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23" name="Object 3"/>
          <p:cNvGraphicFramePr>
            <a:graphicFrameLocks noChangeAspect="1"/>
          </p:cNvGraphicFramePr>
          <p:nvPr/>
        </p:nvGraphicFramePr>
        <p:xfrm>
          <a:off x="-523875" y="2116138"/>
          <a:ext cx="10274300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0" name="Visio" r:id="rId3" imgW="10362895" imgH="2471623" progId="Visio.Drawing.11">
                  <p:embed/>
                </p:oleObj>
              </mc:Choice>
              <mc:Fallback>
                <p:oleObj name="Visio" r:id="rId3" imgW="10362895" imgH="2471623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000" r="-8000"/>
                      <a:stretch>
                        <a:fillRect/>
                      </a:stretch>
                    </p:blipFill>
                    <p:spPr bwMode="auto">
                      <a:xfrm>
                        <a:off x="-523875" y="2116138"/>
                        <a:ext cx="10274300" cy="230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762000" y="4800600"/>
            <a:ext cx="7848600" cy="9842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Need to convert from engineering units (cm/s) to the internal values use by the controller (SREP)</a:t>
            </a: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4724400" y="3124200"/>
            <a:ext cx="2667000" cy="1295400"/>
          </a:xfrm>
          <a:prstGeom prst="rect">
            <a:avLst/>
          </a:prstGeom>
          <a:noFill/>
          <a:ln w="3810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251520" y="2276872"/>
            <a:ext cx="2209800" cy="1143000"/>
          </a:xfrm>
          <a:prstGeom prst="rect">
            <a:avLst/>
          </a:prstGeom>
          <a:noFill/>
          <a:ln w="3810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2057400" cy="6794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Only when the setpoint changes</a:t>
            </a:r>
          </a:p>
        </p:txBody>
      </p:sp>
      <p:sp>
        <p:nvSpPr>
          <p:cNvPr id="337930" name="Text Box 10"/>
          <p:cNvSpPr txBox="1">
            <a:spLocks noChangeArrowheads="1"/>
          </p:cNvSpPr>
          <p:nvPr/>
        </p:nvSpPr>
        <p:spPr bwMode="auto">
          <a:xfrm>
            <a:off x="6629400" y="2057400"/>
            <a:ext cx="1676400" cy="646331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Every time the controller runs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7544" y="47667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Calculating the Error Term…</a:t>
            </a:r>
            <a:endParaRPr kumimoji="0" lang="en-US" sz="4400" b="0" i="1" u="none" strike="noStrike" kern="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nimBg="1"/>
      <p:bldP spid="337925" grpId="0" animBg="1"/>
      <p:bldP spid="337926" grpId="0" animBg="1"/>
      <p:bldP spid="337929" grpId="0" animBg="1"/>
      <p:bldP spid="3379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i="1">
                <a:solidFill>
                  <a:srgbClr val="FF5050"/>
                </a:solidFill>
              </a:rPr>
              <a:t>Real-World Controller Issues…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i="1">
                <a:solidFill>
                  <a:srgbClr val="0000FF"/>
                </a:solidFill>
              </a:rPr>
              <a:t>Is the feedback data garbage?</a:t>
            </a:r>
            <a:r>
              <a:rPr lang="en-US"/>
              <a:t>  </a:t>
            </a:r>
            <a:br>
              <a:rPr lang="en-US"/>
            </a:br>
            <a:r>
              <a:rPr lang="en-US"/>
              <a:t>If so don’t run the control law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i="1">
                <a:solidFill>
                  <a:srgbClr val="0000FF"/>
                </a:solidFill>
              </a:rPr>
              <a:t>Limits on the valid range of outputs</a:t>
            </a:r>
            <a:r>
              <a:rPr lang="en-US"/>
              <a:t> –PWM  Duty Cycle register values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i="1">
                <a:solidFill>
                  <a:srgbClr val="0000FF"/>
                </a:solidFill>
              </a:rPr>
              <a:t>Reset Windup</a:t>
            </a:r>
            <a:r>
              <a:rPr lang="en-US"/>
              <a:t> – if the output is already at the limit, stop integrating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i="1">
                <a:solidFill>
                  <a:srgbClr val="0000FF"/>
                </a:solidFill>
              </a:rPr>
              <a:t>Must be 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>
                <a:solidFill>
                  <a:srgbClr val="FF5050"/>
                </a:solidFill>
              </a:rPr>
              <a:t>Let’s look a bit more closely at the calculations…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304800" y="1828800"/>
            <a:ext cx="883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driveValue = (speedError * P_GAIN)</a:t>
            </a:r>
          </a:p>
          <a:p>
            <a:r>
              <a:rPr lang="en-US" sz="2000" b="1">
                <a:latin typeface="Courier New" pitchFamily="49" charset="0"/>
              </a:rPr>
              <a:t>                    + (speedErrorIntegral * I_GAIN);</a:t>
            </a: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0" y="4876800"/>
            <a:ext cx="883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driveValue = (unsigned char)((speedError * P_GAIN)</a:t>
            </a:r>
          </a:p>
          <a:p>
            <a:r>
              <a:rPr lang="en-US" sz="2000" b="1">
                <a:latin typeface="Courier New" pitchFamily="49" charset="0"/>
              </a:rPr>
              <a:t>                    + (speedErrorIntegral * I_GAIN));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1600200" y="2590800"/>
            <a:ext cx="5715000" cy="404813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What values might we want for P_GAIN and I_GAIN?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1752600" y="3200400"/>
            <a:ext cx="5029200" cy="404813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So what might their type declarations look like? </a:t>
            </a:r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1981200" y="373380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 double	P_GAIN, I_GAIN;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1828800" y="4343400"/>
            <a:ext cx="5181600" cy="404813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But we need a byte result for the PWM module!? 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828800" y="5791200"/>
            <a:ext cx="5181600" cy="5572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/>
              <a:t>What’s wrong with this picture?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  <p:bldP spid="357381" grpId="0"/>
      <p:bldP spid="357382" grpId="0" animBg="1"/>
      <p:bldP spid="357383" grpId="0" animBg="1"/>
      <p:bldP spid="357384" grpId="0"/>
      <p:bldP spid="357385" grpId="0" animBg="1"/>
      <p:bldP spid="35738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791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/* calculate error term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 err="1">
                <a:latin typeface="Courier New" pitchFamily="49" charset="0"/>
              </a:rPr>
              <a:t>speedError</a:t>
            </a:r>
            <a:r>
              <a:rPr lang="en-US" sz="1300" b="1" dirty="0">
                <a:latin typeface="Courier New" pitchFamily="49" charset="0"/>
              </a:rPr>
              <a:t> = (S32)</a:t>
            </a:r>
            <a:r>
              <a:rPr lang="en-US" sz="1300" b="1" dirty="0" err="1">
                <a:latin typeface="Courier New" pitchFamily="49" charset="0"/>
              </a:rPr>
              <a:t>setpoint</a:t>
            </a:r>
            <a:r>
              <a:rPr lang="en-US" sz="1300" b="1" dirty="0">
                <a:latin typeface="Courier New" pitchFamily="49" charset="0"/>
              </a:rPr>
              <a:t> - (S32)(</a:t>
            </a:r>
            <a:r>
              <a:rPr lang="en-US" sz="1300" b="1" dirty="0">
                <a:solidFill>
                  <a:srgbClr val="0000FF"/>
                </a:solidFill>
                <a:latin typeface="Courier New" pitchFamily="49" charset="0"/>
              </a:rPr>
              <a:t>FEEDBACK_SCALE_FACTOR/</a:t>
            </a:r>
            <a:r>
              <a:rPr lang="en-US" sz="1300" b="1" dirty="0" err="1">
                <a:solidFill>
                  <a:srgbClr val="0000FF"/>
                </a:solidFill>
                <a:latin typeface="Courier New" pitchFamily="49" charset="0"/>
              </a:rPr>
              <a:t>encoderVanePeriod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/* check for stupid speed error - spurious </a:t>
            </a:r>
            <a:r>
              <a:rPr lang="en-US" sz="1300" b="1" dirty="0" err="1">
                <a:latin typeface="Courier New" pitchFamily="49" charset="0"/>
              </a:rPr>
              <a:t>interrupt,etc</a:t>
            </a:r>
            <a:r>
              <a:rPr lang="en-US" sz="1300" b="1" dirty="0">
                <a:latin typeface="Courier New" pitchFamily="49" charset="0"/>
              </a:rPr>
              <a:t>. - don't run controller if garbage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if ((</a:t>
            </a:r>
            <a:r>
              <a:rPr lang="en-US" sz="1300" b="1" dirty="0" err="1">
                <a:latin typeface="Courier New" pitchFamily="49" charset="0"/>
              </a:rPr>
              <a:t>speedError</a:t>
            </a:r>
            <a:r>
              <a:rPr lang="en-US" sz="1300" b="1" dirty="0">
                <a:latin typeface="Courier New" pitchFamily="49" charset="0"/>
              </a:rPr>
              <a:t> &lt; STUPID_SPEED_ERROR) &amp;&amp; (</a:t>
            </a:r>
            <a:r>
              <a:rPr lang="en-US" sz="1300" b="1" dirty="0" err="1">
                <a:latin typeface="Courier New" pitchFamily="49" charset="0"/>
              </a:rPr>
              <a:t>speedError</a:t>
            </a:r>
            <a:r>
              <a:rPr lang="en-US" sz="1300" b="1" dirty="0">
                <a:latin typeface="Courier New" pitchFamily="49" charset="0"/>
              </a:rPr>
              <a:t> &gt; -STUPID_SPEED_ERROR))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			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/* update integral term but only if drive is not on the rail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if ((motorPWMvalue </a:t>
            </a:r>
            <a:r>
              <a:rPr lang="en-US" sz="1300" b="1" dirty="0" smtClean="0">
                <a:latin typeface="Courier New" pitchFamily="49" charset="0"/>
              </a:rPr>
              <a:t>== </a:t>
            </a:r>
            <a:r>
              <a:rPr lang="en-US" sz="1300" b="1" dirty="0">
                <a:latin typeface="Courier New" pitchFamily="49" charset="0"/>
              </a:rPr>
              <a:t>MIN_DRIVE_VALUE</a:t>
            </a:r>
            <a:r>
              <a:rPr lang="en-US" sz="1300" b="1" dirty="0" smtClean="0">
                <a:latin typeface="Courier New" pitchFamily="49" charset="0"/>
              </a:rPr>
              <a:t>) &amp;&amp; (</a:t>
            </a:r>
            <a:r>
              <a:rPr lang="en-US" sz="1300" b="1" dirty="0" err="1" smtClean="0">
                <a:latin typeface="Courier New" pitchFamily="49" charset="0"/>
              </a:rPr>
              <a:t>speedError</a:t>
            </a:r>
            <a:r>
              <a:rPr lang="en-US" sz="1300" b="1" dirty="0" smtClean="0">
                <a:latin typeface="Courier New" pitchFamily="49" charset="0"/>
              </a:rPr>
              <a:t> &gt; 0)) || </a:t>
            </a:r>
          </a:p>
          <a:p>
            <a:pPr>
              <a:lnSpc>
                <a:spcPct val="80000"/>
              </a:lnSpc>
              <a:buNone/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  ((</a:t>
            </a:r>
            <a:r>
              <a:rPr lang="en-US" sz="1300" b="1" dirty="0">
                <a:latin typeface="Courier New" pitchFamily="49" charset="0"/>
              </a:rPr>
              <a:t>motorPWMvalue </a:t>
            </a:r>
            <a:r>
              <a:rPr lang="en-US" sz="1300" b="1" dirty="0" smtClean="0">
                <a:latin typeface="Courier New" pitchFamily="49" charset="0"/>
              </a:rPr>
              <a:t>== </a:t>
            </a:r>
            <a:r>
              <a:rPr lang="en-US" sz="1300" b="1" dirty="0">
                <a:latin typeface="Courier New" pitchFamily="49" charset="0"/>
              </a:rPr>
              <a:t>MAX_DRIVE_VALUE</a:t>
            </a:r>
            <a:r>
              <a:rPr lang="en-US" sz="1300" b="1" dirty="0">
                <a:latin typeface="Courier New" pitchFamily="49" charset="0"/>
              </a:rPr>
              <a:t>) &amp;&amp; </a:t>
            </a:r>
            <a:r>
              <a:rPr lang="en-US" sz="1300" b="1" dirty="0" smtClean="0">
                <a:latin typeface="Courier New" pitchFamily="49" charset="0"/>
              </a:rPr>
              <a:t> (</a:t>
            </a:r>
            <a:r>
              <a:rPr lang="en-US" sz="1300" b="1" dirty="0" err="1">
                <a:latin typeface="Courier New" pitchFamily="49" charset="0"/>
              </a:rPr>
              <a:t>speedError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&lt; 0</a:t>
            </a:r>
            <a:r>
              <a:rPr lang="en-US" sz="1300" b="1" dirty="0">
                <a:latin typeface="Courier New" pitchFamily="49" charset="0"/>
              </a:rPr>
              <a:t>)) </a:t>
            </a:r>
            <a:r>
              <a:rPr lang="en-US" sz="1300" b="1" dirty="0" smtClean="0">
                <a:latin typeface="Courier New" pitchFamily="49" charset="0"/>
              </a:rPr>
              <a:t>||</a:t>
            </a:r>
          </a:p>
          <a:p>
            <a:pPr>
              <a:lnSpc>
                <a:spcPct val="80000"/>
              </a:lnSpc>
              <a:buNone/>
            </a:pPr>
            <a:r>
              <a:rPr lang="en-US" sz="1300" b="1" dirty="0" smtClean="0">
                <a:latin typeface="Courier New" pitchFamily="49" charset="0"/>
              </a:rPr>
              <a:t>	  ((motorPWMvalue &gt; </a:t>
            </a:r>
            <a:r>
              <a:rPr lang="en-US" sz="1300" b="1" dirty="0">
                <a:latin typeface="Courier New" pitchFamily="49" charset="0"/>
              </a:rPr>
              <a:t>MIN_DRIVE_VALUE) &amp;&amp; 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>
                <a:latin typeface="Courier New" pitchFamily="49" charset="0"/>
              </a:rPr>
              <a:t>motorPWMvalue </a:t>
            </a:r>
            <a:r>
              <a:rPr lang="en-US" sz="1300" b="1" smtClean="0">
                <a:latin typeface="Courier New" pitchFamily="49" charset="0"/>
              </a:rPr>
              <a:t>&lt; </a:t>
            </a:r>
            <a:r>
              <a:rPr lang="en-US" sz="1300" b="1" dirty="0" smtClean="0">
                <a:latin typeface="Courier New" pitchFamily="49" charset="0"/>
              </a:rPr>
              <a:t>MAX_DRIVE_VALUE)) 	</a:t>
            </a:r>
          </a:p>
          <a:p>
            <a:pPr>
              <a:lnSpc>
                <a:spcPct val="80000"/>
              </a:lnSpc>
              <a:buNone/>
            </a:pPr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SpeedErrorIntegral</a:t>
            </a:r>
            <a:r>
              <a:rPr lang="en-US" sz="1300" b="1" dirty="0" smtClean="0">
                <a:latin typeface="Courier New" pitchFamily="49" charset="0"/>
              </a:rPr>
              <a:t> += </a:t>
            </a:r>
            <a:r>
              <a:rPr lang="en-US" sz="1300" b="1" dirty="0" err="1" smtClean="0">
                <a:latin typeface="Courier New" pitchFamily="49" charset="0"/>
              </a:rPr>
              <a:t>speedError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 smtClean="0">
                <a:latin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</a:rPr>
              <a:t>/* calculate the control law (NB: </a:t>
            </a:r>
            <a:r>
              <a:rPr lang="en-US" sz="1300" b="1" dirty="0" smtClean="0">
                <a:latin typeface="Courier New" pitchFamily="49" charset="0"/>
              </a:rPr>
              <a:t>PI - no </a:t>
            </a:r>
            <a:r>
              <a:rPr lang="en-US" sz="1300" b="1" dirty="0">
                <a:latin typeface="Courier New" pitchFamily="49" charset="0"/>
              </a:rPr>
              <a:t>derivative term)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/* This is ALL integer math.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driveValue</a:t>
            </a:r>
            <a:r>
              <a:rPr lang="en-US" sz="1300" b="1" dirty="0">
                <a:latin typeface="Courier New" pitchFamily="49" charset="0"/>
              </a:rPr>
              <a:t> = ((</a:t>
            </a:r>
            <a:r>
              <a:rPr lang="en-US" sz="1300" b="1" dirty="0" err="1">
                <a:latin typeface="Courier New" pitchFamily="49" charset="0"/>
              </a:rPr>
              <a:t>speedError</a:t>
            </a:r>
            <a:r>
              <a:rPr lang="en-US" sz="1300" b="1" dirty="0">
                <a:latin typeface="Courier New" pitchFamily="49" charset="0"/>
              </a:rPr>
              <a:t> * P_GAIN)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             + (</a:t>
            </a:r>
            <a:r>
              <a:rPr lang="en-US" sz="1300" b="1" dirty="0" err="1">
                <a:latin typeface="Courier New" pitchFamily="49" charset="0"/>
              </a:rPr>
              <a:t>speedErrorIntegral</a:t>
            </a:r>
            <a:r>
              <a:rPr lang="en-US" sz="1300" b="1" dirty="0">
                <a:latin typeface="Courier New" pitchFamily="49" charset="0"/>
              </a:rPr>
              <a:t> * I_GAIN)) / </a:t>
            </a:r>
            <a:r>
              <a:rPr lang="en-US" sz="1300" b="1" dirty="0" smtClean="0">
                <a:latin typeface="Courier New" pitchFamily="49" charset="0"/>
              </a:rPr>
              <a:t>GAIN_DIVISOR;</a:t>
            </a: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/* limit the controller output to range of PWM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if (</a:t>
            </a:r>
            <a:r>
              <a:rPr lang="en-US" sz="1300" b="1" dirty="0" err="1">
                <a:latin typeface="Courier New" pitchFamily="49" charset="0"/>
              </a:rPr>
              <a:t>driveValue</a:t>
            </a:r>
            <a:r>
              <a:rPr lang="en-US" sz="1300" b="1" dirty="0">
                <a:latin typeface="Courier New" pitchFamily="49" charset="0"/>
              </a:rPr>
              <a:t> &gt; MAX_DRIVE_VALUE)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   </a:t>
            </a:r>
            <a:r>
              <a:rPr lang="en-US" sz="1300" b="1" dirty="0" err="1">
                <a:latin typeface="Courier New" pitchFamily="49" charset="0"/>
              </a:rPr>
              <a:t>driveValue</a:t>
            </a:r>
            <a:r>
              <a:rPr lang="en-US" sz="1300" b="1" dirty="0">
                <a:latin typeface="Courier New" pitchFamily="49" charset="0"/>
              </a:rPr>
              <a:t> = MAX_DRIVE_VALUE;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else if (</a:t>
            </a:r>
            <a:r>
              <a:rPr lang="en-US" sz="1300" b="1" dirty="0" err="1">
                <a:latin typeface="Courier New" pitchFamily="49" charset="0"/>
              </a:rPr>
              <a:t>driveValue</a:t>
            </a:r>
            <a:r>
              <a:rPr lang="en-US" sz="1300" b="1" dirty="0">
                <a:latin typeface="Courier New" pitchFamily="49" charset="0"/>
              </a:rPr>
              <a:t> &lt; MIN_DRIVE_VALUE)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   </a:t>
            </a:r>
            <a:r>
              <a:rPr lang="en-US" sz="1300" b="1" dirty="0" err="1">
                <a:latin typeface="Courier New" pitchFamily="49" charset="0"/>
              </a:rPr>
              <a:t>driveValue</a:t>
            </a:r>
            <a:r>
              <a:rPr lang="en-US" sz="1300" b="1" dirty="0">
                <a:latin typeface="Courier New" pitchFamily="49" charset="0"/>
              </a:rPr>
              <a:t> = MIN_DRIVE_VALUE;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 /* Save the motor drive value for next time.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 NB: This is where you write to the PWM hardware too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 motorPWMvalue = (byte)</a:t>
            </a:r>
            <a:r>
              <a:rPr lang="en-US" sz="1300" b="1" dirty="0" err="1">
                <a:latin typeface="Courier New" pitchFamily="49" charset="0"/>
              </a:rPr>
              <a:t>driveValue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} // if </a:t>
            </a:r>
            <a:r>
              <a:rPr lang="en-US" sz="1300" b="1" dirty="0" err="1">
                <a:latin typeface="Courier New" pitchFamily="49" charset="0"/>
              </a:rPr>
              <a:t>speedError</a:t>
            </a:r>
            <a:r>
              <a:rPr lang="en-US" sz="1300" b="1" dirty="0">
                <a:latin typeface="Courier New" pitchFamily="49" charset="0"/>
              </a:rPr>
              <a:t> not stupid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 b="1" dirty="0">
              <a:latin typeface="Courier New" pitchFamily="49" charset="0"/>
            </a:endParaRPr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6858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4000" i="1">
                <a:solidFill>
                  <a:srgbClr val="FF5050"/>
                </a:solidFill>
              </a:rPr>
              <a:t>A Sketch of a Control Law Function…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295400"/>
          </a:xfrm>
        </p:spPr>
        <p:txBody>
          <a:bodyPr/>
          <a:lstStyle/>
          <a:p>
            <a:r>
              <a:rPr lang="en-US" sz="4000" i="1">
                <a:solidFill>
                  <a:srgbClr val="FF5050"/>
                </a:solidFill>
              </a:rPr>
              <a:t>Controller Output:</a:t>
            </a:r>
            <a:br>
              <a:rPr lang="en-US" sz="4000" i="1">
                <a:solidFill>
                  <a:srgbClr val="FF5050"/>
                </a:solidFill>
              </a:rPr>
            </a:br>
            <a:r>
              <a:rPr lang="en-US" sz="4000"/>
              <a:t>PWM Channel Duty Cycle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2133600"/>
            <a:ext cx="7543800" cy="1371600"/>
            <a:chOff x="336" y="2256"/>
            <a:chExt cx="4656" cy="768"/>
          </a:xfrm>
        </p:grpSpPr>
        <p:graphicFrame>
          <p:nvGraphicFramePr>
            <p:cNvPr id="334851" name="Object 3"/>
            <p:cNvGraphicFramePr>
              <a:graphicFrameLocks noChangeAspect="1"/>
            </p:cNvGraphicFramePr>
            <p:nvPr/>
          </p:nvGraphicFramePr>
          <p:xfrm>
            <a:off x="336" y="2256"/>
            <a:ext cx="4656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064" name="VISIO" r:id="rId3" imgW="3710520" imgH="1310400" progId="Visio.Drawing.11">
                    <p:embed/>
                  </p:oleObj>
                </mc:Choice>
                <mc:Fallback>
                  <p:oleObj name="VISIO" r:id="rId3" imgW="3710520" imgH="1310400" progId="Visio.Drawing.11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29198" b="24088"/>
                        <a:stretch>
                          <a:fillRect/>
                        </a:stretch>
                      </p:blipFill>
                      <p:spPr bwMode="auto">
                        <a:xfrm>
                          <a:off x="336" y="2256"/>
                          <a:ext cx="4656" cy="7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336" y="2400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4857" name="Oval 9"/>
          <p:cNvSpPr>
            <a:spLocks noChangeArrowheads="1"/>
          </p:cNvSpPr>
          <p:nvPr/>
        </p:nvSpPr>
        <p:spPr bwMode="auto">
          <a:xfrm>
            <a:off x="2057400" y="2514600"/>
            <a:ext cx="1676400" cy="6858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1295400" y="4191000"/>
            <a:ext cx="6781800" cy="18399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Period is </a:t>
            </a:r>
            <a:r>
              <a:rPr lang="en-US" sz="2800" i="1"/>
              <a:t>fixed</a:t>
            </a:r>
          </a:p>
          <a:p>
            <a:pPr>
              <a:spcBef>
                <a:spcPct val="50000"/>
              </a:spcBef>
            </a:pPr>
            <a:r>
              <a:rPr lang="en-US" sz="2800"/>
              <a:t>Controller varies </a:t>
            </a:r>
            <a:r>
              <a:rPr lang="en-US" sz="2800" i="1"/>
              <a:t>DUTY CYCLE</a:t>
            </a:r>
          </a:p>
          <a:p>
            <a:pPr>
              <a:spcBef>
                <a:spcPct val="50000"/>
              </a:spcBef>
            </a:pPr>
            <a:r>
              <a:rPr lang="en-US" sz="2800" i="1"/>
              <a:t>NB: special cases to drive at 0 or 100%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7" grpId="0" animBg="1"/>
      <p:bldP spid="3348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Pointing the camera</a:t>
            </a:r>
          </a:p>
          <a:p>
            <a:r>
              <a:rPr lang="en-CA" sz="2000" dirty="0" smtClean="0"/>
              <a:t>Differential drive &amp; steering</a:t>
            </a:r>
          </a:p>
          <a:p>
            <a:r>
              <a:rPr lang="en-CA" sz="2000" dirty="0" smtClean="0"/>
              <a:t>PM DC motor speed control</a:t>
            </a:r>
          </a:p>
          <a:p>
            <a:endParaRPr lang="en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Topics</a:t>
            </a:r>
            <a:r>
              <a:rPr lang="en-US" dirty="0">
                <a:solidFill>
                  <a:srgbClr val="FF5050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i="1" dirty="0">
                <a:solidFill>
                  <a:srgbClr val="FF5050"/>
                </a:solidFill>
              </a:rPr>
              <a:t>When does the control law run?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sz="2800" dirty="0"/>
              <a:t>On a constant time-base whenever the motors need to move</a:t>
            </a:r>
          </a:p>
          <a:p>
            <a:r>
              <a:rPr lang="en-US" sz="2800" dirty="0"/>
              <a:t>How fast a time-base?</a:t>
            </a:r>
          </a:p>
          <a:p>
            <a:pPr lvl="1"/>
            <a:r>
              <a:rPr lang="en-US" sz="2400" dirty="0"/>
              <a:t>Fast enough to avoid aliasing</a:t>
            </a:r>
          </a:p>
          <a:p>
            <a:pPr lvl="1"/>
            <a:r>
              <a:rPr lang="en-US" sz="2400" i="1" dirty="0"/>
              <a:t>Rule of thumb: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0.1x to </a:t>
            </a:r>
            <a:r>
              <a:rPr lang="en-US" sz="2400" dirty="0" smtClean="0"/>
              <a:t>0.05x </a:t>
            </a:r>
            <a:r>
              <a:rPr lang="en-US" sz="2400" dirty="0"/>
              <a:t>of the dominant plant time constant</a:t>
            </a:r>
          </a:p>
          <a:p>
            <a:r>
              <a:rPr lang="en-US" sz="2800" dirty="0"/>
              <a:t>Measure your system and find out</a:t>
            </a:r>
          </a:p>
          <a:p>
            <a:pPr lvl="1"/>
            <a:r>
              <a:rPr lang="en-US" sz="2400" dirty="0"/>
              <a:t>Switch the motor from off to full-on and measure the rise time of the motor speed with the load you expect to see on the motor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2499" t="13675" r="937" b="4274"/>
          <a:stretch>
            <a:fillRect/>
          </a:stretch>
        </p:blipFill>
        <p:spPr bwMode="auto">
          <a:xfrm>
            <a:off x="228600" y="1600200"/>
            <a:ext cx="88296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FF5050"/>
                </a:solidFill>
              </a:rPr>
              <a:t>Tuning?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en-US" sz="4000" smtClean="0"/>
              <a:t>Transient Response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476375" y="3419475"/>
            <a:ext cx="6119813" cy="1584325"/>
            <a:chOff x="930" y="2160"/>
            <a:chExt cx="3855" cy="998"/>
          </a:xfrm>
        </p:grpSpPr>
        <p:sp>
          <p:nvSpPr>
            <p:cNvPr id="27693" name="Line 7"/>
            <p:cNvSpPr>
              <a:spLocks noChangeShapeType="1"/>
            </p:cNvSpPr>
            <p:nvPr/>
          </p:nvSpPr>
          <p:spPr bwMode="auto">
            <a:xfrm>
              <a:off x="930" y="3158"/>
              <a:ext cx="5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" name="Line 8"/>
            <p:cNvSpPr>
              <a:spLocks noChangeShapeType="1"/>
            </p:cNvSpPr>
            <p:nvPr/>
          </p:nvSpPr>
          <p:spPr bwMode="auto">
            <a:xfrm>
              <a:off x="1519" y="2160"/>
              <a:ext cx="0" cy="9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" name="Line 9"/>
            <p:cNvSpPr>
              <a:spLocks noChangeShapeType="1"/>
            </p:cNvSpPr>
            <p:nvPr/>
          </p:nvSpPr>
          <p:spPr bwMode="auto">
            <a:xfrm>
              <a:off x="1519" y="2160"/>
              <a:ext cx="3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76375" y="2954338"/>
            <a:ext cx="6119813" cy="2058987"/>
            <a:chOff x="930" y="1861"/>
            <a:chExt cx="3855" cy="1297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519" y="1861"/>
              <a:ext cx="3266" cy="1297"/>
              <a:chOff x="1519" y="1861"/>
              <a:chExt cx="3266" cy="1297"/>
            </a:xfrm>
          </p:grpSpPr>
          <p:sp>
            <p:nvSpPr>
              <p:cNvPr id="27684" name="Arc 10"/>
              <p:cNvSpPr>
                <a:spLocks/>
              </p:cNvSpPr>
              <p:nvPr/>
            </p:nvSpPr>
            <p:spPr bwMode="auto">
              <a:xfrm flipV="1">
                <a:off x="1519" y="2976"/>
                <a:ext cx="295" cy="182"/>
              </a:xfrm>
              <a:custGeom>
                <a:avLst/>
                <a:gdLst>
                  <a:gd name="T0" fmla="*/ 0 w 20011"/>
                  <a:gd name="T1" fmla="*/ 0 h 21600"/>
                  <a:gd name="T2" fmla="*/ 4 w 20011"/>
                  <a:gd name="T3" fmla="*/ 1 h 21600"/>
                  <a:gd name="T4" fmla="*/ 0 w 20011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0011"/>
                  <a:gd name="T10" fmla="*/ 0 h 21600"/>
                  <a:gd name="T11" fmla="*/ 20011 w 2001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11" h="21600" fill="none" extrusionOk="0">
                    <a:moveTo>
                      <a:pt x="-1" y="0"/>
                    </a:moveTo>
                    <a:cubicBezTo>
                      <a:pt x="8789" y="0"/>
                      <a:pt x="16701" y="5325"/>
                      <a:pt x="20010" y="13468"/>
                    </a:cubicBezTo>
                  </a:path>
                  <a:path w="20011" h="21600" stroke="0" extrusionOk="0">
                    <a:moveTo>
                      <a:pt x="-1" y="0"/>
                    </a:moveTo>
                    <a:cubicBezTo>
                      <a:pt x="8789" y="0"/>
                      <a:pt x="16701" y="5325"/>
                      <a:pt x="20010" y="1346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7685" name="Line 11"/>
              <p:cNvSpPr>
                <a:spLocks noChangeShapeType="1"/>
              </p:cNvSpPr>
              <p:nvPr/>
            </p:nvSpPr>
            <p:spPr bwMode="auto">
              <a:xfrm flipV="1">
                <a:off x="1815" y="2068"/>
                <a:ext cx="684" cy="978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686" name="AutoShape 12"/>
              <p:cNvSpPr>
                <a:spLocks noChangeArrowheads="1"/>
              </p:cNvSpPr>
              <p:nvPr/>
            </p:nvSpPr>
            <p:spPr bwMode="auto">
              <a:xfrm>
                <a:off x="2457" y="1970"/>
                <a:ext cx="409" cy="499"/>
              </a:xfrm>
              <a:custGeom>
                <a:avLst/>
                <a:gdLst>
                  <a:gd name="T0" fmla="*/ 4 w 21600"/>
                  <a:gd name="T1" fmla="*/ 0 h 21600"/>
                  <a:gd name="T2" fmla="*/ 1 w 21600"/>
                  <a:gd name="T3" fmla="*/ 2 h 21600"/>
                  <a:gd name="T4" fmla="*/ 4 w 21600"/>
                  <a:gd name="T5" fmla="*/ 0 h 21600"/>
                  <a:gd name="T6" fmla="*/ 7 w 21600"/>
                  <a:gd name="T7" fmla="*/ 2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03 w 21600"/>
                  <a:gd name="T13" fmla="*/ 0 h 21600"/>
                  <a:gd name="T14" fmla="*/ 20597 w 21600"/>
                  <a:gd name="T15" fmla="*/ 623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304" y="4131"/>
                    </a:moveTo>
                    <a:cubicBezTo>
                      <a:pt x="4352" y="1523"/>
                      <a:pt x="7484" y="-1"/>
                      <a:pt x="10800" y="0"/>
                    </a:cubicBezTo>
                    <a:cubicBezTo>
                      <a:pt x="14115" y="0"/>
                      <a:pt x="17247" y="1523"/>
                      <a:pt x="19295" y="4131"/>
                    </a:cubicBezTo>
                    <a:cubicBezTo>
                      <a:pt x="17247" y="1523"/>
                      <a:pt x="14115" y="-1"/>
                      <a:pt x="10799" y="0"/>
                    </a:cubicBezTo>
                    <a:cubicBezTo>
                      <a:pt x="7484" y="0"/>
                      <a:pt x="4352" y="1523"/>
                      <a:pt x="2304" y="41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00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7687" name="Line 13"/>
              <p:cNvSpPr>
                <a:spLocks noChangeShapeType="1"/>
              </p:cNvSpPr>
              <p:nvPr/>
            </p:nvSpPr>
            <p:spPr bwMode="auto">
              <a:xfrm>
                <a:off x="2823" y="2066"/>
                <a:ext cx="102" cy="139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688" name="AutoShape 14"/>
              <p:cNvSpPr>
                <a:spLocks noChangeArrowheads="1"/>
              </p:cNvSpPr>
              <p:nvPr/>
            </p:nvSpPr>
            <p:spPr bwMode="auto">
              <a:xfrm flipV="1">
                <a:off x="2865" y="1861"/>
                <a:ext cx="409" cy="401"/>
              </a:xfrm>
              <a:custGeom>
                <a:avLst/>
                <a:gdLst>
                  <a:gd name="T0" fmla="*/ 4 w 21600"/>
                  <a:gd name="T1" fmla="*/ 0 h 21600"/>
                  <a:gd name="T2" fmla="*/ 1 w 21600"/>
                  <a:gd name="T3" fmla="*/ 1 h 21600"/>
                  <a:gd name="T4" fmla="*/ 4 w 21600"/>
                  <a:gd name="T5" fmla="*/ 0 h 21600"/>
                  <a:gd name="T6" fmla="*/ 7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62 w 21600"/>
                  <a:gd name="T13" fmla="*/ 0 h 21600"/>
                  <a:gd name="T14" fmla="*/ 20438 w 21600"/>
                  <a:gd name="T15" fmla="*/ 592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587" y="3932"/>
                    </a:moveTo>
                    <a:cubicBezTo>
                      <a:pt x="4621" y="1499"/>
                      <a:pt x="7629" y="93"/>
                      <a:pt x="10800" y="94"/>
                    </a:cubicBezTo>
                    <a:cubicBezTo>
                      <a:pt x="13970" y="94"/>
                      <a:pt x="16978" y="1499"/>
                      <a:pt x="19012" y="3932"/>
                    </a:cubicBezTo>
                    <a:lnTo>
                      <a:pt x="19084" y="3871"/>
                    </a:lnTo>
                    <a:cubicBezTo>
                      <a:pt x="17032" y="1417"/>
                      <a:pt x="13998" y="-1"/>
                      <a:pt x="10799" y="0"/>
                    </a:cubicBezTo>
                    <a:cubicBezTo>
                      <a:pt x="7601" y="0"/>
                      <a:pt x="4567" y="1417"/>
                      <a:pt x="2515" y="38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00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7689" name="Line 15"/>
              <p:cNvSpPr>
                <a:spLocks noChangeShapeType="1"/>
              </p:cNvSpPr>
              <p:nvPr/>
            </p:nvSpPr>
            <p:spPr bwMode="auto">
              <a:xfrm flipV="1">
                <a:off x="3208" y="211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690" name="AutoShape 16"/>
              <p:cNvSpPr>
                <a:spLocks noChangeArrowheads="1"/>
              </p:cNvSpPr>
              <p:nvPr/>
            </p:nvSpPr>
            <p:spPr bwMode="auto">
              <a:xfrm>
                <a:off x="3246" y="2072"/>
                <a:ext cx="409" cy="275"/>
              </a:xfrm>
              <a:custGeom>
                <a:avLst/>
                <a:gdLst>
                  <a:gd name="T0" fmla="*/ 4 w 21600"/>
                  <a:gd name="T1" fmla="*/ 0 h 21600"/>
                  <a:gd name="T2" fmla="*/ 1 w 21600"/>
                  <a:gd name="T3" fmla="*/ 1 h 21600"/>
                  <a:gd name="T4" fmla="*/ 4 w 21600"/>
                  <a:gd name="T5" fmla="*/ 0 h 21600"/>
                  <a:gd name="T6" fmla="*/ 7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03 w 21600"/>
                  <a:gd name="T13" fmla="*/ 0 h 21600"/>
                  <a:gd name="T14" fmla="*/ 20597 w 21600"/>
                  <a:gd name="T15" fmla="*/ 620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304" y="4131"/>
                    </a:moveTo>
                    <a:cubicBezTo>
                      <a:pt x="4352" y="1523"/>
                      <a:pt x="7484" y="-1"/>
                      <a:pt x="10800" y="0"/>
                    </a:cubicBezTo>
                    <a:cubicBezTo>
                      <a:pt x="14115" y="0"/>
                      <a:pt x="17247" y="1523"/>
                      <a:pt x="19295" y="4131"/>
                    </a:cubicBezTo>
                    <a:cubicBezTo>
                      <a:pt x="17247" y="1523"/>
                      <a:pt x="14115" y="-1"/>
                      <a:pt x="10799" y="0"/>
                    </a:cubicBezTo>
                    <a:cubicBezTo>
                      <a:pt x="7484" y="0"/>
                      <a:pt x="4352" y="1523"/>
                      <a:pt x="2304" y="41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00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7691" name="Arc 17"/>
              <p:cNvSpPr>
                <a:spLocks/>
              </p:cNvSpPr>
              <p:nvPr/>
            </p:nvSpPr>
            <p:spPr bwMode="auto">
              <a:xfrm flipH="1" flipV="1">
                <a:off x="3608" y="2073"/>
                <a:ext cx="246" cy="117"/>
              </a:xfrm>
              <a:custGeom>
                <a:avLst/>
                <a:gdLst>
                  <a:gd name="T0" fmla="*/ 0 w 19525"/>
                  <a:gd name="T1" fmla="*/ 0 h 21600"/>
                  <a:gd name="T2" fmla="*/ 3 w 19525"/>
                  <a:gd name="T3" fmla="*/ 0 h 21600"/>
                  <a:gd name="T4" fmla="*/ 0 w 19525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19525"/>
                  <a:gd name="T10" fmla="*/ 0 h 21600"/>
                  <a:gd name="T11" fmla="*/ 19525 w 195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25" h="21600" fill="none" extrusionOk="0">
                    <a:moveTo>
                      <a:pt x="-1" y="0"/>
                    </a:moveTo>
                    <a:cubicBezTo>
                      <a:pt x="8351" y="0"/>
                      <a:pt x="15953" y="4813"/>
                      <a:pt x="19525" y="12362"/>
                    </a:cubicBezTo>
                  </a:path>
                  <a:path w="19525" h="21600" stroke="0" extrusionOk="0">
                    <a:moveTo>
                      <a:pt x="-1" y="0"/>
                    </a:moveTo>
                    <a:cubicBezTo>
                      <a:pt x="8351" y="0"/>
                      <a:pt x="15953" y="4813"/>
                      <a:pt x="19525" y="123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7692" name="Line 18"/>
              <p:cNvSpPr>
                <a:spLocks noChangeShapeType="1"/>
              </p:cNvSpPr>
              <p:nvPr/>
            </p:nvSpPr>
            <p:spPr bwMode="auto">
              <a:xfrm>
                <a:off x="3833" y="2190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7683" name="Line 21"/>
            <p:cNvSpPr>
              <a:spLocks noChangeShapeType="1"/>
            </p:cNvSpPr>
            <p:nvPr/>
          </p:nvSpPr>
          <p:spPr bwMode="auto">
            <a:xfrm flipH="1">
              <a:off x="930" y="3158"/>
              <a:ext cx="589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1500188" y="3251200"/>
            <a:ext cx="86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Setpoint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50825" y="1989138"/>
            <a:ext cx="7489825" cy="3937000"/>
            <a:chOff x="158" y="1253"/>
            <a:chExt cx="4718" cy="2480"/>
          </a:xfrm>
        </p:grpSpPr>
        <p:sp>
          <p:nvSpPr>
            <p:cNvPr id="27678" name="Line 5"/>
            <p:cNvSpPr>
              <a:spLocks noChangeShapeType="1"/>
            </p:cNvSpPr>
            <p:nvPr/>
          </p:nvSpPr>
          <p:spPr bwMode="auto">
            <a:xfrm>
              <a:off x="930" y="1253"/>
              <a:ext cx="0" cy="2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9" name="Line 6"/>
            <p:cNvSpPr>
              <a:spLocks noChangeShapeType="1"/>
            </p:cNvSpPr>
            <p:nvPr/>
          </p:nvSpPr>
          <p:spPr bwMode="auto">
            <a:xfrm>
              <a:off x="930" y="3475"/>
              <a:ext cx="39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0" name="Text Box 24"/>
            <p:cNvSpPr txBox="1">
              <a:spLocks noChangeArrowheads="1"/>
            </p:cNvSpPr>
            <p:nvPr/>
          </p:nvSpPr>
          <p:spPr bwMode="auto">
            <a:xfrm>
              <a:off x="158" y="2296"/>
              <a:ext cx="72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Controlled Variable</a:t>
              </a:r>
            </a:p>
          </p:txBody>
        </p:sp>
        <p:sp>
          <p:nvSpPr>
            <p:cNvPr id="27681" name="Text Box 25"/>
            <p:cNvSpPr txBox="1">
              <a:spLocks noChangeArrowheads="1"/>
            </p:cNvSpPr>
            <p:nvPr/>
          </p:nvSpPr>
          <p:spPr bwMode="auto">
            <a:xfrm>
              <a:off x="2562" y="3521"/>
              <a:ext cx="6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Time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411413" y="3500438"/>
            <a:ext cx="3384550" cy="903287"/>
            <a:chOff x="1519" y="2205"/>
            <a:chExt cx="2132" cy="569"/>
          </a:xfrm>
        </p:grpSpPr>
        <p:sp>
          <p:nvSpPr>
            <p:cNvPr id="27675" name="Line 26"/>
            <p:cNvSpPr>
              <a:spLocks noChangeShapeType="1"/>
            </p:cNvSpPr>
            <p:nvPr/>
          </p:nvSpPr>
          <p:spPr bwMode="auto">
            <a:xfrm>
              <a:off x="1519" y="2614"/>
              <a:ext cx="2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" name="Line 27"/>
            <p:cNvSpPr>
              <a:spLocks noChangeShapeType="1"/>
            </p:cNvSpPr>
            <p:nvPr/>
          </p:nvSpPr>
          <p:spPr bwMode="auto">
            <a:xfrm>
              <a:off x="3651" y="2205"/>
              <a:ext cx="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2666" y="2444"/>
              <a:ext cx="646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Settling Time </a:t>
              </a:r>
              <a:r>
                <a:rPr lang="en-US" sz="1400"/>
                <a:t>(T</a:t>
              </a:r>
              <a:r>
                <a:rPr lang="en-US" sz="1400" baseline="-25000"/>
                <a:t>S</a:t>
              </a:r>
              <a:r>
                <a:rPr lang="en-US" sz="1400"/>
                <a:t>)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2770188" y="2468563"/>
            <a:ext cx="1225550" cy="1320800"/>
            <a:chOff x="1745" y="1555"/>
            <a:chExt cx="772" cy="832"/>
          </a:xfrm>
        </p:grpSpPr>
        <p:sp>
          <p:nvSpPr>
            <p:cNvPr id="27671" name="Line 29"/>
            <p:cNvSpPr>
              <a:spLocks noChangeShapeType="1"/>
            </p:cNvSpPr>
            <p:nvPr/>
          </p:nvSpPr>
          <p:spPr bwMode="auto">
            <a:xfrm>
              <a:off x="2018" y="1973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" name="Line 30"/>
            <p:cNvSpPr>
              <a:spLocks noChangeShapeType="1"/>
            </p:cNvSpPr>
            <p:nvPr/>
          </p:nvSpPr>
          <p:spPr bwMode="auto">
            <a:xfrm>
              <a:off x="2108" y="1752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" name="Line 31"/>
            <p:cNvSpPr>
              <a:spLocks noChangeShapeType="1"/>
            </p:cNvSpPr>
            <p:nvPr/>
          </p:nvSpPr>
          <p:spPr bwMode="auto">
            <a:xfrm>
              <a:off x="2108" y="2160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" name="Text Box 32"/>
            <p:cNvSpPr txBox="1">
              <a:spLocks noChangeArrowheads="1"/>
            </p:cNvSpPr>
            <p:nvPr/>
          </p:nvSpPr>
          <p:spPr bwMode="auto">
            <a:xfrm>
              <a:off x="1745" y="1555"/>
              <a:ext cx="7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Overshoot</a:t>
              </a: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6013450" y="2708275"/>
            <a:ext cx="1728788" cy="1133475"/>
            <a:chOff x="3788" y="1706"/>
            <a:chExt cx="1089" cy="714"/>
          </a:xfrm>
        </p:grpSpPr>
        <p:sp>
          <p:nvSpPr>
            <p:cNvPr id="27668" name="Line 33"/>
            <p:cNvSpPr>
              <a:spLocks noChangeShapeType="1"/>
            </p:cNvSpPr>
            <p:nvPr/>
          </p:nvSpPr>
          <p:spPr bwMode="auto">
            <a:xfrm>
              <a:off x="4332" y="1933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9" name="Line 34"/>
            <p:cNvSpPr>
              <a:spLocks noChangeShapeType="1"/>
            </p:cNvSpPr>
            <p:nvPr/>
          </p:nvSpPr>
          <p:spPr bwMode="auto">
            <a:xfrm>
              <a:off x="4332" y="2193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" name="Text Box 35"/>
            <p:cNvSpPr txBox="1">
              <a:spLocks noChangeArrowheads="1"/>
            </p:cNvSpPr>
            <p:nvPr/>
          </p:nvSpPr>
          <p:spPr bwMode="auto">
            <a:xfrm>
              <a:off x="3788" y="1706"/>
              <a:ext cx="10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Steady-state Error</a:t>
              </a: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2771775" y="3500438"/>
            <a:ext cx="2660650" cy="1800225"/>
            <a:chOff x="1746" y="2205"/>
            <a:chExt cx="1676" cy="1134"/>
          </a:xfrm>
        </p:grpSpPr>
        <p:sp>
          <p:nvSpPr>
            <p:cNvPr id="27660" name="Line 36"/>
            <p:cNvSpPr>
              <a:spLocks noChangeShapeType="1"/>
            </p:cNvSpPr>
            <p:nvPr/>
          </p:nvSpPr>
          <p:spPr bwMode="auto">
            <a:xfrm>
              <a:off x="1837" y="2931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1" name="Line 37"/>
            <p:cNvSpPr>
              <a:spLocks noChangeShapeType="1"/>
            </p:cNvSpPr>
            <p:nvPr/>
          </p:nvSpPr>
          <p:spPr bwMode="auto">
            <a:xfrm>
              <a:off x="2336" y="2205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" name="Line 38"/>
            <p:cNvSpPr>
              <a:spLocks noChangeShapeType="1"/>
            </p:cNvSpPr>
            <p:nvPr/>
          </p:nvSpPr>
          <p:spPr bwMode="auto">
            <a:xfrm>
              <a:off x="1837" y="3249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" name="Text Box 39"/>
            <p:cNvSpPr txBox="1">
              <a:spLocks noChangeArrowheads="1"/>
            </p:cNvSpPr>
            <p:nvPr/>
          </p:nvSpPr>
          <p:spPr bwMode="auto">
            <a:xfrm>
              <a:off x="2378" y="3140"/>
              <a:ext cx="1044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Rise Time </a:t>
              </a:r>
              <a:r>
                <a:rPr lang="en-US" sz="1400"/>
                <a:t>(T</a:t>
              </a:r>
              <a:r>
                <a:rPr lang="en-US" sz="1400" baseline="-25000"/>
                <a:t>R</a:t>
              </a:r>
              <a:r>
                <a:rPr lang="en-US" sz="1400"/>
                <a:t>)</a:t>
              </a:r>
            </a:p>
          </p:txBody>
        </p:sp>
        <p:sp>
          <p:nvSpPr>
            <p:cNvPr id="27664" name="Line 40"/>
            <p:cNvSpPr>
              <a:spLocks noChangeShapeType="1"/>
            </p:cNvSpPr>
            <p:nvPr/>
          </p:nvSpPr>
          <p:spPr bwMode="auto">
            <a:xfrm>
              <a:off x="1746" y="3022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5" name="Text Box 41"/>
            <p:cNvSpPr txBox="1">
              <a:spLocks noChangeArrowheads="1"/>
            </p:cNvSpPr>
            <p:nvPr/>
          </p:nvSpPr>
          <p:spPr bwMode="auto">
            <a:xfrm>
              <a:off x="2018" y="2931"/>
              <a:ext cx="3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10%</a:t>
              </a:r>
            </a:p>
          </p:txBody>
        </p:sp>
        <p:sp>
          <p:nvSpPr>
            <p:cNvPr id="27666" name="Line 42"/>
            <p:cNvSpPr>
              <a:spLocks noChangeShapeType="1"/>
            </p:cNvSpPr>
            <p:nvPr/>
          </p:nvSpPr>
          <p:spPr bwMode="auto">
            <a:xfrm>
              <a:off x="2245" y="2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" name="Text Box 43"/>
            <p:cNvSpPr txBox="1">
              <a:spLocks noChangeArrowheads="1"/>
            </p:cNvSpPr>
            <p:nvPr/>
          </p:nvSpPr>
          <p:spPr bwMode="auto">
            <a:xfrm>
              <a:off x="2562" y="2205"/>
              <a:ext cx="3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90%</a:t>
              </a:r>
            </a:p>
          </p:txBody>
        </p:sp>
      </p:grpSp>
      <p:sp>
        <p:nvSpPr>
          <p:cNvPr id="47" name="TextBox 46"/>
          <p:cNvSpPr txBox="1"/>
          <p:nvPr/>
        </p:nvSpPr>
        <p:spPr bwMode="auto">
          <a:xfrm>
            <a:off x="7942263" y="6484938"/>
            <a:ext cx="10795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5000"/>
              <a:tabLst>
                <a:tab pos="1660525" algn="l"/>
              </a:tabLst>
              <a:defRPr/>
            </a:pPr>
            <a:r>
              <a:rPr lang="en-US" sz="1200" kern="0" dirty="0">
                <a:latin typeface="+mn-lt"/>
              </a:rPr>
              <a:t>Brad Nelson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FF5050"/>
                </a:solidFill>
              </a:rPr>
              <a:t>To Tune Your Controller…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/>
              <a:t>You’ll need be able to: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FF"/>
                </a:solidFill>
              </a:rPr>
              <a:t>Enable/Disable</a:t>
            </a:r>
            <a:r>
              <a:rPr lang="en-US" smtClean="0"/>
              <a:t> the control law calculation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FF"/>
                </a:solidFill>
              </a:rPr>
              <a:t>Change</a:t>
            </a:r>
            <a:r>
              <a:rPr lang="en-US" smtClean="0"/>
              <a:t> the setpoint (step change)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FF"/>
                </a:solidFill>
              </a:rPr>
              <a:t>Try</a:t>
            </a:r>
            <a:r>
              <a:rPr lang="en-US" smtClean="0"/>
              <a:t> different controller gains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FF"/>
                </a:solidFill>
              </a:rPr>
              <a:t>Read</a:t>
            </a:r>
            <a:r>
              <a:rPr lang="en-US" smtClean="0"/>
              <a:t> and </a:t>
            </a:r>
            <a:r>
              <a:rPr lang="en-US" smtClean="0">
                <a:solidFill>
                  <a:srgbClr val="0000FF"/>
                </a:solidFill>
              </a:rPr>
              <a:t>record</a:t>
            </a:r>
            <a:r>
              <a:rPr lang="en-US" smtClean="0"/>
              <a:t> the value of servo variables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mtClean="0"/>
              <a:t>Feedback speed from encoder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mtClean="0"/>
              <a:t>Error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mtClean="0"/>
              <a:t>Controller output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mtClean="0"/>
              <a:t>Error integral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smtClean="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n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5050"/>
                </a:solidFill>
              </a:rPr>
              <a:t>Demo …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</a:t>
            </a:r>
            <a:r>
              <a:rPr lang="en-US" i="1" smtClean="0">
                <a:solidFill>
                  <a:srgbClr val="0033CC"/>
                </a:solidFill>
              </a:rPr>
              <a:t>FreeMaster</a:t>
            </a:r>
            <a:r>
              <a:rPr lang="en-US" smtClean="0"/>
              <a:t> to change variables and grab a plot of variables over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FF5050"/>
                </a:solidFill>
              </a:rPr>
              <a:t>Implications for your SW design…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 eaLnBrk="1" hangingPunct="1"/>
            <a:r>
              <a:rPr lang="en-US" smtClean="0"/>
              <a:t>All controller-related gains should be in </a:t>
            </a:r>
            <a:r>
              <a:rPr lang="en-US" smtClean="0">
                <a:solidFill>
                  <a:srgbClr val="0000FF"/>
                </a:solidFill>
              </a:rPr>
              <a:t>global variables</a:t>
            </a:r>
            <a:r>
              <a:rPr lang="en-US" smtClean="0"/>
              <a:t> so they can be changed in the debugger without recompiling (at least during tuning)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All calculated values should get saved to </a:t>
            </a:r>
            <a:r>
              <a:rPr lang="en-US" smtClean="0">
                <a:solidFill>
                  <a:srgbClr val="0000FF"/>
                </a:solidFill>
              </a:rPr>
              <a:t>global variables</a:t>
            </a:r>
            <a:r>
              <a:rPr lang="en-US" smtClean="0"/>
              <a:t> so they can be tracked – even those you don’t need to keep around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i="1">
                <a:solidFill>
                  <a:srgbClr val="FF5050"/>
                </a:solidFill>
              </a:rPr>
              <a:t>The Bottom Line…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2257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Why control DC motor speed?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To </a:t>
            </a:r>
            <a:r>
              <a:rPr lang="en-US" sz="2000" i="1" dirty="0" smtClean="0"/>
              <a:t>get the desired wheel </a:t>
            </a:r>
            <a:r>
              <a:rPr lang="en-US" sz="2000" i="1" dirty="0"/>
              <a:t>speed so the robot goes where you want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How to drive motor?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PWM module in HCS12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How to measure motor speed?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Timer Input Capture (IC) in HCS12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Controller implementation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Timer ISR (OC) in HCS12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PI controller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Use Integer math</a:t>
            </a:r>
            <a:r>
              <a:rPr lang="en-US" sz="2000" i="1" dirty="0" smtClean="0"/>
              <a:t>! </a:t>
            </a:r>
          </a:p>
          <a:p>
            <a:pPr lvl="1">
              <a:lnSpc>
                <a:spcPct val="90000"/>
              </a:lnSpc>
            </a:pPr>
            <a:r>
              <a:rPr lang="en-US" sz="2000" i="1" dirty="0" smtClean="0"/>
              <a:t>2 </a:t>
            </a:r>
            <a:r>
              <a:rPr lang="en-US" sz="2000" i="1" dirty="0"/>
              <a:t>static variables – integral error &amp; last controller output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Tune with </a:t>
            </a:r>
            <a:r>
              <a:rPr lang="en-US" sz="2400" dirty="0" err="1">
                <a:solidFill>
                  <a:srgbClr val="0000FF"/>
                </a:solidFill>
              </a:rPr>
              <a:t>FreeMaster</a:t>
            </a:r>
            <a:r>
              <a:rPr lang="en-US" sz="2400" dirty="0">
                <a:solidFill>
                  <a:srgbClr val="0000FF"/>
                </a:solidFill>
              </a:rPr>
              <a:t> to pick workable P- and I- </a:t>
            </a:r>
            <a:r>
              <a:rPr lang="en-US" sz="2400" dirty="0" smtClean="0">
                <a:solidFill>
                  <a:srgbClr val="0000FF"/>
                </a:solidFill>
              </a:rPr>
              <a:t>gains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CA" i="1" dirty="0" smtClean="0">
                <a:solidFill>
                  <a:srgbClr val="FF0000"/>
                </a:solidFill>
              </a:rPr>
              <a:t>Summary…</a:t>
            </a:r>
            <a:endParaRPr lang="en-CA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You need to home the stepper motor to know where the camera is pointing.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You need to control speed of both motors to move in a straight line or controlled arc.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The control law you need to write will calculate a new PWM value from the current </a:t>
            </a:r>
            <a:r>
              <a:rPr lang="en-CA" sz="2400" dirty="0" err="1" smtClean="0"/>
              <a:t>setpoint</a:t>
            </a:r>
            <a:r>
              <a:rPr lang="en-CA" sz="2400" dirty="0" smtClean="0"/>
              <a:t> and measured speed.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When connected into a negative feedback loop with both proportional and integral terms, 2 parameters need to be tuned.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FreeMaster is a tool that allows you to change parameters and visualize the operation of the controller to achieve acceptable performance.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3048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6600" i="1" smtClean="0"/>
              <a:t>fin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5" descr="Platform Draw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315200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 anchor="b"/>
          <a:lstStyle/>
          <a:p>
            <a:r>
              <a:rPr lang="en-US" i="1" dirty="0">
                <a:solidFill>
                  <a:srgbClr val="FF0000"/>
                </a:solidFill>
              </a:rPr>
              <a:t>Project </a:t>
            </a:r>
            <a:r>
              <a:rPr lang="en-US" i="1" dirty="0" smtClean="0">
                <a:solidFill>
                  <a:srgbClr val="FF0000"/>
                </a:solidFill>
              </a:rPr>
              <a:t>2 camera pointing…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5060" name="TextBox 17"/>
          <p:cNvSpPr txBox="1">
            <a:spLocks noChangeArrowheads="1"/>
          </p:cNvSpPr>
          <p:nvPr/>
        </p:nvSpPr>
        <p:spPr bwMode="auto">
          <a:xfrm>
            <a:off x="1600200" y="609600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119063" algn="l"/>
              </a:tabLst>
            </a:pPr>
            <a:r>
              <a:rPr lang="en-US" sz="1200" b="1"/>
              <a:t>DC Motors (travel)</a:t>
            </a:r>
          </a:p>
        </p:txBody>
      </p:sp>
      <p:sp>
        <p:nvSpPr>
          <p:cNvPr id="45061" name="TextBox 18"/>
          <p:cNvSpPr txBox="1">
            <a:spLocks noChangeArrowheads="1"/>
          </p:cNvSpPr>
          <p:nvPr/>
        </p:nvSpPr>
        <p:spPr bwMode="auto">
          <a:xfrm>
            <a:off x="3505200" y="6096000"/>
            <a:ext cx="190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119063" algn="l"/>
              </a:tabLst>
            </a:pPr>
            <a:r>
              <a:rPr lang="en-US" sz="1200" b="1"/>
              <a:t>Optical Encoders</a:t>
            </a:r>
          </a:p>
          <a:p>
            <a:pPr algn="ctr">
              <a:tabLst>
                <a:tab pos="119063" algn="l"/>
              </a:tabLst>
            </a:pPr>
            <a:r>
              <a:rPr lang="en-US" sz="1200" b="1"/>
              <a:t>(travel feedback)</a:t>
            </a:r>
          </a:p>
        </p:txBody>
      </p:sp>
      <p:sp>
        <p:nvSpPr>
          <p:cNvPr id="45062" name="TextBox 35"/>
          <p:cNvSpPr txBox="1">
            <a:spLocks noChangeArrowheads="1"/>
          </p:cNvSpPr>
          <p:nvPr/>
        </p:nvSpPr>
        <p:spPr bwMode="auto">
          <a:xfrm>
            <a:off x="304800" y="41148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119063" algn="l"/>
              </a:tabLst>
            </a:pPr>
            <a:r>
              <a:rPr lang="en-US" sz="1200" b="1"/>
              <a:t>RC Servo Motor (camera tilt)</a:t>
            </a:r>
          </a:p>
        </p:txBody>
      </p:sp>
      <p:sp>
        <p:nvSpPr>
          <p:cNvPr id="45063" name="TextBox 36"/>
          <p:cNvSpPr txBox="1">
            <a:spLocks noChangeArrowheads="1"/>
          </p:cNvSpPr>
          <p:nvPr/>
        </p:nvSpPr>
        <p:spPr bwMode="auto">
          <a:xfrm>
            <a:off x="2514600" y="4643438"/>
            <a:ext cx="1371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119063" algn="l"/>
              </a:tabLst>
            </a:pPr>
            <a:r>
              <a:rPr lang="en-US" sz="1200" b="1"/>
              <a:t>Stepper Motor (camera pan)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152400" y="3962400"/>
            <a:ext cx="1828800" cy="685800"/>
          </a:xfrm>
          <a:prstGeom prst="ellips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2276475" y="4494213"/>
            <a:ext cx="1828800" cy="685800"/>
          </a:xfrm>
          <a:prstGeom prst="ellips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3581400" y="3810000"/>
            <a:ext cx="1676400" cy="19050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1460500" y="3908425"/>
            <a:ext cx="1676400" cy="19050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505200" y="2819400"/>
            <a:ext cx="1828800" cy="67945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Home</a:t>
            </a:r>
            <a:r>
              <a:rPr lang="en-US"/>
              <a:t> position for the Camera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 animBg="1"/>
      <p:bldP spid="45067" grpId="0" animBg="1"/>
      <p:bldP spid="45070" grpId="0" animBg="1"/>
      <p:bldP spid="45071" grpId="0" animBg="1"/>
      <p:bldP spid="450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z="4000" i="1">
                <a:solidFill>
                  <a:srgbClr val="FF0000"/>
                </a:solidFill>
              </a:rPr>
              <a:t>Homing the Camera…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Relative </a:t>
            </a:r>
            <a:r>
              <a:rPr lang="en-US" sz="2400" dirty="0" err="1"/>
              <a:t>vs</a:t>
            </a:r>
            <a:r>
              <a:rPr lang="en-US" sz="2400" dirty="0"/>
              <a:t> Absolute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RC servo is </a:t>
            </a:r>
            <a:r>
              <a:rPr lang="en-US" sz="2400" dirty="0">
                <a:solidFill>
                  <a:srgbClr val="FF0000"/>
                </a:solidFill>
              </a:rPr>
              <a:t>absolute</a:t>
            </a:r>
            <a:r>
              <a:rPr lang="en-US" sz="2400" dirty="0"/>
              <a:t> position device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Duty cycle command moves servo to a specified (absolute) position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Stepper motor is </a:t>
            </a:r>
            <a:r>
              <a:rPr lang="en-US" sz="2400" dirty="0">
                <a:solidFill>
                  <a:schemeClr val="bg2"/>
                </a:solidFill>
              </a:rPr>
              <a:t>relative</a:t>
            </a:r>
            <a:r>
              <a:rPr lang="en-US" sz="2400" dirty="0"/>
              <a:t> position device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Phase pattern changes move the motor relative to its current position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Why do we care?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You need to do something special to know where the stepper motor is pointing the camera.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8000"/>
                </a:solidFill>
              </a:rPr>
              <a:t>Homing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Process of taking the camera to a known position so relative stepper motor moves point the camera in a known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z="4000" i="1">
                <a:solidFill>
                  <a:srgbClr val="FF0000"/>
                </a:solidFill>
              </a:rPr>
              <a:t>To </a:t>
            </a:r>
            <a:r>
              <a:rPr lang="en-US" sz="4000" i="1">
                <a:solidFill>
                  <a:srgbClr val="008000"/>
                </a:solidFill>
              </a:rPr>
              <a:t>Home</a:t>
            </a:r>
            <a:r>
              <a:rPr lang="en-US" sz="4000" i="1">
                <a:solidFill>
                  <a:srgbClr val="FF0000"/>
                </a:solidFill>
              </a:rPr>
              <a:t> the Camera…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Set the tilt (RC servo) to point the camera straight ahead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Run the stepper motor in 1 direction until the limit switch in that direction is hit.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Stop stepping, zero out a </a:t>
            </a:r>
            <a:r>
              <a:rPr lang="en-US" sz="2800" b="1" dirty="0">
                <a:solidFill>
                  <a:srgbClr val="FF0000"/>
                </a:solidFill>
              </a:rPr>
              <a:t>position counter variable</a:t>
            </a:r>
            <a:r>
              <a:rPr lang="en-US" sz="2800" dirty="0"/>
              <a:t> and start stepping in the other direction.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Continue stepping and counting steps until the other limit switch is hit.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Stop stepping, reverse direction and command the stepper to return to the middle of its range.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Now the camera is “</a:t>
            </a:r>
            <a:r>
              <a:rPr lang="en-US" sz="2800" dirty="0">
                <a:solidFill>
                  <a:srgbClr val="008000"/>
                </a:solidFill>
              </a:rPr>
              <a:t>home</a:t>
            </a:r>
            <a:r>
              <a:rPr lang="en-US" sz="2800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i="1">
                <a:solidFill>
                  <a:srgbClr val="FF0000"/>
                </a:solidFill>
              </a:rPr>
              <a:t>What could go wrong?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You have directions backwards and you’re running towards the wrong limit switch.  (</a:t>
            </a:r>
            <a:r>
              <a:rPr lang="en-US" sz="2800" i="1" dirty="0">
                <a:solidFill>
                  <a:srgbClr val="FF0000"/>
                </a:solidFill>
              </a:rPr>
              <a:t>Solution</a:t>
            </a:r>
            <a:r>
              <a:rPr lang="en-US" sz="2800" dirty="0"/>
              <a:t>: Check for both, and report an error if you hit the wrong one)</a:t>
            </a:r>
            <a:br>
              <a:rPr lang="en-US" sz="2800" dirty="0"/>
            </a:br>
            <a:endParaRPr lang="en-US" sz="2800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The switch is broken or disconnected and you never see it trip, or the motor doesn’t spin.  (</a:t>
            </a:r>
            <a:r>
              <a:rPr lang="en-US" sz="2800" i="1" dirty="0">
                <a:solidFill>
                  <a:srgbClr val="FF0000"/>
                </a:solidFill>
              </a:rPr>
              <a:t>Solution</a:t>
            </a:r>
            <a:r>
              <a:rPr lang="en-US" sz="2800" dirty="0"/>
              <a:t>: Timeout on hitting a limit switch.  Error if it takes too long)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z="4000" i="1" dirty="0">
                <a:solidFill>
                  <a:srgbClr val="FF0000"/>
                </a:solidFill>
              </a:rPr>
              <a:t>Commands to point the camera…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Absolute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33CC"/>
                </a:solidFill>
              </a:rPr>
              <a:t>relative</a:t>
            </a:r>
            <a:r>
              <a:rPr lang="en-US" sz="2800" dirty="0"/>
              <a:t> … you’ll need both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… but </a:t>
            </a:r>
            <a:r>
              <a:rPr lang="en-US" sz="2400" dirty="0">
                <a:solidFill>
                  <a:srgbClr val="0033CC"/>
                </a:solidFill>
              </a:rPr>
              <a:t>relative</a:t>
            </a:r>
            <a:r>
              <a:rPr lang="en-US" sz="2400" dirty="0"/>
              <a:t> is the more important for joystick control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RC servo = camera </a:t>
            </a:r>
            <a:r>
              <a:rPr lang="en-US" sz="2800" b="1" dirty="0">
                <a:solidFill>
                  <a:srgbClr val="00B050"/>
                </a:solidFill>
              </a:rPr>
              <a:t>T</a:t>
            </a:r>
            <a:r>
              <a:rPr lang="en-US" sz="2800" dirty="0"/>
              <a:t>ilt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Tilt camera </a:t>
            </a:r>
            <a:r>
              <a:rPr lang="en-US" sz="2400" b="1" i="1" dirty="0">
                <a:solidFill>
                  <a:srgbClr val="FF0000"/>
                </a:solidFill>
              </a:rPr>
              <a:t>to</a:t>
            </a:r>
            <a:r>
              <a:rPr lang="en-US" sz="2400" dirty="0"/>
              <a:t> specified angle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0 </a:t>
            </a:r>
            <a:r>
              <a:rPr lang="en-US" sz="2000" dirty="0"/>
              <a:t>-200 		// tilt to angle of -20 degrees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0 </a:t>
            </a:r>
            <a:r>
              <a:rPr lang="en-US" sz="2000" dirty="0"/>
              <a:t>150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		// tilt to angle + 15 degrees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Tilt camera </a:t>
            </a:r>
            <a:r>
              <a:rPr lang="en-US" sz="2400" b="1" i="1" dirty="0">
                <a:solidFill>
                  <a:schemeClr val="bg2"/>
                </a:solidFill>
              </a:rPr>
              <a:t>by</a:t>
            </a:r>
            <a:r>
              <a:rPr lang="en-US" sz="2400" dirty="0"/>
              <a:t> specified angle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3399FF"/>
                </a:solidFill>
              </a:rPr>
              <a:t>1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/>
              <a:t>50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/>
              <a:t>		// </a:t>
            </a:r>
            <a:r>
              <a:rPr lang="en-US" sz="2000" b="1" dirty="0">
                <a:solidFill>
                  <a:schemeClr val="bg2"/>
                </a:solidFill>
              </a:rPr>
              <a:t>increase</a:t>
            </a:r>
            <a:r>
              <a:rPr lang="en-US" sz="2000" dirty="0"/>
              <a:t> tilt by +5 degrees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3399FF"/>
                </a:solidFill>
              </a:rPr>
              <a:t>1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/>
              <a:t>-50 		// </a:t>
            </a:r>
            <a:r>
              <a:rPr lang="en-US" sz="2000" b="1" dirty="0">
                <a:solidFill>
                  <a:schemeClr val="bg2"/>
                </a:solidFill>
              </a:rPr>
              <a:t>decrease</a:t>
            </a:r>
            <a:r>
              <a:rPr lang="en-US" sz="2000" dirty="0"/>
              <a:t> tilt by -5 degrees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92D050"/>
                </a:solidFill>
              </a:rPr>
              <a:t>S</a:t>
            </a:r>
            <a:r>
              <a:rPr lang="en-US" sz="2800" dirty="0"/>
              <a:t>tepper motor = camera Pan </a:t>
            </a:r>
            <a:endParaRPr lang="en-US" sz="2800" dirty="0" smtClean="0"/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solidFill>
                  <a:srgbClr val="92D050"/>
                </a:solidFill>
              </a:rPr>
              <a:t>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 450    </a:t>
            </a:r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solidFill>
                  <a:srgbClr val="92D050"/>
                </a:solidFill>
              </a:rPr>
              <a:t>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3399FF"/>
                </a:solidFill>
              </a:rPr>
              <a:t>1</a:t>
            </a:r>
            <a:r>
              <a:rPr lang="en-US" sz="2000" dirty="0" smtClean="0"/>
              <a:t> -100 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5736</TotalTime>
  <Words>1901</Words>
  <Application>Microsoft Office PowerPoint</Application>
  <PresentationFormat>On-screen Show (4:3)</PresentationFormat>
  <Paragraphs>349</Paragraphs>
  <Slides>48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Arial Black</vt:lpstr>
      <vt:lpstr>Courier New</vt:lpstr>
      <vt:lpstr>Times New Roman</vt:lpstr>
      <vt:lpstr>Wingdings</vt:lpstr>
      <vt:lpstr>Pixel</vt:lpstr>
      <vt:lpstr>Visio</vt:lpstr>
      <vt:lpstr>Equation</vt:lpstr>
      <vt:lpstr>VISIO</vt:lpstr>
      <vt:lpstr>Worksheet</vt:lpstr>
      <vt:lpstr>Process Control</vt:lpstr>
      <vt:lpstr>Project 2…</vt:lpstr>
      <vt:lpstr>Topics:</vt:lpstr>
      <vt:lpstr>Topics:</vt:lpstr>
      <vt:lpstr>Project 2 camera pointing…</vt:lpstr>
      <vt:lpstr>Homing the Camera…</vt:lpstr>
      <vt:lpstr>To Home the Camera…</vt:lpstr>
      <vt:lpstr>What could go wrong?</vt:lpstr>
      <vt:lpstr>Commands to point the camera…</vt:lpstr>
      <vt:lpstr>Positioning the Servo…</vt:lpstr>
      <vt:lpstr>RC Servo Positioning…</vt:lpstr>
      <vt:lpstr>Converting to TCNT ticks…</vt:lpstr>
      <vt:lpstr>Topics:</vt:lpstr>
      <vt:lpstr>Project 2 drive motor control…</vt:lpstr>
      <vt:lpstr>Steering by Differential Speed</vt:lpstr>
      <vt:lpstr>Control Speed and Track Distance…</vt:lpstr>
      <vt:lpstr>The Robot Driveline… Distance</vt:lpstr>
      <vt:lpstr>The Robot Driveline…Speed</vt:lpstr>
      <vt:lpstr>You’ll Need to Handle…</vt:lpstr>
      <vt:lpstr>Steering by Differential Speed</vt:lpstr>
      <vt:lpstr>Differential Distance</vt:lpstr>
      <vt:lpstr>Differential Distance</vt:lpstr>
      <vt:lpstr>Topics:</vt:lpstr>
      <vt:lpstr>Platform Speed Control</vt:lpstr>
      <vt:lpstr>Consider a DC Motor control loop…</vt:lpstr>
      <vt:lpstr>On your board…</vt:lpstr>
      <vt:lpstr>What about direction?</vt:lpstr>
      <vt:lpstr>So you need to write…</vt:lpstr>
      <vt:lpstr>Sampling Rate</vt:lpstr>
      <vt:lpstr>PI controller</vt:lpstr>
      <vt:lpstr>Remember… A simple LINEAR controller…</vt:lpstr>
      <vt:lpstr>PowerPoint Presentation</vt:lpstr>
      <vt:lpstr>But there’s a tiny problem …</vt:lpstr>
      <vt:lpstr>The problem (and solution)…</vt:lpstr>
      <vt:lpstr>PowerPoint Presentation</vt:lpstr>
      <vt:lpstr>Real-World Controller Issues…</vt:lpstr>
      <vt:lpstr>Let’s look a bit more closely at the calculations…</vt:lpstr>
      <vt:lpstr>A Sketch of a Control Law Function…</vt:lpstr>
      <vt:lpstr>Controller Output: PWM Channel Duty Cycle</vt:lpstr>
      <vt:lpstr>When does the control law run?</vt:lpstr>
      <vt:lpstr>Tuning?</vt:lpstr>
      <vt:lpstr>Transient Response</vt:lpstr>
      <vt:lpstr>To Tune Your Controller…</vt:lpstr>
      <vt:lpstr>Demo …</vt:lpstr>
      <vt:lpstr>Implications for your SW design…</vt:lpstr>
      <vt:lpstr>The Bottom Line…</vt:lpstr>
      <vt:lpstr>Summary…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Control</dc:title>
  <dc:creator> </dc:creator>
  <cp:lastModifiedBy>Bill</cp:lastModifiedBy>
  <cp:revision>1054</cp:revision>
  <dcterms:created xsi:type="dcterms:W3CDTF">2007-02-01T18:37:43Z</dcterms:created>
  <dcterms:modified xsi:type="dcterms:W3CDTF">2019-04-05T04:11:48Z</dcterms:modified>
</cp:coreProperties>
</file>