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63" r:id="rId8"/>
    <p:sldId id="264" r:id="rId9"/>
    <p:sldId id="260" r:id="rId10"/>
    <p:sldId id="259" r:id="rId11"/>
    <p:sldId id="265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018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510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557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9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293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442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96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08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612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79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4A1479-7DC3-41D4-97F5-EA011ACD314B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A78150-DA4F-4F32-AA13-ABD5B1912A39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NEURÓNOVÁ SIEŤ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97280" y="4490344"/>
            <a:ext cx="10058400" cy="114300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</a:t>
            </a:r>
            <a:r>
              <a:rPr lang="sk-SK" sz="1600" b="1" dirty="0">
                <a:solidFill>
                  <a:schemeClr val="bg1"/>
                </a:solidFill>
              </a:rPr>
              <a:t>C</a:t>
            </a:r>
            <a:r>
              <a:rPr lang="sk-SK" b="1" dirty="0">
                <a:solidFill>
                  <a:schemeClr val="bg1"/>
                </a:solidFill>
              </a:rPr>
              <a:t>. Janka Kabáthová</a:t>
            </a:r>
          </a:p>
        </p:txBody>
      </p:sp>
    </p:spTree>
    <p:extLst>
      <p:ext uri="{BB962C8B-B14F-4D97-AF65-F5344CB8AC3E}">
        <p14:creationId xmlns:p14="http://schemas.microsoft.com/office/powerpoint/2010/main" val="2471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chemeClr val="accent1"/>
                </a:solidFill>
              </a:rPr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65721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sk-SK" dirty="0" smtClean="0"/>
              <a:t> https</a:t>
            </a:r>
            <a:r>
              <a:rPr lang="sk-SK" dirty="0"/>
              <a:t>://</a:t>
            </a:r>
            <a:r>
              <a:rPr lang="sk-SK" dirty="0" smtClean="0"/>
              <a:t>medium.com/datadriveninvestor/building-neural-network-using-keras-for-classification-3a3656c726c1</a:t>
            </a:r>
          </a:p>
          <a:p>
            <a:pPr>
              <a:buBlip>
                <a:blip r:embed="rId2"/>
              </a:buBlip>
            </a:pPr>
            <a:r>
              <a:rPr lang="sk-SK" dirty="0" smtClean="0"/>
              <a:t> https</a:t>
            </a:r>
            <a:r>
              <a:rPr lang="sk-SK" dirty="0"/>
              <a:t>://</a:t>
            </a:r>
            <a:r>
              <a:rPr lang="sk-SK" dirty="0" smtClean="0"/>
              <a:t>towardsdatascience.com/activation-functions-neural-networks-1cbd9f8d91d6</a:t>
            </a:r>
          </a:p>
          <a:p>
            <a:pPr>
              <a:buBlip>
                <a:blip r:embed="rId2"/>
              </a:buBlip>
            </a:pPr>
            <a:r>
              <a:rPr lang="sk-SK" dirty="0" smtClean="0"/>
              <a:t> https</a:t>
            </a:r>
            <a:r>
              <a:rPr lang="sk-SK" dirty="0"/>
              <a:t>://machinelearningmastery.com/tutorial-first-neural-network-python-keras</a:t>
            </a:r>
            <a:r>
              <a:rPr lang="sk-SK" dirty="0" smtClean="0"/>
              <a:t>/</a:t>
            </a:r>
          </a:p>
          <a:p>
            <a:pPr>
              <a:buBlip>
                <a:blip r:embed="rId2"/>
              </a:buBlip>
            </a:pPr>
            <a:r>
              <a:rPr lang="sk-SK" dirty="0" smtClean="0"/>
              <a:t> https</a:t>
            </a:r>
            <a:r>
              <a:rPr lang="sk-SK" dirty="0"/>
              <a:t>://keras.io/models/model</a:t>
            </a:r>
            <a:r>
              <a:rPr lang="sk-SK" dirty="0" smtClean="0"/>
              <a:t>/</a:t>
            </a:r>
          </a:p>
          <a:p>
            <a:pPr>
              <a:buBlip>
                <a:blip r:embed="rId2"/>
              </a:buBlip>
            </a:pPr>
            <a:r>
              <a:rPr lang="sk-SK" dirty="0" smtClean="0"/>
              <a:t> https</a:t>
            </a:r>
            <a:r>
              <a:rPr lang="sk-SK" dirty="0"/>
              <a:t>://keras.io/getting-started/sequential-model-guide</a:t>
            </a:r>
            <a:r>
              <a:rPr lang="sk-SK" dirty="0" smtClean="0"/>
              <a:t>/</a:t>
            </a:r>
          </a:p>
          <a:p>
            <a:pPr>
              <a:buBlip>
                <a:blip r:embed="rId2"/>
              </a:buBlip>
            </a:pPr>
            <a:r>
              <a:rPr lang="sk-SK" dirty="0"/>
              <a:t> https://</a:t>
            </a:r>
            <a:r>
              <a:rPr lang="sk-SK" dirty="0" smtClean="0"/>
              <a:t>towardsdatascience.com/epoch-vs-iterations-vs-batch-size-4dfb9c7ce9c9</a:t>
            </a:r>
          </a:p>
          <a:p>
            <a:pPr>
              <a:buBlip>
                <a:blip r:embed="rId2"/>
              </a:buBlip>
            </a:pPr>
            <a:r>
              <a:rPr lang="sk-SK" dirty="0"/>
              <a:t> </a:t>
            </a:r>
            <a:r>
              <a:rPr lang="sk-SK" dirty="0"/>
              <a:t>https://machinelearningmastery.com/display-deep-learning-model-training-history-in-keras/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>
              <a:buBlip>
                <a:blip r:embed="rId2"/>
              </a:buBlip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97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/>
              <a:t>DATASET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08895" cy="402336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sk-SK" dirty="0"/>
              <a:t> Vstupné dáta pochádzajú z MMORPG počítačovej hry s názvom </a:t>
            </a:r>
            <a:r>
              <a:rPr lang="sk-SK" dirty="0" err="1"/>
              <a:t>World</a:t>
            </a:r>
            <a:r>
              <a:rPr lang="sk-SK" dirty="0"/>
              <a:t> of </a:t>
            </a:r>
            <a:r>
              <a:rPr lang="sk-SK" dirty="0" err="1"/>
              <a:t>Warcraft</a:t>
            </a:r>
            <a:r>
              <a:rPr lang="sk-SK" dirty="0"/>
              <a:t>, ktoré reprezentujú štatistiky na konci každého súboja v </a:t>
            </a:r>
            <a:r>
              <a:rPr lang="sk-SK" dirty="0" err="1"/>
              <a:t>Battlegrounds</a:t>
            </a:r>
            <a:r>
              <a:rPr lang="sk-SK" dirty="0"/>
              <a:t> (BG).</a:t>
            </a:r>
          </a:p>
          <a:p>
            <a:pPr>
              <a:buBlip>
                <a:blip r:embed="rId2"/>
              </a:buBlip>
            </a:pPr>
            <a:r>
              <a:rPr lang="sk-SK" dirty="0"/>
              <a:t> Dataset pozostáva zo 14 stĺpcov a 3725 záznamov.</a:t>
            </a:r>
          </a:p>
          <a:p>
            <a:pPr>
              <a:buBlip>
                <a:blip r:embed="rId2"/>
              </a:buBlip>
            </a:pPr>
            <a:r>
              <a:rPr lang="sk-SK" dirty="0"/>
              <a:t> Dataset obsahuje informácie ako napr</a:t>
            </a:r>
            <a:r>
              <a:rPr lang="sk-SK" dirty="0" smtClean="0"/>
              <a:t>.: </a:t>
            </a:r>
            <a:r>
              <a:rPr lang="sk-SK" dirty="0"/>
              <a:t>skratku BG, kód, frakciu, typ </a:t>
            </a:r>
            <a:r>
              <a:rPr lang="sk-SK" dirty="0" smtClean="0"/>
              <a:t>hrdinu, </a:t>
            </a:r>
            <a:r>
              <a:rPr lang="sk-SK" dirty="0"/>
              <a:t>počet zabití, počet </a:t>
            </a:r>
            <a:r>
              <a:rPr lang="sk-SK" dirty="0" smtClean="0"/>
              <a:t>úmrtí, </a:t>
            </a:r>
            <a:r>
              <a:rPr lang="sk-SK" dirty="0"/>
              <a:t>výhru, prehru, rolu, bonus ...  </a:t>
            </a:r>
          </a:p>
          <a:p>
            <a:pPr marL="0" indent="0" algn="ctr">
              <a:buNone/>
            </a:pPr>
            <a:endParaRPr lang="sk-SK" sz="28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12" y="3790949"/>
            <a:ext cx="10104268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3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rgbClr val="C830CC"/>
                </a:solidFill>
              </a:rPr>
              <a:t>DATASET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dirty="0"/>
              <a:t> Cieľom je z datasetu určiť pravdepodobnosť </a:t>
            </a:r>
            <a:r>
              <a:rPr lang="sk-SK" b="1" dirty="0">
                <a:solidFill>
                  <a:schemeClr val="accent1"/>
                </a:solidFill>
              </a:rPr>
              <a:t>VÝHRY</a:t>
            </a:r>
            <a:r>
              <a:rPr lang="sk-SK" dirty="0"/>
              <a:t> alebo </a:t>
            </a:r>
            <a:r>
              <a:rPr lang="sk-SK" b="1" dirty="0">
                <a:solidFill>
                  <a:schemeClr val="tx1"/>
                </a:solidFill>
              </a:rPr>
              <a:t>PREHRY</a:t>
            </a:r>
            <a:r>
              <a:rPr lang="sk-SK" dirty="0"/>
              <a:t> tímu pozostávajúceho z  10 hráčov na </a:t>
            </a:r>
            <a:r>
              <a:rPr lang="sk-SK" dirty="0">
                <a:solidFill>
                  <a:srgbClr val="404040"/>
                </a:solidFill>
              </a:rPr>
              <a:t>základe</a:t>
            </a:r>
            <a:r>
              <a:rPr lang="sk-SK" dirty="0"/>
              <a:t> súčtu zabití protivníka (HK) a počtu </a:t>
            </a:r>
            <a:r>
              <a:rPr lang="sk-SK" dirty="0" smtClean="0"/>
              <a:t>úmrtí (D</a:t>
            </a:r>
            <a:r>
              <a:rPr lang="sk-SK" dirty="0"/>
              <a:t>) všetkých členov tímu. </a:t>
            </a:r>
            <a:endParaRPr lang="sk-SK" dirty="0">
              <a:solidFill>
                <a:srgbClr val="404040"/>
              </a:solidFill>
            </a:endParaRPr>
          </a:p>
          <a:p>
            <a:pPr>
              <a:buBlip>
                <a:blip r:embed="rId2"/>
              </a:buBlip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484213"/>
            <a:ext cx="5114926" cy="3794456"/>
          </a:xfrm>
          <a:prstGeom prst="rect">
            <a:avLst/>
          </a:prstGeom>
        </p:spPr>
      </p:pic>
      <p:sp>
        <p:nvSpPr>
          <p:cNvPr id="6" name="Zástupný symbol obsahu 2"/>
          <p:cNvSpPr txBox="1">
            <a:spLocks/>
          </p:cNvSpPr>
          <p:nvPr/>
        </p:nvSpPr>
        <p:spPr>
          <a:xfrm>
            <a:off x="1097279" y="2664884"/>
            <a:ext cx="53035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Blip>
                <a:blip r:embed="rId2"/>
              </a:buBlip>
            </a:pPr>
            <a:r>
              <a:rPr lang="sk-SK" dirty="0" smtClean="0">
                <a:solidFill>
                  <a:srgbClr val="404040"/>
                </a:solidFill>
              </a:rPr>
              <a:t> Vizualizácia dát po zoskupení jednotlivých hráčov do tímov.</a:t>
            </a:r>
          </a:p>
          <a:p>
            <a:endParaRPr lang="sk-SK" dirty="0" smtClean="0">
              <a:solidFill>
                <a:srgbClr val="404040"/>
              </a:solidFill>
            </a:endParaRPr>
          </a:p>
          <a:p>
            <a:pPr>
              <a:buFont typeface="Calibri" panose="020F0502020204030204" pitchFamily="34" charset="0"/>
              <a:buBlip>
                <a:blip r:embed="rId2"/>
              </a:buBlip>
            </a:pPr>
            <a:endParaRPr lang="sk-SK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23" y="3443607"/>
            <a:ext cx="34099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5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rgbClr val="C830CC"/>
                </a:solidFill>
              </a:rPr>
              <a:t>1.KROK:</a:t>
            </a:r>
            <a:r>
              <a:rPr lang="pl-PL" sz="4000" b="1" dirty="0"/>
              <a:t> Predspracovanie údajov.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46995" cy="3250141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dirty="0"/>
              <a:t> Po načítaní a upravení datasetu je potrebné vytvoriť a určiť z údajov: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000" dirty="0"/>
              <a:t> vstupné premenné (X) – [ˈHKˈ, ˈDˈ]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000" dirty="0"/>
              <a:t> premennú výstupnej triedy (y) – [ˈ</a:t>
            </a:r>
            <a:r>
              <a:rPr lang="sk-SK" sz="2000" dirty="0" err="1"/>
              <a:t>Win</a:t>
            </a:r>
            <a:r>
              <a:rPr lang="sk-SK" sz="2000" dirty="0"/>
              <a:t>ˈ]</a:t>
            </a:r>
          </a:p>
          <a:p>
            <a:pPr marL="85725" lvl="1" indent="0">
              <a:buNone/>
            </a:pPr>
            <a:endParaRPr lang="sk-SK" sz="2000" dirty="0"/>
          </a:p>
          <a:p>
            <a:pPr marL="180975" lvl="1" indent="-180975">
              <a:buBlip>
                <a:blip r:embed="rId2"/>
              </a:buBlip>
            </a:pPr>
            <a:r>
              <a:rPr lang="sk-SK" sz="2000" dirty="0"/>
              <a:t> Po vytvorení nasleduje rozdelenie vstupných premenných a premennú výstupnej triedy do: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000" dirty="0"/>
              <a:t> </a:t>
            </a:r>
            <a:r>
              <a:rPr lang="sk-SK" sz="2000" dirty="0" err="1"/>
              <a:t>trénovacieho</a:t>
            </a:r>
            <a:r>
              <a:rPr lang="sk-SK" sz="2000" dirty="0"/>
              <a:t> súboru údajov – 70%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000" dirty="0"/>
              <a:t> testovacieho súboru údajov – 30%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" y="5165374"/>
            <a:ext cx="12192000" cy="11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rgbClr val="C830CC"/>
                </a:solidFill>
              </a:rPr>
              <a:t>2. KROK: </a:t>
            </a:r>
            <a:r>
              <a:rPr lang="sk-SK" sz="4000" b="1" dirty="0"/>
              <a:t>Vytvorenie neurónovej siete.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Blip>
                    <a:blip r:embed="rId2"/>
                  </a:buBlip>
                </a:pPr>
                <a:r>
                  <a:rPr lang="sk-SK" dirty="0"/>
                  <a:t> KERAS je vysokoúrovňové API neurónových sietí. Základná dátová štruktúra KERAS-u je model (spôsob organizácie vrstiev). </a:t>
                </a:r>
              </a:p>
              <a:p>
                <a:pPr>
                  <a:buBlip>
                    <a:blip r:embed="rId2"/>
                  </a:buBlip>
                </a:pPr>
                <a:r>
                  <a:rPr lang="sk-SK" b="1" dirty="0">
                    <a:solidFill>
                      <a:schemeClr val="accent1"/>
                    </a:solidFill>
                  </a:rPr>
                  <a:t> </a:t>
                </a:r>
                <a:r>
                  <a:rPr lang="sk-SK" b="1" dirty="0" err="1">
                    <a:solidFill>
                      <a:schemeClr val="accent1"/>
                    </a:solidFill>
                  </a:rPr>
                  <a:t>Sequential</a:t>
                </a:r>
                <a:r>
                  <a:rPr lang="sk-SK" b="1" dirty="0">
                    <a:solidFill>
                      <a:schemeClr val="accent1"/>
                    </a:solidFill>
                  </a:rPr>
                  <a:t>() </a:t>
                </a:r>
                <a:r>
                  <a:rPr lang="sk-SK" dirty="0"/>
                  <a:t>model reprezentuje lineárny zväzok vrstiev a knižnica </a:t>
                </a:r>
                <a:r>
                  <a:rPr lang="sk-SK" b="1" dirty="0" err="1">
                    <a:solidFill>
                      <a:schemeClr val="accent1"/>
                    </a:solidFill>
                  </a:rPr>
                  <a:t>Dense</a:t>
                </a:r>
                <a:r>
                  <a:rPr lang="sk-SK" b="1" dirty="0">
                    <a:solidFill>
                      <a:schemeClr val="accent1"/>
                    </a:solidFill>
                  </a:rPr>
                  <a:t>()</a:t>
                </a:r>
                <a:r>
                  <a:rPr lang="sk-SK" dirty="0">
                    <a:solidFill>
                      <a:schemeClr val="accent1"/>
                    </a:solidFill>
                  </a:rPr>
                  <a:t> </a:t>
                </a:r>
                <a:r>
                  <a:rPr lang="sk-SK" dirty="0"/>
                  <a:t>sa používa na vytváranie vstupných, skrytých a výstupných vrstiev neurónovej siete.</a:t>
                </a:r>
              </a:p>
              <a:p>
                <a:r>
                  <a:rPr lang="sk-SK" u="sng" dirty="0"/>
                  <a:t>Aktivačné funkcie: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sz="2000" b="1" dirty="0">
                    <a:solidFill>
                      <a:schemeClr val="accent1"/>
                    </a:solidFill>
                  </a:rPr>
                  <a:t> ˈ</a:t>
                </a:r>
                <a:r>
                  <a:rPr lang="sk-SK" sz="2000" b="1" dirty="0" err="1">
                    <a:solidFill>
                      <a:schemeClr val="accent1"/>
                    </a:solidFill>
                  </a:rPr>
                  <a:t>ReLU</a:t>
                </a:r>
                <a:r>
                  <a:rPr lang="sk-SK" sz="2000" b="1" dirty="0">
                    <a:solidFill>
                      <a:schemeClr val="accent1"/>
                    </a:solidFill>
                  </a:rPr>
                  <a:t>ˈ</a:t>
                </a:r>
                <a:r>
                  <a:rPr lang="sk-SK" sz="2000" dirty="0"/>
                  <a:t> – f(x) = max(0,x), na vstupnej a skrytej vrstve zabezpečuje hodnoty &lt;0,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0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sz="2000" b="1" dirty="0">
                    <a:solidFill>
                      <a:schemeClr val="accent1"/>
                    </a:solidFill>
                  </a:rPr>
                  <a:t> ˈ</a:t>
                </a:r>
                <a:r>
                  <a:rPr lang="sk-SK" sz="2000" b="1" dirty="0" err="1">
                    <a:solidFill>
                      <a:schemeClr val="accent1"/>
                    </a:solidFill>
                  </a:rPr>
                  <a:t>Sigmoid</a:t>
                </a:r>
                <a:r>
                  <a:rPr lang="sk-SK" sz="2000" b="1" dirty="0">
                    <a:solidFill>
                      <a:schemeClr val="accent1"/>
                    </a:solidFill>
                  </a:rPr>
                  <a:t>ˈ</a:t>
                </a:r>
                <a:r>
                  <a:rPr lang="sk-SK" sz="2000" dirty="0"/>
                  <a:t> –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sk-SK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sk-SK" sz="2000" dirty="0"/>
                  <a:t>na výstupnej vrstve zabezpečuje výstup medzi hodnotami (0,1)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 r="-2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885"/>
            <a:ext cx="12192000" cy="153827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4294" y="3581617"/>
            <a:ext cx="979066" cy="784366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2837" y="3171682"/>
            <a:ext cx="931297" cy="7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9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rgbClr val="C830CC"/>
                </a:solidFill>
              </a:rPr>
              <a:t>3. KROK: </a:t>
            </a:r>
            <a:r>
              <a:rPr lang="sk-SK" sz="4000" b="1" dirty="0"/>
              <a:t>Kompilácia neurónovej siete.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sk-SK" dirty="0"/>
                  <a:t> Po zadefinovaní modelu nasleduje kompilácia, kde je potrebné špecifikovať nasledovné parametre: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sk-SK" dirty="0"/>
                  <a:t> STRATOVÁ FUNKCIA – </a:t>
                </a:r>
                <a:r>
                  <a:rPr lang="sk-SK" b="1" dirty="0" err="1">
                    <a:solidFill>
                      <a:schemeClr val="accent1"/>
                    </a:solidFill>
                  </a:rPr>
                  <a:t>mean_squared_error</a:t>
                </a:r>
                <a:r>
                  <a:rPr lang="sk-SK" dirty="0"/>
                  <a:t> meria priemer zo štvorcov chýb, </a:t>
                </a:r>
                <a:r>
                  <a:rPr lang="sk-SK" dirty="0" err="1"/>
                  <a:t>t.j</a:t>
                </a:r>
                <a:r>
                  <a:rPr lang="sk-SK" dirty="0"/>
                  <a:t>. rozdiel medzi reálnymi a odhadovanými hodnotami, slúži na vyhodnotenie množiny váh </a:t>
                </a:r>
              </a:p>
              <a:p>
                <a:pPr marL="20116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k-S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𝑅𝑒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á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𝑙𝑛𝑒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𝑜𝑑h𝑎𝑑𝑜𝑣𝑎𝑛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é)</m:t>
                                  </m:r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sk-SK" sz="1600" i="1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sz="2000" dirty="0"/>
                  <a:t> </a:t>
                </a:r>
                <a:r>
                  <a:rPr lang="sk-SK" dirty="0"/>
                  <a:t>OPTIMALIZÁTOR –  </a:t>
                </a:r>
                <a:r>
                  <a:rPr lang="sk-SK" b="1" dirty="0">
                    <a:solidFill>
                      <a:srgbClr val="C830CC"/>
                    </a:solidFill>
                  </a:rPr>
                  <a:t>ˈ</a:t>
                </a:r>
                <a:r>
                  <a:rPr lang="sk-SK" b="1" dirty="0">
                    <a:solidFill>
                      <a:schemeClr val="accent1"/>
                    </a:solidFill>
                  </a:rPr>
                  <a:t>Adamˈ (</a:t>
                </a:r>
                <a:r>
                  <a:rPr lang="sk-SK" b="1" dirty="0" err="1">
                    <a:solidFill>
                      <a:schemeClr val="accent1"/>
                    </a:solidFill>
                  </a:rPr>
                  <a:t>RMSprop</a:t>
                </a:r>
                <a:r>
                  <a:rPr lang="sk-SK" b="1" dirty="0">
                    <a:solidFill>
                      <a:schemeClr val="accent1"/>
                    </a:solidFill>
                  </a:rPr>
                  <a:t> + </a:t>
                </a:r>
                <a:r>
                  <a:rPr lang="sk-SK" b="1" dirty="0" err="1">
                    <a:solidFill>
                      <a:schemeClr val="accent1"/>
                    </a:solidFill>
                  </a:rPr>
                  <a:t>Momentum</a:t>
                </a:r>
                <a:r>
                  <a:rPr lang="sk-SK" b="1" dirty="0">
                    <a:solidFill>
                      <a:schemeClr val="accent1"/>
                    </a:solidFill>
                  </a:rPr>
                  <a:t>)</a:t>
                </a:r>
                <a:r>
                  <a:rPr lang="sk-SK" dirty="0"/>
                  <a:t>, predstavuje efektívny algoritmus gradientového zostupu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sz="2000" dirty="0"/>
                  <a:t> </a:t>
                </a:r>
                <a:r>
                  <a:rPr lang="sk-SK" dirty="0"/>
                  <a:t>METRIKA – </a:t>
                </a:r>
                <a:r>
                  <a:rPr lang="sk-SK" dirty="0" smtClean="0"/>
                  <a:t>cieľ reprezentuje klasifikáciu, preto je zbieraná a uvádzaná </a:t>
                </a:r>
                <a:r>
                  <a:rPr lang="sk-SK" b="1" dirty="0" smtClean="0">
                    <a:solidFill>
                      <a:schemeClr val="accent1"/>
                    </a:solidFill>
                  </a:rPr>
                  <a:t>ˈ</a:t>
                </a:r>
                <a:r>
                  <a:rPr lang="sk-SK" b="1" dirty="0" err="1">
                    <a:solidFill>
                      <a:schemeClr val="accent1"/>
                    </a:solidFill>
                  </a:rPr>
                  <a:t>accuracy</a:t>
                </a:r>
                <a:r>
                  <a:rPr lang="sk-SK" b="1" dirty="0">
                    <a:solidFill>
                      <a:schemeClr val="accent1"/>
                    </a:solidFill>
                  </a:rPr>
                  <a:t>ˈ </a:t>
                </a:r>
                <a:r>
                  <a:rPr lang="sk-SK" b="1" dirty="0" smtClean="0">
                    <a:solidFill>
                      <a:schemeClr val="tx1"/>
                    </a:solidFill>
                  </a:rPr>
                  <a:t>-&gt; </a:t>
                </a:r>
                <a:r>
                  <a:rPr lang="sk-SK" b="1" dirty="0">
                    <a:solidFill>
                      <a:schemeClr val="tx1"/>
                    </a:solidFill>
                  </a:rPr>
                  <a:t>presnosť </a:t>
                </a:r>
                <a:r>
                  <a:rPr lang="sk-SK" dirty="0" smtClean="0"/>
                  <a:t>ako metrika</a:t>
                </a:r>
                <a:endParaRPr lang="sk-SK" sz="20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𝑃𝑟𝑒𝑠𝑛𝑜𝑠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ť= 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č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𝑠𝑝𝑟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𝑣𝑛𝑦𝑐h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𝑜𝑑𝑝𝑜𝑣𝑒𝑑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𝑐𝑒𝑙𝑘𝑜𝑣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ý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č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𝑣𝑠𝑡𝑢𝑝𝑛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ý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𝑣𝑧𝑜𝑟𝑖𝑒𝑘</m:t>
                          </m:r>
                        </m:den>
                      </m:f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 r="-13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69094"/>
            <a:ext cx="12192000" cy="4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9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rgbClr val="C830CC"/>
                </a:solidFill>
              </a:rPr>
              <a:t>4. KROK: </a:t>
            </a:r>
            <a:r>
              <a:rPr lang="sk-SK" sz="4000" b="1" dirty="0"/>
              <a:t>Prispôsobiť </a:t>
            </a:r>
            <a:r>
              <a:rPr lang="sk-SK" sz="4000" b="1" dirty="0" err="1"/>
              <a:t>trénovacie</a:t>
            </a:r>
            <a:r>
              <a:rPr lang="sk-SK" sz="4000" b="1" dirty="0"/>
              <a:t> údaje na učenie.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sk-SK" dirty="0"/>
              <a:t> Neurónová sieť s načítanými dátami sa trénuje volaním prostredníctvom funkcie </a:t>
            </a:r>
            <a:r>
              <a:rPr lang="sk-SK" b="1" dirty="0">
                <a:solidFill>
                  <a:schemeClr val="accent1"/>
                </a:solidFill>
              </a:rPr>
              <a:t>fit ()</a:t>
            </a:r>
            <a:r>
              <a:rPr lang="sk-SK" dirty="0"/>
              <a:t>.</a:t>
            </a:r>
          </a:p>
          <a:p>
            <a:pPr>
              <a:buBlip>
                <a:blip r:embed="rId2"/>
              </a:buBlip>
            </a:pPr>
            <a:r>
              <a:rPr lang="sk-SK" dirty="0"/>
              <a:t> </a:t>
            </a:r>
            <a:r>
              <a:rPr lang="sk-SK" dirty="0" err="1"/>
              <a:t>Trénovací</a:t>
            </a:r>
            <a:r>
              <a:rPr lang="sk-SK" dirty="0"/>
              <a:t> proces bude prebiehať pre pevný počet iterácií cez súbor údajov s názvom epoch, ktoré sa špecifikujú pomocou  argumentu</a:t>
            </a:r>
            <a:r>
              <a:rPr lang="sk-SK" b="1" dirty="0">
                <a:solidFill>
                  <a:schemeClr val="accent1"/>
                </a:solidFill>
              </a:rPr>
              <a:t> ˈ</a:t>
            </a:r>
            <a:r>
              <a:rPr lang="sk-SK" b="1" dirty="0" err="1">
                <a:solidFill>
                  <a:schemeClr val="accent1"/>
                </a:solidFill>
              </a:rPr>
              <a:t>epochs</a:t>
            </a:r>
            <a:r>
              <a:rPr lang="sk-SK" b="1" dirty="0">
                <a:solidFill>
                  <a:schemeClr val="accent1"/>
                </a:solidFill>
              </a:rPr>
              <a:t>ˈ </a:t>
            </a:r>
            <a:r>
              <a:rPr lang="sk-SK" dirty="0"/>
              <a:t> .</a:t>
            </a:r>
          </a:p>
          <a:p>
            <a:pPr>
              <a:buBlip>
                <a:blip r:embed="rId2"/>
              </a:buBlip>
            </a:pPr>
            <a:r>
              <a:rPr lang="sk-SK" dirty="0"/>
              <a:t> Počet inštancií, ktoré sa vyhodnotia pred vykonaním aktualizácie hmotnosti v neurónovej sieti, </a:t>
            </a:r>
            <a:r>
              <a:rPr lang="sk-SK" dirty="0" err="1"/>
              <a:t>t.j</a:t>
            </a:r>
            <a:r>
              <a:rPr lang="sk-SK" dirty="0"/>
              <a:t>. veľkosť dávky sa nastaví pomocou argumentu </a:t>
            </a:r>
            <a:r>
              <a:rPr lang="sk-SK" b="1" dirty="0">
                <a:solidFill>
                  <a:schemeClr val="accent1"/>
                </a:solidFill>
              </a:rPr>
              <a:t>ˈ</a:t>
            </a:r>
            <a:r>
              <a:rPr lang="sk-SK" b="1" dirty="0" err="1">
                <a:solidFill>
                  <a:schemeClr val="accent1"/>
                </a:solidFill>
              </a:rPr>
              <a:t>batch_size</a:t>
            </a:r>
            <a:r>
              <a:rPr lang="sk-SK" b="1" dirty="0">
                <a:solidFill>
                  <a:schemeClr val="accent1"/>
                </a:solidFill>
              </a:rPr>
              <a:t>ˈ</a:t>
            </a:r>
            <a:r>
              <a:rPr lang="sk-SK" dirty="0"/>
              <a:t>.</a:t>
            </a:r>
          </a:p>
          <a:p>
            <a:pPr marL="0" indent="0">
              <a:buNone/>
            </a:pPr>
            <a:endParaRPr lang="sk-SK" dirty="0"/>
          </a:p>
          <a:p>
            <a:pPr algn="ctr"/>
            <a:r>
              <a:rPr lang="sk-SK" dirty="0"/>
              <a:t>Pre túto neurónovú sieť som pracovala na malom počte iterácií (100) a použila som relatívne malú veľkosť dávky 10. </a:t>
            </a:r>
            <a:endParaRPr lang="en-US" dirty="0"/>
          </a:p>
          <a:p>
            <a:pPr algn="ctr"/>
            <a:endParaRPr lang="en-US" dirty="0"/>
          </a:p>
          <a:p>
            <a:pPr algn="ctr">
              <a:buBlip>
                <a:blip r:embed="rId3"/>
              </a:buBlip>
            </a:pPr>
            <a:r>
              <a:rPr lang="sk-SK" dirty="0" smtClean="0"/>
              <a:t> HODNOTY </a:t>
            </a:r>
            <a:r>
              <a:rPr lang="sk-SK" dirty="0"/>
              <a:t>ARGUMENTOV SA URČUJÚ EXPERIMENTÁLNE - POKUSOM A OMYLOM.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69094"/>
            <a:ext cx="12192000" cy="36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9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rgbClr val="C830CC"/>
                </a:solidFill>
              </a:rPr>
              <a:t>5. KROK: </a:t>
            </a:r>
            <a:r>
              <a:rPr lang="sk-SK" sz="4000" b="1" dirty="0"/>
              <a:t>Vyhodnotenie modelu.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80" y="2881046"/>
            <a:ext cx="5350393" cy="1059391"/>
          </a:xfrm>
        </p:spPr>
        <p:txBody>
          <a:bodyPr/>
          <a:lstStyle/>
          <a:p>
            <a:pPr algn="ctr">
              <a:buBlip>
                <a:blip r:embed="rId2"/>
              </a:buBlip>
            </a:pPr>
            <a:r>
              <a:rPr lang="sk-SK" dirty="0" smtClean="0"/>
              <a:t> </a:t>
            </a:r>
            <a:r>
              <a:rPr lang="sk-SK" b="1" dirty="0" smtClean="0">
                <a:solidFill>
                  <a:schemeClr val="accent1"/>
                </a:solidFill>
              </a:rPr>
              <a:t>CONFUSION MATRIX </a:t>
            </a:r>
            <a:r>
              <a:rPr lang="sk-SK" dirty="0" smtClean="0"/>
              <a:t>– </a:t>
            </a:r>
            <a:r>
              <a:rPr lang="sk-SK" dirty="0"/>
              <a:t>matica </a:t>
            </a:r>
            <a:r>
              <a:rPr lang="sk-SK" dirty="0" smtClean="0"/>
              <a:t>reprezentujúca </a:t>
            </a:r>
            <a:r>
              <a:rPr lang="sk-SK" dirty="0"/>
              <a:t>početnosť predpovedaných hodnôt (riadky) a skutočných hodnôt (stĺpce) jednotlivých výstupov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1206"/>
            <a:ext cx="12192000" cy="132948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73" y="1845734"/>
            <a:ext cx="5477627" cy="31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rgbClr val="C830CC"/>
                </a:solidFill>
              </a:rPr>
              <a:t>6. KROK: </a:t>
            </a:r>
            <a:r>
              <a:rPr lang="sk-SK" sz="4000" b="1" dirty="0"/>
              <a:t>Grafické znázornenie dosiahnutých výsledkov.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756410"/>
            <a:ext cx="11450955" cy="1030018"/>
          </a:xfrm>
          <a:prstGeom prst="rect">
            <a:avLst/>
          </a:prstGeom>
        </p:spPr>
      </p:pic>
      <p:pic>
        <p:nvPicPr>
          <p:cNvPr id="9" name="Zástupný symbol obsahu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" y="2786428"/>
            <a:ext cx="4937760" cy="3489855"/>
          </a:xfrm>
          <a:prstGeom prst="rect">
            <a:avLst/>
          </a:prstGeom>
        </p:spPr>
      </p:pic>
      <p:pic>
        <p:nvPicPr>
          <p:cNvPr id="10" name="Zástupný symbol obsahu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17920" y="2786428"/>
            <a:ext cx="4937760" cy="34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56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Červenofialová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975</TotalTime>
  <Words>443</Words>
  <Application>Microsoft Office PowerPoint</Application>
  <PresentationFormat>Širokouhlá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Courier New</vt:lpstr>
      <vt:lpstr>Retrospektíva</vt:lpstr>
      <vt:lpstr>NEURÓNOVÁ SIEŤ</vt:lpstr>
      <vt:lpstr>DATASET</vt:lpstr>
      <vt:lpstr>DATASET</vt:lpstr>
      <vt:lpstr>1.KROK: Predspracovanie údajov.</vt:lpstr>
      <vt:lpstr>2. KROK: Vytvorenie neurónovej siete.</vt:lpstr>
      <vt:lpstr>3. KROK: Kompilácia neurónovej siete.</vt:lpstr>
      <vt:lpstr>4. KROK: Prispôsobiť trénovacie údaje na učenie.</vt:lpstr>
      <vt:lpstr>5. KROK: Vyhodnotenie modelu. </vt:lpstr>
      <vt:lpstr>6. KROK: Grafické znázornenie dosiahnutých výsledkov.</vt:lpstr>
      <vt:lpstr>ĎAKUJEM ZA POZORNOSŤ!</vt:lpstr>
      <vt:lpstr>ZDROJE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Neurónová siEŤ</dc:title>
  <dc:creator>Používateľ systému Windows</dc:creator>
  <cp:lastModifiedBy>Používateľ systému Windows</cp:lastModifiedBy>
  <cp:revision>59</cp:revision>
  <dcterms:created xsi:type="dcterms:W3CDTF">2019-05-08T12:26:24Z</dcterms:created>
  <dcterms:modified xsi:type="dcterms:W3CDTF">2019-05-10T17:55:16Z</dcterms:modified>
</cp:coreProperties>
</file>