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14" r:id="rId4"/>
    <p:sldId id="311" r:id="rId5"/>
    <p:sldId id="312" r:id="rId6"/>
    <p:sldId id="325" r:id="rId7"/>
    <p:sldId id="328" r:id="rId8"/>
    <p:sldId id="327" r:id="rId9"/>
    <p:sldId id="324" r:id="rId10"/>
    <p:sldId id="287" r:id="rId11"/>
    <p:sldId id="330" r:id="rId12"/>
    <p:sldId id="329" r:id="rId13"/>
  </p:sldIdLst>
  <p:sldSz cx="12195175" cy="6859588"/>
  <p:notesSz cx="6794500" cy="9906000"/>
  <p:defaultTextStyle>
    <a:defPPr>
      <a:defRPr lang="de-DE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4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22"/>
    <a:srgbClr val="003056"/>
    <a:srgbClr val="A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 autoAdjust="0"/>
    <p:restoredTop sz="94660"/>
  </p:normalViewPr>
  <p:slideViewPr>
    <p:cSldViewPr showGuides="1">
      <p:cViewPr varScale="1">
        <p:scale>
          <a:sx n="146" d="100"/>
          <a:sy n="146" d="100"/>
        </p:scale>
        <p:origin x="1200" y="16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40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E895AF3-2497-4A87-B18E-DA38F76126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FF3632-F198-48BF-BF74-2FCD92FEE6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79D5-3C1D-4D53-8BE9-EA551FF5BBE8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A8B714-E112-4118-839E-458EA3E637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B4C911-C13B-4089-ABBA-FD7DE8B0C0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1A73-467F-403B-818B-AAE4B5D81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E5F9-7C68-440D-8F93-DD9A6ECD879E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BDED-7A90-4264-A83B-2E080B95B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4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8800" y="612000"/>
            <a:ext cx="7307503" cy="46810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8800" y="1080000"/>
            <a:ext cx="7307503" cy="39609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B54DBA-6F26-11FB-AAEB-F7D97D8F5C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9423" y="1557586"/>
            <a:ext cx="829195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8800" y="612000"/>
            <a:ext cx="7307503" cy="46810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8800" y="1080000"/>
            <a:ext cx="7307503" cy="39609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1378800" y="2178000"/>
            <a:ext cx="9432000" cy="36900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1" indent="0">
              <a:buNone/>
              <a:defRPr sz="2000"/>
            </a:lvl6pPr>
            <a:lvl7pPr marL="2742914" indent="0">
              <a:buNone/>
              <a:defRPr sz="2000"/>
            </a:lvl7pPr>
            <a:lvl8pPr marL="3200066" indent="0">
              <a:buNone/>
              <a:defRPr sz="2000"/>
            </a:lvl8pPr>
            <a:lvl9pPr marL="365721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886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3588" y="2713213"/>
            <a:ext cx="10368000" cy="46810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31588" y="3569886"/>
            <a:ext cx="8532000" cy="396092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8800" y="2178001"/>
            <a:ext cx="4482000" cy="359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4" indent="0">
              <a:buNone/>
              <a:defRPr sz="1600" b="1"/>
            </a:lvl7pPr>
            <a:lvl8pPr marL="3200066" indent="0">
              <a:buNone/>
              <a:defRPr sz="1600" b="1"/>
            </a:lvl8pPr>
            <a:lvl9pPr marL="365721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8800" y="2548067"/>
            <a:ext cx="4482000" cy="331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32400" y="2178001"/>
            <a:ext cx="4482000" cy="359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1" indent="0">
              <a:buNone/>
              <a:defRPr sz="1600" b="1"/>
            </a:lvl6pPr>
            <a:lvl7pPr marL="2742914" indent="0">
              <a:buNone/>
              <a:defRPr sz="1600" b="1"/>
            </a:lvl7pPr>
            <a:lvl8pPr marL="3200066" indent="0">
              <a:buNone/>
              <a:defRPr sz="1600" b="1"/>
            </a:lvl8pPr>
            <a:lvl9pPr marL="365721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2400" y="2547278"/>
            <a:ext cx="4482000" cy="331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8800" y="2178000"/>
            <a:ext cx="4482000" cy="369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32400" y="2178000"/>
            <a:ext cx="4482000" cy="36900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1" indent="0">
              <a:buNone/>
              <a:defRPr sz="2000"/>
            </a:lvl6pPr>
            <a:lvl7pPr marL="2742914" indent="0">
              <a:buNone/>
              <a:defRPr sz="2000"/>
            </a:lvl7pPr>
            <a:lvl8pPr marL="3200066" indent="0">
              <a:buNone/>
              <a:defRPr sz="2000"/>
            </a:lvl8pPr>
            <a:lvl9pPr marL="365721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85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8800" y="2178000"/>
            <a:ext cx="6228000" cy="369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TT.MM.JJJJ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Beispiel-Fußzeile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8082225" y="2178000"/>
            <a:ext cx="2736000" cy="36900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1" indent="0">
              <a:buNone/>
              <a:defRPr sz="2000"/>
            </a:lvl6pPr>
            <a:lvl7pPr marL="2742914" indent="0">
              <a:buNone/>
              <a:defRPr sz="2000"/>
            </a:lvl7pPr>
            <a:lvl8pPr marL="3200066" indent="0">
              <a:buNone/>
              <a:defRPr sz="2000"/>
            </a:lvl8pPr>
            <a:lvl9pPr marL="365721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493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8800" y="612001"/>
            <a:ext cx="6457681" cy="12482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8800" y="2178000"/>
            <a:ext cx="9432000" cy="369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78800" y="6314401"/>
            <a:ext cx="2845541" cy="1800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TT.MM.JJJJ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8800" y="6062400"/>
            <a:ext cx="3861805" cy="1800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Beispiel-Fußzeile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17601" y="6314401"/>
            <a:ext cx="1406313" cy="1800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FC0CC166-4E39-43B8-AB91-BDD1C4C9E22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34FFF5-47A1-4692-BAC1-B14F5936009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931" y="577046"/>
            <a:ext cx="1368151" cy="6580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34A9F3-772C-438C-8385-26671FC6FDD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0221" y="449927"/>
            <a:ext cx="1406313" cy="8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3" r:id="rId5"/>
    <p:sldLayoutId id="2147483652" r:id="rId6"/>
    <p:sldLayoutId id="2147483662" r:id="rId7"/>
  </p:sldLayoutIdLst>
  <p:hf hdr="0"/>
  <p:txStyles>
    <p:titleStyle>
      <a:lvl1pPr algn="l" defTabSz="914305" rtl="0" eaLnBrk="1" latinLnBrk="0" hangingPunct="1">
        <a:spcBef>
          <a:spcPct val="0"/>
        </a:spcBef>
        <a:buNone/>
        <a:defRPr sz="3000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3056"/>
          </a:solidFill>
          <a:latin typeface="+mn-lt"/>
          <a:ea typeface="+mn-ea"/>
          <a:cs typeface="+mn-cs"/>
        </a:defRPr>
      </a:lvl1pPr>
      <a:lvl2pPr marL="742873" indent="-285720" algn="l" defTabSz="914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056"/>
          </a:solidFill>
          <a:latin typeface="+mn-lt"/>
          <a:ea typeface="+mn-ea"/>
          <a:cs typeface="+mn-cs"/>
        </a:defRPr>
      </a:lvl2pPr>
      <a:lvl3pPr marL="1142881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3056"/>
          </a:solidFill>
          <a:latin typeface="+mn-lt"/>
          <a:ea typeface="+mn-ea"/>
          <a:cs typeface="+mn-cs"/>
        </a:defRPr>
      </a:lvl3pPr>
      <a:lvl4pPr marL="1600034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7185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4338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0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3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5" indent="-228576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1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4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6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9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68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gapov/ReproResearch/tree/main/.github/workflows" TargetMode="External"/><Relationship Id="rId2" Type="http://schemas.openxmlformats.org/officeDocument/2006/relationships/hyperlink" Target="https://github.com/shigapov/ReproRe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sers/shigapov/projects/1" TargetMode="External"/><Relationship Id="rId5" Type="http://schemas.openxmlformats.org/officeDocument/2006/relationships/hyperlink" Target="https://github.com/shigapov/ReproResearch/wiki" TargetMode="External"/><Relationship Id="rId4" Type="http://schemas.openxmlformats.org/officeDocument/2006/relationships/hyperlink" Target="https://shigapov.github.io/ReproResearc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-turing-way.netlify.app/reproducible-research/rdm/rdm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gapov/ReproResearc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4979" y="801446"/>
            <a:ext cx="8280920" cy="468108"/>
          </a:xfrm>
        </p:spPr>
        <p:txBody>
          <a:bodyPr/>
          <a:lstStyle/>
          <a:p>
            <a:r>
              <a:rPr lang="de-DE" sz="3600" dirty="0"/>
              <a:t>GitHub </a:t>
            </a:r>
            <a:r>
              <a:rPr lang="de-DE" sz="3600" dirty="0" err="1"/>
              <a:t>for</a:t>
            </a:r>
            <a:r>
              <a:rPr lang="de-DE" sz="3600" dirty="0"/>
              <a:t> Research (Data)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378800" y="6418099"/>
            <a:ext cx="2845541" cy="180042"/>
          </a:xfrm>
        </p:spPr>
        <p:txBody>
          <a:bodyPr/>
          <a:lstStyle/>
          <a:p>
            <a:r>
              <a:rPr lang="de-DE" dirty="0"/>
              <a:t>26.03.2024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78800" y="6166098"/>
            <a:ext cx="3861805" cy="180042"/>
          </a:xfrm>
        </p:spPr>
        <p:txBody>
          <a:bodyPr/>
          <a:lstStyle/>
          <a:p>
            <a:r>
              <a:rPr lang="de-DE" dirty="0"/>
              <a:t>Dr. Renat Shigapov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C36BCB4-5540-448E-A66F-72B9064BF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20" y="6189701"/>
            <a:ext cx="1227411" cy="429442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9C663278-BC4B-41EB-AA09-C3BC7B8C1CBB}"/>
              </a:ext>
            </a:extLst>
          </p:cNvPr>
          <p:cNvSpPr txBox="1">
            <a:spLocks/>
          </p:cNvSpPr>
          <p:nvPr/>
        </p:nvSpPr>
        <p:spPr>
          <a:xfrm>
            <a:off x="5576531" y="6281333"/>
            <a:ext cx="4913544" cy="3960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l" defTabSz="914305" rtl="0" eaLnBrk="1" latinLnBrk="0" hangingPunct="1">
              <a:defRPr sz="12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457152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5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7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0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61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14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6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9" algn="l" defTabSz="9143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Research Data Management Seminars at </a:t>
            </a:r>
            <a:r>
              <a:rPr lang="de-DE" dirty="0" err="1"/>
              <a:t>the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Mannheim</a:t>
            </a:r>
          </a:p>
        </p:txBody>
      </p:sp>
      <p:sp>
        <p:nvSpPr>
          <p:cNvPr id="2" name="AutoShape 2" descr="file:///Users/rshigapo/Downloads/DALL%C2%B7E%202024-02-12%2008.33.01%20-%20Create%20a%20poignant%20and%20respectful%20image%20illustrating%20a%20row%20of%20diverse%20researchers%20standing%20side%20by%20side%20in%20a%20laboratory%20or%20academic%20setting,%20each%20expre.webp">
            <a:extLst>
              <a:ext uri="{FF2B5EF4-FFF2-40B4-BE49-F238E27FC236}">
                <a16:creationId xmlns:a16="http://schemas.microsoft.com/office/drawing/2014/main" id="{29B71B40-ED2A-9322-986B-14186E537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0"/>
            <a:ext cx="1199832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10</a:t>
            </a:fld>
            <a:endParaRPr lang="de-DE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E0B70839-E65B-C59E-6D1F-372558FB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347" y="3069754"/>
            <a:ext cx="5040560" cy="1368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Demo: Repository „</a:t>
            </a:r>
            <a:r>
              <a:rPr lang="de-DE" dirty="0" err="1"/>
              <a:t>ReproResearch</a:t>
            </a:r>
            <a:r>
              <a:rPr lang="de-DE" dirty="0"/>
              <a:t>“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Conclusions</a:t>
            </a:r>
            <a:endParaRPr lang="de-DE" b="1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1A3D8A6A-BC82-FBD3-1511-815C47D2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6457681" cy="1248289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3180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1A6B-8AF0-054D-B079-BDB0ADA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BC44D3E-A5E2-3FBC-094C-6FD55F9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239067" cy="729561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7AC10-5748-3C60-0D7D-63CAEEB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5030B7F-5383-E362-15DA-FBB2A2347DF0}"/>
              </a:ext>
            </a:extLst>
          </p:cNvPr>
          <p:cNvSpPr txBox="1">
            <a:spLocks/>
          </p:cNvSpPr>
          <p:nvPr/>
        </p:nvSpPr>
        <p:spPr>
          <a:xfrm>
            <a:off x="985019" y="1822500"/>
            <a:ext cx="10009112" cy="45819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dirty="0"/>
              <a:t>A </a:t>
            </a:r>
            <a:r>
              <a:rPr lang="de-DE" dirty="0" err="1"/>
              <a:t>ready-to-use</a:t>
            </a:r>
            <a:r>
              <a:rPr lang="de-DE" dirty="0"/>
              <a:t> GitHub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https://github.com/shigapov/ReproResearch</a:t>
            </a:r>
            <a:r>
              <a:rPr lang="de-DE" dirty="0"/>
              <a:t>  </a:t>
            </a:r>
          </a:p>
          <a:p>
            <a:pPr algn="just"/>
            <a:r>
              <a:rPr lang="de-DE" dirty="0"/>
              <a:t>An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GitHub Actions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and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and push: </a:t>
            </a:r>
            <a:r>
              <a:rPr lang="de-DE" dirty="0">
                <a:hlinkClick r:id="rId3"/>
              </a:rPr>
              <a:t>https://github.com/shigapov/ReproResearch/tree/main/.github/workflows</a:t>
            </a:r>
            <a:r>
              <a:rPr lang="de-DE" dirty="0"/>
              <a:t> </a:t>
            </a:r>
          </a:p>
          <a:p>
            <a:pPr algn="just"/>
            <a:r>
              <a:rPr lang="de-DE" dirty="0"/>
              <a:t>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Minimal Jekyll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GitHub Pages </a:t>
            </a:r>
            <a:r>
              <a:rPr lang="de-DE" dirty="0" err="1"/>
              <a:t>deployed</a:t>
            </a:r>
            <a:r>
              <a:rPr lang="de-DE" dirty="0"/>
              <a:t> via GitHub Actions: </a:t>
            </a:r>
            <a:r>
              <a:rPr lang="de-DE" dirty="0">
                <a:hlinkClick r:id="rId4"/>
              </a:rPr>
              <a:t>https://shigapov.github.io/ReproResearch</a:t>
            </a:r>
            <a:r>
              <a:rPr lang="de-DE" dirty="0"/>
              <a:t> </a:t>
            </a:r>
          </a:p>
          <a:p>
            <a:pPr algn="just"/>
            <a:r>
              <a:rPr lang="de-DE" dirty="0"/>
              <a:t>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wiki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GitHub Wiki (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cloning</a:t>
            </a:r>
            <a:r>
              <a:rPr lang="de-DE" dirty="0"/>
              <a:t>): </a:t>
            </a:r>
            <a:r>
              <a:rPr lang="de-DE" dirty="0">
                <a:hlinkClick r:id="rId5"/>
              </a:rPr>
              <a:t>https://github.com/shigapov/ReproResearch/wiki</a:t>
            </a:r>
            <a:r>
              <a:rPr lang="de-DE" dirty="0"/>
              <a:t> </a:t>
            </a:r>
          </a:p>
          <a:p>
            <a:pPr algn="just"/>
            <a:r>
              <a:rPr lang="de-DE" dirty="0"/>
              <a:t>An open Kanban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https://github.com/users/shigapov/projects/1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27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1A6B-8AF0-054D-B079-BDB0ADA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BC44D3E-A5E2-3FBC-094C-6FD55F9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239067" cy="729561"/>
          </a:xfrm>
        </p:spPr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GitHub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7AC10-5748-3C60-0D7D-63CAEEB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5030B7F-5383-E362-15DA-FBB2A2347DF0}"/>
              </a:ext>
            </a:extLst>
          </p:cNvPr>
          <p:cNvSpPr txBox="1">
            <a:spLocks/>
          </p:cNvSpPr>
          <p:nvPr/>
        </p:nvSpPr>
        <p:spPr>
          <a:xfrm>
            <a:off x="1993131" y="2565698"/>
            <a:ext cx="8208912" cy="31683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ReproResearch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locally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at GitHub</a:t>
            </a:r>
          </a:p>
          <a:p>
            <a:pPr>
              <a:buFont typeface="+mj-lt"/>
              <a:buAutoNum type="arabicPeriod"/>
            </a:pPr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.</a:t>
            </a:r>
          </a:p>
          <a:p>
            <a:pPr>
              <a:buFont typeface="+mj-lt"/>
              <a:buAutoNum type="arabicPeriod"/>
            </a:pPr>
            <a:r>
              <a:rPr lang="de-DE" dirty="0"/>
              <a:t>Commit and push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at GitHub.</a:t>
            </a:r>
          </a:p>
        </p:txBody>
      </p:sp>
    </p:spTree>
    <p:extLst>
      <p:ext uri="{BB962C8B-B14F-4D97-AF65-F5344CB8AC3E}">
        <p14:creationId xmlns:p14="http://schemas.microsoft.com/office/powerpoint/2010/main" val="403623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37347" y="3069754"/>
            <a:ext cx="5040560" cy="1368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Introduction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Demo: Repository „</a:t>
            </a:r>
            <a:r>
              <a:rPr lang="de-DE" dirty="0" err="1"/>
              <a:t>ReproResearch</a:t>
            </a:r>
            <a:r>
              <a:rPr lang="de-DE" dirty="0"/>
              <a:t>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2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1A6B-8AF0-054D-B079-BDB0ADA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BC44D3E-A5E2-3FBC-094C-6FD55F9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239067" cy="729561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„GitHub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)“?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2B2953-5A51-DED7-A493-3E63E782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51644"/>
            <a:ext cx="12195175" cy="1630278"/>
          </a:xfrm>
        </p:spPr>
        <p:txBody>
          <a:bodyPr/>
          <a:lstStyle/>
          <a:p>
            <a:pPr algn="ctr"/>
            <a:r>
              <a:rPr lang="de-DE" sz="2800" dirty="0"/>
              <a:t>Managing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research</a:t>
            </a:r>
            <a:r>
              <a:rPr lang="de-DE" sz="2800" dirty="0"/>
              <a:t> (</a:t>
            </a:r>
            <a:r>
              <a:rPr lang="de-DE" sz="2800" dirty="0" err="1"/>
              <a:t>data</a:t>
            </a:r>
            <a:r>
              <a:rPr lang="de-DE" sz="2800" dirty="0"/>
              <a:t>) and </a:t>
            </a:r>
            <a:r>
              <a:rPr lang="de-DE" sz="2800" dirty="0" err="1"/>
              <a:t>automating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research</a:t>
            </a:r>
            <a:endParaRPr lang="de-DE" sz="2800" dirty="0"/>
          </a:p>
          <a:p>
            <a:pPr algn="ctr"/>
            <a:r>
              <a:rPr lang="de-DE" sz="2800" dirty="0" err="1"/>
              <a:t>Ensuring</a:t>
            </a:r>
            <a:r>
              <a:rPr lang="de-DE" sz="2800" dirty="0"/>
              <a:t> </a:t>
            </a:r>
            <a:r>
              <a:rPr lang="de-DE" sz="2800" dirty="0" err="1"/>
              <a:t>transparency</a:t>
            </a:r>
            <a:r>
              <a:rPr lang="de-DE" sz="2800" dirty="0"/>
              <a:t> and </a:t>
            </a:r>
            <a:r>
              <a:rPr lang="de-DE" sz="2800" dirty="0" err="1"/>
              <a:t>reproducibility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research</a:t>
            </a:r>
            <a:endParaRPr lang="de-DE" sz="2800" dirty="0"/>
          </a:p>
          <a:p>
            <a:pPr algn="ctr"/>
            <a:r>
              <a:rPr lang="de-DE" sz="2800" dirty="0" err="1"/>
              <a:t>Empowering</a:t>
            </a:r>
            <a:r>
              <a:rPr lang="de-DE" sz="2800" dirty="0"/>
              <a:t> </a:t>
            </a:r>
            <a:r>
              <a:rPr lang="de-DE" sz="2800" dirty="0" err="1"/>
              <a:t>collaboration</a:t>
            </a:r>
            <a:r>
              <a:rPr lang="de-DE" sz="2800" dirty="0"/>
              <a:t> </a:t>
            </a:r>
            <a:r>
              <a:rPr lang="de-DE" sz="2800" dirty="0" err="1"/>
              <a:t>across</a:t>
            </a:r>
            <a:r>
              <a:rPr lang="de-DE" sz="2800" dirty="0"/>
              <a:t> countries and </a:t>
            </a:r>
            <a:r>
              <a:rPr lang="de-DE" sz="2800" dirty="0" err="1"/>
              <a:t>disciplines</a:t>
            </a: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7AC10-5748-3C60-0D7D-63CAEEB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3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E902F-2E1A-31DA-D03D-A9C1AD73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F762119-1E5D-4EBC-FBB8-348EB29E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311075" cy="585545"/>
          </a:xfrm>
        </p:spPr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3A6E6A-D7CB-BE38-1178-D28066477F84}"/>
              </a:ext>
            </a:extLst>
          </p:cNvPr>
          <p:cNvSpPr txBox="1"/>
          <p:nvPr/>
        </p:nvSpPr>
        <p:spPr>
          <a:xfrm>
            <a:off x="1921123" y="5601256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"The Turing Way: A handbook for reproducible, ethical and collaborative research"  </a:t>
            </a:r>
            <a:r>
              <a:rPr lang="en-US" dirty="0">
                <a:hlinkClick r:id="rId2"/>
              </a:rPr>
              <a:t>https://the-turing-way.netlify.app/reproducible-research/rdm/rdm-data.html</a:t>
            </a:r>
            <a:r>
              <a:rPr lang="en-US" dirty="0"/>
              <a:t> 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980C5B0B-621D-41DD-F3B9-24EFB4BF5C77}"/>
              </a:ext>
            </a:extLst>
          </p:cNvPr>
          <p:cNvSpPr/>
          <p:nvPr/>
        </p:nvSpPr>
        <p:spPr>
          <a:xfrm>
            <a:off x="1417067" y="2637706"/>
            <a:ext cx="6408712" cy="180020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Data?</a:t>
            </a:r>
          </a:p>
          <a:p>
            <a:r>
              <a:rPr lang="de-DE" dirty="0"/>
              <a:t>Data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and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, </a:t>
            </a:r>
            <a:r>
              <a:rPr lang="de-DE" dirty="0" err="1"/>
              <a:t>encompassing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, code,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figures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videos</a:t>
            </a:r>
            <a:r>
              <a:rPr lang="de-DE" dirty="0"/>
              <a:t>, </a:t>
            </a:r>
            <a:r>
              <a:rPr lang="de-DE" dirty="0" err="1"/>
              <a:t>interviews</a:t>
            </a:r>
            <a:r>
              <a:rPr lang="de-DE" dirty="0"/>
              <a:t>, </a:t>
            </a:r>
            <a:r>
              <a:rPr lang="de-DE" strike="sngStrike" dirty="0" err="1"/>
              <a:t>articles</a:t>
            </a:r>
            <a:r>
              <a:rPr lang="de-DE" dirty="0"/>
              <a:t>. Data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18" name="Inhaltsplatzhalter 7">
            <a:extLst>
              <a:ext uri="{FF2B5EF4-FFF2-40B4-BE49-F238E27FC236}">
                <a16:creationId xmlns:a16="http://schemas.microsoft.com/office/drawing/2014/main" id="{02503B09-6241-30FD-7E4F-CF639C5109D4}"/>
              </a:ext>
            </a:extLst>
          </p:cNvPr>
          <p:cNvSpPr txBox="1">
            <a:spLocks/>
          </p:cNvSpPr>
          <p:nvPr/>
        </p:nvSpPr>
        <p:spPr>
          <a:xfrm>
            <a:off x="8401843" y="2781722"/>
            <a:ext cx="3024336" cy="16561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Data </a:t>
            </a:r>
            <a:r>
              <a:rPr lang="de-DE" sz="1800" b="1" dirty="0" err="1"/>
              <a:t>is</a:t>
            </a:r>
            <a:r>
              <a:rPr lang="de-DE" sz="1800" b="1" dirty="0"/>
              <a:t> not </a:t>
            </a:r>
            <a:r>
              <a:rPr lang="de-DE" sz="1800" b="1" dirty="0" err="1"/>
              <a:t>only</a:t>
            </a:r>
            <a:r>
              <a:rPr lang="de-DE" sz="1800" b="1" dirty="0"/>
              <a:t> a </a:t>
            </a:r>
            <a:r>
              <a:rPr lang="de-DE" sz="1800" b="1" dirty="0" err="1"/>
              <a:t>dataset</a:t>
            </a:r>
            <a:endParaRPr lang="de-DE" sz="1800" b="1" dirty="0"/>
          </a:p>
          <a:p>
            <a:r>
              <a:rPr lang="de-DE" sz="1800" b="1" dirty="0"/>
              <a:t>Data </a:t>
            </a:r>
            <a:r>
              <a:rPr lang="de-DE" sz="1800" b="1" dirty="0" err="1"/>
              <a:t>is</a:t>
            </a:r>
            <a:r>
              <a:rPr lang="de-DE" sz="1800" b="1" dirty="0"/>
              <a:t> </a:t>
            </a:r>
            <a:r>
              <a:rPr lang="de-DE" sz="1800" b="1" dirty="0" err="1"/>
              <a:t>everything</a:t>
            </a:r>
            <a:r>
              <a:rPr lang="de-DE" sz="1800" b="1" dirty="0"/>
              <a:t> </a:t>
            </a:r>
            <a:r>
              <a:rPr lang="de-DE" sz="1800" b="1" dirty="0" err="1"/>
              <a:t>what</a:t>
            </a:r>
            <a:r>
              <a:rPr lang="de-DE" sz="1800" b="1" dirty="0"/>
              <a:t> </a:t>
            </a:r>
            <a:r>
              <a:rPr lang="de-DE" sz="1800" b="1" dirty="0" err="1"/>
              <a:t>makes</a:t>
            </a:r>
            <a:r>
              <a:rPr lang="de-DE" sz="1800" b="1" dirty="0"/>
              <a:t> </a:t>
            </a:r>
            <a:r>
              <a:rPr lang="de-DE" sz="1800" b="1" dirty="0" err="1"/>
              <a:t>your</a:t>
            </a:r>
            <a:r>
              <a:rPr lang="de-DE" sz="1800" b="1" dirty="0"/>
              <a:t> </a:t>
            </a:r>
            <a:r>
              <a:rPr lang="de-DE" sz="1800" b="1" dirty="0" err="1"/>
              <a:t>research</a:t>
            </a:r>
            <a:r>
              <a:rPr lang="de-DE" sz="1800" b="1" dirty="0"/>
              <a:t> (</a:t>
            </a:r>
            <a:r>
              <a:rPr lang="de-DE" sz="1800" b="1" dirty="0" err="1"/>
              <a:t>research</a:t>
            </a:r>
            <a:r>
              <a:rPr lang="de-DE" sz="1800" b="1" dirty="0"/>
              <a:t> </a:t>
            </a:r>
            <a:r>
              <a:rPr lang="de-DE" sz="1800" b="1" dirty="0" err="1"/>
              <a:t>articles</a:t>
            </a:r>
            <a:r>
              <a:rPr lang="de-DE" sz="1800" b="1" dirty="0"/>
              <a:t>) </a:t>
            </a:r>
            <a:r>
              <a:rPr lang="de-DE" sz="1800" b="1" dirty="0" err="1"/>
              <a:t>reproducible</a:t>
            </a:r>
            <a:r>
              <a:rPr lang="de-DE" sz="1800" b="1" dirty="0"/>
              <a:t> and </a:t>
            </a:r>
            <a:r>
              <a:rPr lang="de-DE" sz="1800" b="1" dirty="0" err="1"/>
              <a:t>replicable</a:t>
            </a:r>
            <a:endParaRPr lang="de-DE" sz="1800" b="1" dirty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C92F12A-8C76-C913-F0BB-859CCD33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01" y="6314401"/>
            <a:ext cx="1406313" cy="180042"/>
          </a:xfrm>
        </p:spPr>
        <p:txBody>
          <a:bodyPr/>
          <a:lstStyle/>
          <a:p>
            <a:fld id="{FC0CC166-4E39-43B8-AB91-BDD1C4C9E2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F37BD-902F-A065-3B7D-7A945C8F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9A2DF2B-DD74-88D3-59C6-AAF525DD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311075" cy="585545"/>
          </a:xfrm>
        </p:spPr>
        <p:txBody>
          <a:bodyPr/>
          <a:lstStyle/>
          <a:p>
            <a:r>
              <a:rPr lang="de-DE" dirty="0"/>
              <a:t>Research and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research</a:t>
            </a:r>
            <a:endParaRPr lang="de-DE" dirty="0"/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BF97C73E-88F1-3CEA-DFC6-F0A4AE242BF1}"/>
              </a:ext>
            </a:extLst>
          </p:cNvPr>
          <p:cNvSpPr txBox="1">
            <a:spLocks/>
          </p:cNvSpPr>
          <p:nvPr/>
        </p:nvSpPr>
        <p:spPr>
          <a:xfrm>
            <a:off x="-1" y="1914254"/>
            <a:ext cx="12195175" cy="454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b="1" dirty="0" err="1"/>
              <a:t>Two-step</a:t>
            </a:r>
            <a:r>
              <a:rPr lang="de-DE" sz="2000" b="1" dirty="0"/>
              <a:t> </a:t>
            </a:r>
            <a:r>
              <a:rPr lang="de-DE" sz="2000" b="1" dirty="0" err="1"/>
              <a:t>research</a:t>
            </a:r>
            <a:r>
              <a:rPr lang="de-DE" sz="2000" b="1" dirty="0"/>
              <a:t>:</a:t>
            </a:r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3BD225-4CDF-B47D-788A-2FB22E09DC1E}"/>
              </a:ext>
            </a:extLst>
          </p:cNvPr>
          <p:cNvSpPr txBox="1">
            <a:spLocks/>
          </p:cNvSpPr>
          <p:nvPr/>
        </p:nvSpPr>
        <p:spPr>
          <a:xfrm>
            <a:off x="841003" y="2656480"/>
            <a:ext cx="3384376" cy="432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b="1" dirty="0"/>
              <a:t>1. </a:t>
            </a:r>
            <a:r>
              <a:rPr lang="de-DE" sz="2000" b="1" dirty="0" err="1"/>
              <a:t>Conducting</a:t>
            </a:r>
            <a:r>
              <a:rPr lang="de-DE" sz="2000" b="1" dirty="0"/>
              <a:t> </a:t>
            </a:r>
            <a:r>
              <a:rPr lang="de-DE" sz="2000" b="1" dirty="0" err="1"/>
              <a:t>research</a:t>
            </a:r>
            <a:endParaRPr lang="de-DE" sz="2000" b="1" dirty="0"/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C650070E-1B73-874E-CF3B-AB80811EA52E}"/>
              </a:ext>
            </a:extLst>
          </p:cNvPr>
          <p:cNvSpPr txBox="1">
            <a:spLocks/>
          </p:cNvSpPr>
          <p:nvPr/>
        </p:nvSpPr>
        <p:spPr>
          <a:xfrm>
            <a:off x="6097587" y="2656480"/>
            <a:ext cx="3384376" cy="432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b="1" dirty="0"/>
              <a:t>2. Publishing </a:t>
            </a:r>
            <a:r>
              <a:rPr lang="de-DE" sz="2000" b="1" dirty="0" err="1"/>
              <a:t>or</a:t>
            </a:r>
            <a:r>
              <a:rPr lang="de-DE" sz="2000" b="1" dirty="0"/>
              <a:t> </a:t>
            </a:r>
            <a:r>
              <a:rPr lang="de-DE" sz="2000" b="1" dirty="0" err="1"/>
              <a:t>perishing</a:t>
            </a:r>
            <a:endParaRPr lang="de-DE" sz="2000" b="1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B072DC9-BA13-5264-026A-74745FB2ED07}"/>
              </a:ext>
            </a:extLst>
          </p:cNvPr>
          <p:cNvSpPr txBox="1">
            <a:spLocks/>
          </p:cNvSpPr>
          <p:nvPr/>
        </p:nvSpPr>
        <p:spPr>
          <a:xfrm>
            <a:off x="1400197" y="3470714"/>
            <a:ext cx="2520280" cy="24039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Data </a:t>
            </a:r>
            <a:r>
              <a:rPr lang="de-DE" sz="1800" dirty="0" err="1"/>
              <a:t>collection</a:t>
            </a:r>
            <a:r>
              <a:rPr lang="de-DE" sz="1800" dirty="0"/>
              <a:t>, </a:t>
            </a:r>
            <a:r>
              <a:rPr lang="de-DE" sz="1800" dirty="0" err="1"/>
              <a:t>creation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reuse</a:t>
            </a:r>
            <a:r>
              <a:rPr lang="de-DE" sz="1800" dirty="0"/>
              <a:t> (</a:t>
            </a:r>
            <a:r>
              <a:rPr lang="de-DE" sz="1800" b="1" dirty="0" err="1"/>
              <a:t>dataset</a:t>
            </a:r>
            <a:r>
              <a:rPr lang="de-DE" sz="1800" dirty="0"/>
              <a:t>)</a:t>
            </a:r>
          </a:p>
          <a:p>
            <a:r>
              <a:rPr lang="de-DE" sz="1800" dirty="0"/>
              <a:t>Data </a:t>
            </a:r>
            <a:r>
              <a:rPr lang="de-DE" sz="1800" dirty="0" err="1"/>
              <a:t>processing</a:t>
            </a:r>
            <a:r>
              <a:rPr lang="de-DE" sz="1800" dirty="0"/>
              <a:t> and </a:t>
            </a:r>
            <a:r>
              <a:rPr lang="de-DE" sz="1800" dirty="0" err="1"/>
              <a:t>analysis</a:t>
            </a:r>
            <a:r>
              <a:rPr lang="de-DE" sz="1800" dirty="0"/>
              <a:t> (</a:t>
            </a:r>
            <a:r>
              <a:rPr lang="de-DE" sz="1800" b="1" dirty="0" err="1"/>
              <a:t>software</a:t>
            </a:r>
            <a:r>
              <a:rPr lang="de-DE" sz="1800" b="1" dirty="0"/>
              <a:t>, </a:t>
            </a:r>
            <a:r>
              <a:rPr lang="de-DE" sz="1800" b="1" dirty="0" err="1"/>
              <a:t>models</a:t>
            </a:r>
            <a:r>
              <a:rPr lang="de-DE" sz="1800" b="1" dirty="0"/>
              <a:t>, </a:t>
            </a:r>
            <a:r>
              <a:rPr lang="de-DE" sz="1800" b="1" dirty="0" err="1"/>
              <a:t>algorithms</a:t>
            </a:r>
            <a:r>
              <a:rPr lang="de-DE" sz="1800" b="1" dirty="0"/>
              <a:t>, </a:t>
            </a:r>
            <a:r>
              <a:rPr lang="de-DE" sz="1800" b="1" dirty="0" err="1"/>
              <a:t>methods</a:t>
            </a:r>
            <a:r>
              <a:rPr lang="de-DE" sz="1800" b="1" dirty="0"/>
              <a:t>, </a:t>
            </a:r>
            <a:r>
              <a:rPr lang="de-DE" sz="1800" b="1" dirty="0" err="1"/>
              <a:t>protocols</a:t>
            </a:r>
            <a:r>
              <a:rPr lang="de-DE" sz="1800" b="1" dirty="0"/>
              <a:t>, etc.</a:t>
            </a:r>
            <a:r>
              <a:rPr lang="de-DE" sz="1800" dirty="0"/>
              <a:t>)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9D940728-76A3-D334-7C91-03AA7B39E702}"/>
              </a:ext>
            </a:extLst>
          </p:cNvPr>
          <p:cNvSpPr txBox="1">
            <a:spLocks/>
          </p:cNvSpPr>
          <p:nvPr/>
        </p:nvSpPr>
        <p:spPr>
          <a:xfrm>
            <a:off x="4981624" y="3567065"/>
            <a:ext cx="2611261" cy="10114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Publishing an </a:t>
            </a:r>
            <a:r>
              <a:rPr lang="de-DE" sz="1800" dirty="0" err="1"/>
              <a:t>article</a:t>
            </a:r>
            <a:r>
              <a:rPr lang="de-DE" sz="1800" dirty="0"/>
              <a:t> in a top-tier </a:t>
            </a:r>
            <a:r>
              <a:rPr lang="de-DE" sz="1800" dirty="0" err="1"/>
              <a:t>journal</a:t>
            </a:r>
            <a:endParaRPr lang="de-DE" sz="1800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EA72A5CB-3FC0-7023-DBAE-E4AC27527CEB}"/>
              </a:ext>
            </a:extLst>
          </p:cNvPr>
          <p:cNvSpPr txBox="1">
            <a:spLocks/>
          </p:cNvSpPr>
          <p:nvPr/>
        </p:nvSpPr>
        <p:spPr>
          <a:xfrm>
            <a:off x="8185819" y="3570438"/>
            <a:ext cx="2862318" cy="6259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Perishing</a:t>
            </a:r>
            <a:r>
              <a:rPr lang="de-DE" sz="1800" dirty="0"/>
              <a:t> </a:t>
            </a:r>
            <a:r>
              <a:rPr lang="de-DE" sz="1800" dirty="0" err="1"/>
              <a:t>without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research</a:t>
            </a:r>
            <a:r>
              <a:rPr lang="de-DE" sz="1800" dirty="0"/>
              <a:t> </a:t>
            </a:r>
            <a:r>
              <a:rPr lang="de-DE" sz="1800" dirty="0" err="1"/>
              <a:t>outputs</a:t>
            </a:r>
            <a:endParaRPr lang="de-DE" sz="18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91515A9-4F02-55BB-8FA1-7D370DB265FD}"/>
              </a:ext>
            </a:extLst>
          </p:cNvPr>
          <p:cNvCxnSpPr>
            <a:cxnSpLocks/>
          </p:cNvCxnSpPr>
          <p:nvPr/>
        </p:nvCxnSpPr>
        <p:spPr>
          <a:xfrm>
            <a:off x="6241603" y="4232412"/>
            <a:ext cx="0" cy="56216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7">
            <a:extLst>
              <a:ext uri="{FF2B5EF4-FFF2-40B4-BE49-F238E27FC236}">
                <a16:creationId xmlns:a16="http://schemas.microsoft.com/office/drawing/2014/main" id="{82AA063E-D464-3403-5030-A1CBC5BECD9D}"/>
              </a:ext>
            </a:extLst>
          </p:cNvPr>
          <p:cNvSpPr txBox="1">
            <a:spLocks/>
          </p:cNvSpPr>
          <p:nvPr/>
        </p:nvSpPr>
        <p:spPr>
          <a:xfrm>
            <a:off x="4297387" y="4863209"/>
            <a:ext cx="3546387" cy="13123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Research </a:t>
            </a:r>
            <a:r>
              <a:rPr lang="de-DE" sz="2000" dirty="0" err="1"/>
              <a:t>data</a:t>
            </a:r>
            <a:r>
              <a:rPr lang="de-DE" sz="2000" dirty="0"/>
              <a:t> and code </a:t>
            </a:r>
            <a:r>
              <a:rPr lang="de-DE" sz="2000" dirty="0" err="1"/>
              <a:t>policies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journal</a:t>
            </a:r>
            <a:r>
              <a:rPr lang="de-DE" sz="2000" dirty="0"/>
              <a:t> =&gt; Data and code </a:t>
            </a:r>
            <a:r>
              <a:rPr lang="de-DE" sz="2000" dirty="0" err="1"/>
              <a:t>availability</a:t>
            </a:r>
            <a:r>
              <a:rPr lang="de-DE" sz="2000" dirty="0"/>
              <a:t> </a:t>
            </a:r>
            <a:r>
              <a:rPr lang="de-DE" sz="2000" dirty="0" err="1"/>
              <a:t>statements</a:t>
            </a:r>
            <a:endParaRPr lang="de-DE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&lt;=&gt; </a:t>
            </a:r>
            <a:r>
              <a:rPr lang="de-DE" sz="2000" dirty="0">
                <a:solidFill>
                  <a:srgbClr val="008922"/>
                </a:solidFill>
              </a:rPr>
              <a:t>Replication </a:t>
            </a:r>
            <a:r>
              <a:rPr lang="de-DE" sz="2000" dirty="0" err="1">
                <a:solidFill>
                  <a:srgbClr val="008922"/>
                </a:solidFill>
              </a:rPr>
              <a:t>package</a:t>
            </a:r>
            <a:endParaRPr lang="de-DE" sz="2000" dirty="0">
              <a:solidFill>
                <a:srgbClr val="008922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F573D0-A316-1212-7DB3-C90CA24683C8}"/>
              </a:ext>
            </a:extLst>
          </p:cNvPr>
          <p:cNvCxnSpPr>
            <a:cxnSpLocks/>
          </p:cNvCxnSpPr>
          <p:nvPr/>
        </p:nvCxnSpPr>
        <p:spPr>
          <a:xfrm>
            <a:off x="9337947" y="4232412"/>
            <a:ext cx="0" cy="56216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7">
            <a:extLst>
              <a:ext uri="{FF2B5EF4-FFF2-40B4-BE49-F238E27FC236}">
                <a16:creationId xmlns:a16="http://schemas.microsoft.com/office/drawing/2014/main" id="{4594F4D8-3E12-4FB5-5E71-5FA017A8FF6E}"/>
              </a:ext>
            </a:extLst>
          </p:cNvPr>
          <p:cNvSpPr txBox="1">
            <a:spLocks/>
          </p:cNvSpPr>
          <p:nvPr/>
        </p:nvSpPr>
        <p:spPr>
          <a:xfrm>
            <a:off x="8185828" y="4866582"/>
            <a:ext cx="3384367" cy="13715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Research </a:t>
            </a:r>
            <a:r>
              <a:rPr lang="de-DE" sz="2000" dirty="0" err="1"/>
              <a:t>is</a:t>
            </a:r>
            <a:r>
              <a:rPr lang="de-DE" sz="2000" dirty="0"/>
              <a:t> not </a:t>
            </a:r>
            <a:r>
              <a:rPr lang="de-DE" sz="2000" dirty="0" err="1"/>
              <a:t>reproducible</a:t>
            </a:r>
            <a:r>
              <a:rPr lang="de-DE" sz="2000" dirty="0"/>
              <a:t> and not </a:t>
            </a:r>
            <a:r>
              <a:rPr lang="de-DE" sz="2000" dirty="0" err="1"/>
              <a:t>replicable</a:t>
            </a:r>
            <a:endParaRPr lang="de-DE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de-DE" sz="2000" dirty="0"/>
              <a:t>&lt;=&gt; </a:t>
            </a:r>
            <a:r>
              <a:rPr lang="de-DE" sz="2000" dirty="0" err="1">
                <a:solidFill>
                  <a:srgbClr val="FF0000"/>
                </a:solidFill>
              </a:rPr>
              <a:t>No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replication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package</a:t>
            </a:r>
            <a:endParaRPr lang="de-DE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de-DE" sz="20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AA022CE-70E0-A9CF-D5CD-350912E337C3}"/>
              </a:ext>
            </a:extLst>
          </p:cNvPr>
          <p:cNvCxnSpPr>
            <a:cxnSpLocks/>
          </p:cNvCxnSpPr>
          <p:nvPr/>
        </p:nvCxnSpPr>
        <p:spPr>
          <a:xfrm>
            <a:off x="4441403" y="2778350"/>
            <a:ext cx="1296144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FD7C54D-5A1D-6C68-303D-27874CC6AD08}"/>
              </a:ext>
            </a:extLst>
          </p:cNvPr>
          <p:cNvCxnSpPr>
            <a:cxnSpLocks/>
          </p:cNvCxnSpPr>
          <p:nvPr/>
        </p:nvCxnSpPr>
        <p:spPr>
          <a:xfrm>
            <a:off x="7105699" y="3004903"/>
            <a:ext cx="0" cy="56216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F5BB60D-8EA8-5000-E4A8-D6C4CB0C859E}"/>
              </a:ext>
            </a:extLst>
          </p:cNvPr>
          <p:cNvCxnSpPr>
            <a:cxnSpLocks/>
          </p:cNvCxnSpPr>
          <p:nvPr/>
        </p:nvCxnSpPr>
        <p:spPr>
          <a:xfrm>
            <a:off x="8683574" y="3004903"/>
            <a:ext cx="0" cy="56216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F92B61C-3ADB-D1EC-9C46-CC10C3F2A6DC}"/>
              </a:ext>
            </a:extLst>
          </p:cNvPr>
          <p:cNvCxnSpPr>
            <a:cxnSpLocks/>
          </p:cNvCxnSpPr>
          <p:nvPr/>
        </p:nvCxnSpPr>
        <p:spPr>
          <a:xfrm>
            <a:off x="7969795" y="3004903"/>
            <a:ext cx="0" cy="308918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3B3E48C-910C-4992-6417-9B72BFE4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601" y="6314401"/>
            <a:ext cx="1406313" cy="180042"/>
          </a:xfrm>
        </p:spPr>
        <p:txBody>
          <a:bodyPr/>
          <a:lstStyle/>
          <a:p>
            <a:fld id="{FC0CC166-4E39-43B8-AB91-BDD1C4C9E22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4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1A6B-8AF0-054D-B079-BDB0ADA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BC44D3E-A5E2-3FBC-094C-6FD55F9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239067" cy="729561"/>
          </a:xfrm>
        </p:spPr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2B2953-5A51-DED7-A493-3E63E782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541" y="2373994"/>
            <a:ext cx="3888432" cy="3648088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b="1" dirty="0"/>
              <a:t>A </a:t>
            </a:r>
            <a:r>
              <a:rPr lang="de-DE" sz="2000" b="1" dirty="0" err="1"/>
              <a:t>version</a:t>
            </a:r>
            <a:r>
              <a:rPr lang="de-DE" sz="2000" b="1" dirty="0"/>
              <a:t> </a:t>
            </a:r>
            <a:r>
              <a:rPr lang="de-DE" sz="2000" b="1" dirty="0" err="1"/>
              <a:t>control</a:t>
            </a:r>
            <a:r>
              <a:rPr lang="de-DE" sz="2000" b="1" dirty="0"/>
              <a:t> and </a:t>
            </a:r>
          </a:p>
          <a:p>
            <a:pPr marL="0" indent="0" algn="ctr">
              <a:buNone/>
            </a:pPr>
            <a:r>
              <a:rPr lang="de-DE" sz="2000" b="1" dirty="0" err="1"/>
              <a:t>collaboration</a:t>
            </a:r>
            <a:r>
              <a:rPr lang="de-DE" sz="2000" b="1" dirty="0"/>
              <a:t> </a:t>
            </a:r>
            <a:r>
              <a:rPr lang="de-DE" sz="2000" b="1" dirty="0" err="1"/>
              <a:t>platform</a:t>
            </a:r>
            <a:endParaRPr lang="de-DE" sz="2000" b="1" dirty="0"/>
          </a:p>
          <a:p>
            <a:r>
              <a:rPr lang="de-DE" sz="2000" dirty="0" err="1"/>
              <a:t>Git-based</a:t>
            </a:r>
            <a:r>
              <a:rPr lang="de-DE" sz="2000" dirty="0"/>
              <a:t> </a:t>
            </a:r>
            <a:r>
              <a:rPr lang="de-DE" sz="2000" dirty="0" err="1"/>
              <a:t>version</a:t>
            </a:r>
            <a:r>
              <a:rPr lang="de-DE" sz="2000" dirty="0"/>
              <a:t> </a:t>
            </a:r>
            <a:r>
              <a:rPr lang="de-DE" sz="2000" dirty="0" err="1"/>
              <a:t>control</a:t>
            </a:r>
            <a:endParaRPr lang="de-DE" sz="2000" dirty="0"/>
          </a:p>
          <a:p>
            <a:r>
              <a:rPr lang="de-DE" sz="2000" dirty="0"/>
              <a:t>Pull </a:t>
            </a:r>
            <a:r>
              <a:rPr lang="de-DE" sz="2000" dirty="0" err="1"/>
              <a:t>requests</a:t>
            </a:r>
            <a:r>
              <a:rPr lang="de-DE" sz="2000" dirty="0"/>
              <a:t> and </a:t>
            </a:r>
            <a:r>
              <a:rPr lang="de-DE" sz="2000" dirty="0" err="1"/>
              <a:t>issue</a:t>
            </a:r>
            <a:r>
              <a:rPr lang="de-DE" sz="2000" dirty="0"/>
              <a:t> </a:t>
            </a:r>
            <a:r>
              <a:rPr lang="de-DE" sz="2000" dirty="0" err="1"/>
              <a:t>tracking</a:t>
            </a:r>
            <a:endParaRPr lang="de-DE" sz="2000" dirty="0"/>
          </a:p>
          <a:p>
            <a:r>
              <a:rPr lang="de-DE" sz="2000" dirty="0"/>
              <a:t>GitHub Actions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automated</a:t>
            </a:r>
            <a:r>
              <a:rPr lang="de-DE" sz="2000" dirty="0"/>
              <a:t> </a:t>
            </a:r>
            <a:r>
              <a:rPr lang="de-DE" sz="2000" dirty="0" err="1"/>
              <a:t>workflows</a:t>
            </a:r>
            <a:endParaRPr lang="de-DE" sz="2000" dirty="0"/>
          </a:p>
          <a:p>
            <a:r>
              <a:rPr lang="de-DE" sz="2000" dirty="0"/>
              <a:t>GitHub Pages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static</a:t>
            </a:r>
            <a:r>
              <a:rPr lang="de-DE" sz="2000" dirty="0"/>
              <a:t> </a:t>
            </a:r>
            <a:r>
              <a:rPr lang="de-DE" sz="2000" dirty="0" err="1"/>
              <a:t>website</a:t>
            </a:r>
            <a:r>
              <a:rPr lang="de-DE" sz="2000" dirty="0"/>
              <a:t> </a:t>
            </a:r>
            <a:r>
              <a:rPr lang="de-DE" sz="2000" dirty="0" err="1"/>
              <a:t>hosting</a:t>
            </a:r>
            <a:endParaRPr lang="de-DE" sz="2000" dirty="0"/>
          </a:p>
          <a:p>
            <a:r>
              <a:rPr lang="de-DE" sz="2000" dirty="0"/>
              <a:t>Wiki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repositories</a:t>
            </a:r>
            <a:endParaRPr lang="de-DE" sz="2000" dirty="0"/>
          </a:p>
          <a:p>
            <a:r>
              <a:rPr lang="de-DE" sz="2000" dirty="0"/>
              <a:t>Project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tools</a:t>
            </a:r>
            <a:endParaRPr lang="de-DE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7AC10-5748-3C60-0D7D-63CAEEB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23652B-A6E4-CF3D-D655-B6CB02A8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55" y="2133650"/>
            <a:ext cx="6671142" cy="3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1A6B-8AF0-054D-B079-BDB0ADA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BC44D3E-A5E2-3FBC-094C-6FD55F9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239067" cy="729561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at GitHub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7AC10-5748-3C60-0D7D-63CAEEB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5030B7F-5383-E362-15DA-FBB2A2347DF0}"/>
              </a:ext>
            </a:extLst>
          </p:cNvPr>
          <p:cNvSpPr txBox="1">
            <a:spLocks/>
          </p:cNvSpPr>
          <p:nvPr/>
        </p:nvSpPr>
        <p:spPr>
          <a:xfrm>
            <a:off x="1057027" y="2349674"/>
            <a:ext cx="10729191" cy="33843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864" indent="-342864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2pPr>
            <a:lvl3pPr marL="1142881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3pPr>
            <a:lvl4pPr marL="1600034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4pPr>
            <a:lvl5pPr marL="205718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003056"/>
                </a:solidFill>
                <a:latin typeface="+mn-lt"/>
                <a:ea typeface="+mn-ea"/>
                <a:cs typeface="+mn-cs"/>
              </a:defRPr>
            </a:lvl5pPr>
            <a:lvl6pPr marL="2514338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0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3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5" indent="-228576" algn="l" defTabSz="914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/>
              <a:t>Repository (Repo): </a:t>
            </a:r>
            <a:r>
              <a:rPr lang="de-DE" sz="2200" dirty="0"/>
              <a:t>A </a:t>
            </a:r>
            <a:r>
              <a:rPr lang="de-DE" sz="2200" dirty="0" err="1"/>
              <a:t>folder</a:t>
            </a:r>
            <a:r>
              <a:rPr lang="de-DE" sz="2200" dirty="0"/>
              <a:t> </a:t>
            </a:r>
            <a:r>
              <a:rPr lang="de-DE" sz="2200" dirty="0" err="1"/>
              <a:t>where</a:t>
            </a:r>
            <a:r>
              <a:rPr lang="de-DE" sz="2200" dirty="0"/>
              <a:t>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project</a:t>
            </a:r>
            <a:r>
              <a:rPr lang="de-DE" sz="2200" dirty="0"/>
              <a:t> </a:t>
            </a:r>
            <a:r>
              <a:rPr lang="de-DE" sz="2200" dirty="0" err="1"/>
              <a:t>lives</a:t>
            </a:r>
            <a:r>
              <a:rPr lang="de-DE" sz="2200" dirty="0"/>
              <a:t>. </a:t>
            </a:r>
            <a:r>
              <a:rPr lang="de-DE" sz="2200" dirty="0" err="1"/>
              <a:t>It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public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private.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/>
              <a:t>Branch: </a:t>
            </a:r>
            <a:r>
              <a:rPr lang="de-DE" sz="2200" dirty="0"/>
              <a:t>A parallel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</a:t>
            </a:r>
            <a:r>
              <a:rPr lang="de-DE" sz="2200" dirty="0" err="1"/>
              <a:t>repository</a:t>
            </a:r>
            <a:r>
              <a:rPr lang="de-DE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/>
              <a:t>Commit: </a:t>
            </a:r>
            <a:r>
              <a:rPr lang="de-DE" sz="2200" dirty="0"/>
              <a:t>An individual </a:t>
            </a:r>
            <a:r>
              <a:rPr lang="de-DE" sz="2200" dirty="0" err="1"/>
              <a:t>change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a </a:t>
            </a:r>
            <a:r>
              <a:rPr lang="de-DE" sz="2200" dirty="0" err="1"/>
              <a:t>file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files</a:t>
            </a:r>
            <a:r>
              <a:rPr lang="de-DE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/>
              <a:t>Pull </a:t>
            </a:r>
            <a:r>
              <a:rPr lang="de-DE" sz="2200" b="1" dirty="0" err="1"/>
              <a:t>request</a:t>
            </a:r>
            <a:r>
              <a:rPr lang="de-DE" sz="2200" b="1" dirty="0"/>
              <a:t>: </a:t>
            </a:r>
            <a:r>
              <a:rPr lang="de-DE" sz="2200" dirty="0"/>
              <a:t>A </a:t>
            </a:r>
            <a:r>
              <a:rPr lang="de-DE" sz="2200" dirty="0" err="1"/>
              <a:t>method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submitting</a:t>
            </a:r>
            <a:r>
              <a:rPr lang="de-DE" sz="2200" dirty="0"/>
              <a:t> </a:t>
            </a:r>
            <a:r>
              <a:rPr lang="de-DE" sz="2200" dirty="0" err="1"/>
              <a:t>contributions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a </a:t>
            </a:r>
            <a:r>
              <a:rPr lang="de-DE" sz="2200" dirty="0" err="1"/>
              <a:t>project</a:t>
            </a:r>
            <a:r>
              <a:rPr lang="de-DE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 err="1"/>
              <a:t>Merge</a:t>
            </a:r>
            <a:r>
              <a:rPr lang="de-DE" sz="2200" b="1" dirty="0"/>
              <a:t>: </a:t>
            </a:r>
            <a:r>
              <a:rPr lang="de-DE" sz="2200" dirty="0"/>
              <a:t>The </a:t>
            </a:r>
            <a:r>
              <a:rPr lang="de-DE" sz="2200" dirty="0" err="1"/>
              <a:t>process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taking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changes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r>
              <a:rPr lang="de-DE" sz="2200" dirty="0"/>
              <a:t> </a:t>
            </a:r>
            <a:r>
              <a:rPr lang="de-DE" sz="2200" dirty="0" err="1"/>
              <a:t>branch</a:t>
            </a:r>
            <a:r>
              <a:rPr lang="de-DE" sz="2200" dirty="0"/>
              <a:t> and </a:t>
            </a:r>
            <a:r>
              <a:rPr lang="de-DE" sz="2200" dirty="0" err="1"/>
              <a:t>integrating</a:t>
            </a:r>
            <a:r>
              <a:rPr lang="de-DE" sz="2200" dirty="0"/>
              <a:t> </a:t>
            </a:r>
            <a:r>
              <a:rPr lang="de-DE" sz="2200" dirty="0" err="1"/>
              <a:t>them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another</a:t>
            </a:r>
            <a:r>
              <a:rPr lang="de-DE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/>
              <a:t>Fork: </a:t>
            </a:r>
            <a:r>
              <a:rPr lang="de-DE" sz="2200" dirty="0"/>
              <a:t>A </a:t>
            </a:r>
            <a:r>
              <a:rPr lang="de-DE" sz="2200" dirty="0" err="1"/>
              <a:t>copy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</a:t>
            </a:r>
            <a:r>
              <a:rPr lang="de-DE" sz="2200" dirty="0" err="1"/>
              <a:t>repository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manage on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account</a:t>
            </a:r>
            <a:r>
              <a:rPr lang="de-DE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 err="1"/>
              <a:t>Issue</a:t>
            </a:r>
            <a:r>
              <a:rPr lang="de-DE" sz="2200" b="1" dirty="0"/>
              <a:t>: </a:t>
            </a:r>
            <a:r>
              <a:rPr lang="de-DE" sz="2200" dirty="0"/>
              <a:t>A </a:t>
            </a:r>
            <a:r>
              <a:rPr lang="de-DE" sz="2200" dirty="0" err="1"/>
              <a:t>way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track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tasks</a:t>
            </a:r>
            <a:r>
              <a:rPr lang="de-DE" sz="2200" dirty="0"/>
              <a:t>, </a:t>
            </a:r>
            <a:r>
              <a:rPr lang="de-DE" sz="2200" dirty="0" err="1"/>
              <a:t>enhancements</a:t>
            </a:r>
            <a:r>
              <a:rPr lang="de-DE" sz="2200" dirty="0"/>
              <a:t>, and </a:t>
            </a:r>
            <a:r>
              <a:rPr lang="de-DE" sz="2200" dirty="0" err="1"/>
              <a:t>bugs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projects</a:t>
            </a:r>
            <a:r>
              <a:rPr lang="de-DE" sz="22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de-DE" sz="2200" b="1" dirty="0"/>
              <a:t>Clone: </a:t>
            </a:r>
            <a:r>
              <a:rPr lang="de-DE" sz="2200" dirty="0"/>
              <a:t>A </a:t>
            </a:r>
            <a:r>
              <a:rPr lang="de-DE" sz="2200" dirty="0" err="1"/>
              <a:t>copy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</a:t>
            </a:r>
            <a:r>
              <a:rPr lang="de-DE" sz="2200" dirty="0" err="1"/>
              <a:t>repository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lives</a:t>
            </a:r>
            <a:r>
              <a:rPr lang="de-DE" sz="2200" dirty="0"/>
              <a:t> on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computer</a:t>
            </a:r>
            <a:r>
              <a:rPr lang="de-DE" sz="2200" dirty="0"/>
              <a:t>,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act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making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copy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8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8</a:t>
            </a:fld>
            <a:endParaRPr lang="de-DE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51F7D50C-8877-BC15-DA2E-B97C175B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347" y="3069754"/>
            <a:ext cx="5040560" cy="1368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Demo: Repository „</a:t>
            </a:r>
            <a:r>
              <a:rPr lang="de-DE" b="1" dirty="0" err="1"/>
              <a:t>ReproResearch</a:t>
            </a:r>
            <a:r>
              <a:rPr lang="de-DE" b="1" dirty="0"/>
              <a:t>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62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1A6B-8AF0-054D-B079-BDB0ADA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BC44D3E-A5E2-3FBC-094C-6FD55F9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0" y="612001"/>
            <a:ext cx="7239067" cy="729561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ready-to-use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7AC10-5748-3C60-0D7D-63CAEEB2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9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681FF9-86E5-F520-FC6A-49EB4857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03" y="1451584"/>
            <a:ext cx="7414592" cy="5264242"/>
          </a:xfrm>
          <a:prstGeom prst="rect">
            <a:avLst/>
          </a:prstGeom>
        </p:spPr>
      </p:pic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930405B-EA7F-CB9D-9ED1-3C365424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5" y="2493690"/>
            <a:ext cx="3888432" cy="3648088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b="1" dirty="0" err="1"/>
              <a:t>ReproResearch</a:t>
            </a:r>
            <a:endParaRPr lang="de-DE" sz="2000" b="1" dirty="0"/>
          </a:p>
          <a:p>
            <a:r>
              <a:rPr lang="de-DE" sz="2000" dirty="0"/>
              <a:t>A </a:t>
            </a:r>
            <a:r>
              <a:rPr lang="de-DE" sz="2000" dirty="0" err="1"/>
              <a:t>ready-to-use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-</a:t>
            </a:r>
            <a:r>
              <a:rPr lang="de-DE" sz="2000" dirty="0" err="1"/>
              <a:t>fork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-</a:t>
            </a:r>
            <a:r>
              <a:rPr lang="de-DE" sz="2000" dirty="0" err="1"/>
              <a:t>clone</a:t>
            </a:r>
            <a:endParaRPr lang="de-DE" sz="2000" dirty="0"/>
          </a:p>
          <a:p>
            <a:r>
              <a:rPr lang="de-DE" sz="2000" dirty="0"/>
              <a:t>A </a:t>
            </a:r>
            <a:r>
              <a:rPr lang="de-DE" sz="2000" dirty="0" err="1"/>
              <a:t>template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creating</a:t>
            </a:r>
            <a:r>
              <a:rPr lang="de-DE" sz="2000" dirty="0"/>
              <a:t> a </a:t>
            </a:r>
            <a:r>
              <a:rPr lang="de-DE" sz="2000" dirty="0" err="1"/>
              <a:t>replication</a:t>
            </a:r>
            <a:r>
              <a:rPr lang="de-DE" sz="2000" dirty="0"/>
              <a:t> </a:t>
            </a:r>
            <a:r>
              <a:rPr lang="de-DE" sz="2000" dirty="0" err="1"/>
              <a:t>package</a:t>
            </a:r>
            <a:endParaRPr lang="de-DE" sz="2000" dirty="0"/>
          </a:p>
          <a:p>
            <a:r>
              <a:rPr lang="de-DE" sz="2000" dirty="0"/>
              <a:t>GitHub Actions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automated</a:t>
            </a:r>
            <a:r>
              <a:rPr lang="de-DE" sz="2000" dirty="0"/>
              <a:t> </a:t>
            </a:r>
            <a:r>
              <a:rPr lang="de-DE" sz="2000" dirty="0" err="1"/>
              <a:t>reproducible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endParaRPr lang="de-DE" sz="2000" dirty="0"/>
          </a:p>
          <a:p>
            <a:r>
              <a:rPr lang="de-DE" sz="2000" dirty="0"/>
              <a:t>GitHub Pages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static</a:t>
            </a:r>
            <a:r>
              <a:rPr lang="de-DE" sz="2000" dirty="0"/>
              <a:t> </a:t>
            </a:r>
            <a:r>
              <a:rPr lang="de-DE" sz="2000" dirty="0" err="1"/>
              <a:t>website</a:t>
            </a:r>
            <a:r>
              <a:rPr lang="de-DE" sz="2000" dirty="0"/>
              <a:t> </a:t>
            </a:r>
            <a:r>
              <a:rPr lang="de-DE" sz="2000" dirty="0" err="1"/>
              <a:t>hosting</a:t>
            </a:r>
            <a:endParaRPr lang="de-DE" sz="2000" dirty="0"/>
          </a:p>
          <a:p>
            <a:r>
              <a:rPr lang="de-DE" sz="2000" dirty="0"/>
              <a:t>Wiki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repositories</a:t>
            </a:r>
            <a:endParaRPr lang="de-DE" sz="2000" dirty="0"/>
          </a:p>
          <a:p>
            <a:r>
              <a:rPr lang="de-DE" sz="2000" dirty="0"/>
              <a:t>Project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board</a:t>
            </a:r>
            <a:endParaRPr lang="de-DE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F9FCD2B-2B8A-C568-2CA1-A339C307B0A9}"/>
              </a:ext>
            </a:extLst>
          </p:cNvPr>
          <p:cNvSpPr txBox="1"/>
          <p:nvPr/>
        </p:nvSpPr>
        <p:spPr>
          <a:xfrm>
            <a:off x="192931" y="1651080"/>
            <a:ext cx="3888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92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https://github.com/shigapov/ReproResearch</a:t>
            </a:r>
            <a:r>
              <a:rPr lang="en-US" sz="1600" dirty="0">
                <a:solidFill>
                  <a:srgbClr val="0089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0367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_UB_16_9_deu-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Vorlage_UB_16_9_deu.pptx" id="{790E04DF-CB22-46C2-9C5A-AD1F3B7E8920}" vid="{67896160-1C12-44A8-972E-B8C2DF7A0F9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PowerPoint_Vorlage_UB_16_9_deu-2</Template>
  <TotalTime>0</TotalTime>
  <Words>666</Words>
  <Application>Microsoft Macintosh PowerPoint</Application>
  <PresentationFormat>Benutzerdefiniert</PresentationFormat>
  <Paragraphs>90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PowerPoint_Vorlage_UB_16_9_deu-2</vt:lpstr>
      <vt:lpstr>GitHub for Research (Data)</vt:lpstr>
      <vt:lpstr>Agenda</vt:lpstr>
      <vt:lpstr>Why „GitHub for research (data)“?</vt:lpstr>
      <vt:lpstr>Research data</vt:lpstr>
      <vt:lpstr>Research and data in research</vt:lpstr>
      <vt:lpstr>GitHub</vt:lpstr>
      <vt:lpstr>The main concepts at GitHub</vt:lpstr>
      <vt:lpstr>Agenda</vt:lpstr>
      <vt:lpstr>A ready-to-use repo for your research project</vt:lpstr>
      <vt:lpstr>Agenda</vt:lpstr>
      <vt:lpstr>What we have:</vt:lpstr>
      <vt:lpstr>Getting started with your research project at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elwagner</dc:creator>
  <cp:lastModifiedBy>Renat Shigapov</cp:lastModifiedBy>
  <cp:revision>828</cp:revision>
  <cp:lastPrinted>2018-08-21T13:07:46Z</cp:lastPrinted>
  <dcterms:created xsi:type="dcterms:W3CDTF">2019-01-03T13:33:23Z</dcterms:created>
  <dcterms:modified xsi:type="dcterms:W3CDTF">2024-03-26T12:57:30Z</dcterms:modified>
</cp:coreProperties>
</file>