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6" r:id="rId8"/>
    <p:sldId id="267" r:id="rId9"/>
    <p:sldId id="271" r:id="rId10"/>
    <p:sldId id="272" r:id="rId11"/>
    <p:sldId id="268" r:id="rId12"/>
    <p:sldId id="269" r:id="rId13"/>
    <p:sldId id="270" r:id="rId14"/>
    <p:sldId id="273" r:id="rId15"/>
    <p:sldId id="262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1950058"/>
          </a:xfrm>
        </p:spPr>
        <p:txBody>
          <a:bodyPr>
            <a:normAutofit/>
          </a:bodyPr>
          <a:lstStyle/>
          <a:p>
            <a:r>
              <a:rPr lang="en-US" dirty="0" smtClean="0"/>
              <a:t>CSC 59927 Big Data Management and Analysis:</a:t>
            </a:r>
            <a:br>
              <a:rPr lang="en-US" dirty="0" smtClean="0"/>
            </a:br>
            <a:r>
              <a:rPr lang="en-US" dirty="0" smtClean="0"/>
              <a:t>Final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07377"/>
            <a:ext cx="8001000" cy="2750623"/>
          </a:xfrm>
        </p:spPr>
        <p:txBody>
          <a:bodyPr/>
          <a:lstStyle/>
          <a:p>
            <a:r>
              <a:rPr lang="en-US" dirty="0" smtClean="0"/>
              <a:t>James Kasakyan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4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6" name="Content Placeholder 5" descr="Screen Shot 2016-05-16 at 5.52.4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5" r="11235"/>
          <a:stretch>
            <a:fillRect/>
          </a:stretch>
        </p:blipFill>
        <p:spPr>
          <a:xfrm>
            <a:off x="360415" y="2145749"/>
            <a:ext cx="8634879" cy="4164868"/>
          </a:xfrm>
        </p:spPr>
      </p:pic>
    </p:spTree>
    <p:extLst>
      <p:ext uri="{BB962C8B-B14F-4D97-AF65-F5344CB8AC3E}">
        <p14:creationId xmlns:p14="http://schemas.microsoft.com/office/powerpoint/2010/main" val="135227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NYPD Motor Vehicle Accident dataset</a:t>
            </a:r>
          </a:p>
          <a:p>
            <a:pPr lvl="1"/>
            <a:r>
              <a:rPr lang="en-US" dirty="0"/>
              <a:t>Goal was zip code as key, with aggregations like total number of accidents, top accident factors, etc.</a:t>
            </a:r>
          </a:p>
          <a:p>
            <a:pPr lvl="1"/>
            <a:r>
              <a:rPr lang="en-US" dirty="0"/>
              <a:t>Standard map/reduce/aggregate</a:t>
            </a:r>
          </a:p>
          <a:p>
            <a:pPr lvl="1"/>
            <a:r>
              <a:rPr lang="en-US" dirty="0"/>
              <a:t>Top n on factors and vehicle types</a:t>
            </a:r>
          </a:p>
          <a:p>
            <a:r>
              <a:rPr lang="en-US" dirty="0" smtClean="0"/>
              <a:t>47 unique accident factors (unsafe speed, fell asleep)</a:t>
            </a:r>
          </a:p>
          <a:p>
            <a:r>
              <a:rPr lang="en-US" dirty="0" smtClean="0"/>
              <a:t>17 unique vehicle type classifiers (bus, bicycle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565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311 Calls dataset</a:t>
            </a:r>
          </a:p>
          <a:p>
            <a:pPr lvl="1"/>
            <a:r>
              <a:rPr lang="en-US" dirty="0"/>
              <a:t>Messy non-standard CSV</a:t>
            </a:r>
          </a:p>
          <a:p>
            <a:pPr lvl="1"/>
            <a:r>
              <a:rPr lang="en-US" dirty="0"/>
              <a:t>Same as accident data, key = zip code with aggregations like total street related complaints, most  common </a:t>
            </a:r>
            <a:r>
              <a:rPr lang="en-US" dirty="0" smtClean="0"/>
              <a:t>complaints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en-US" dirty="0"/>
              <a:t>86 complaint descriptor types for street related complaints (pothole, traffic signal </a:t>
            </a:r>
            <a:r>
              <a:rPr lang="en-US" dirty="0" smtClean="0"/>
              <a:t>light, etc.)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61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Traffic </a:t>
            </a:r>
            <a:r>
              <a:rPr lang="en-US" dirty="0"/>
              <a:t>V</a:t>
            </a:r>
            <a:r>
              <a:rPr lang="en-US" dirty="0" smtClean="0"/>
              <a:t>olume dataset</a:t>
            </a:r>
          </a:p>
          <a:p>
            <a:pPr lvl="1"/>
            <a:r>
              <a:rPr lang="en-US" dirty="0" smtClean="0"/>
              <a:t>Problem: No zip code field</a:t>
            </a:r>
          </a:p>
          <a:p>
            <a:pPr lvl="1"/>
            <a:r>
              <a:rPr lang="en-US" dirty="0" smtClean="0"/>
              <a:t>Roadway name, To, From are only indicators of location</a:t>
            </a:r>
          </a:p>
          <a:p>
            <a:pPr lvl="1"/>
            <a:r>
              <a:rPr lang="en-US" dirty="0"/>
              <a:t>Segment ID which corresponds to shape data</a:t>
            </a:r>
          </a:p>
          <a:p>
            <a:pPr lvl="2"/>
            <a:r>
              <a:rPr lang="en-US" dirty="0"/>
              <a:t>Bytes of Big Apple ArcGIS </a:t>
            </a:r>
            <a:r>
              <a:rPr lang="en-US" dirty="0" err="1"/>
              <a:t>geodatabase</a:t>
            </a:r>
            <a:endParaRPr lang="en-US" dirty="0"/>
          </a:p>
          <a:p>
            <a:pPr lvl="2"/>
            <a:r>
              <a:rPr lang="en-US" dirty="0"/>
              <a:t>.</a:t>
            </a:r>
            <a:r>
              <a:rPr lang="en-US" dirty="0" err="1"/>
              <a:t>lyr</a:t>
            </a:r>
            <a:r>
              <a:rPr lang="en-US" dirty="0"/>
              <a:t> files</a:t>
            </a:r>
          </a:p>
          <a:p>
            <a:pPr lvl="1"/>
            <a:r>
              <a:rPr lang="en-US" dirty="0" smtClean="0"/>
              <a:t>Alternative: </a:t>
            </a:r>
            <a:r>
              <a:rPr lang="en-US" dirty="0" err="1" smtClean="0"/>
              <a:t>geopy</a:t>
            </a:r>
            <a:r>
              <a:rPr lang="en-US" dirty="0" smtClean="0"/>
              <a:t> geocoding package</a:t>
            </a:r>
          </a:p>
          <a:p>
            <a:pPr lvl="1"/>
            <a:endParaRPr lang="en-US" dirty="0" smtClean="0"/>
          </a:p>
          <a:p>
            <a:pPr marL="6858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671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= </a:t>
            </a:r>
            <a:r>
              <a:rPr lang="en-US" dirty="0" err="1" smtClean="0"/>
              <a:t>geolocator.geocode</a:t>
            </a:r>
            <a:r>
              <a:rPr lang="en-US" dirty="0" smtClean="0"/>
              <a:t>("175 5th Avenue NYC”)</a:t>
            </a:r>
          </a:p>
          <a:p>
            <a:pPr lvl="1"/>
            <a:r>
              <a:rPr lang="en-US" dirty="0"/>
              <a:t>location object has </a:t>
            </a:r>
            <a:r>
              <a:rPr lang="en-US" dirty="0" err="1" smtClean="0"/>
              <a:t>zip_code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Downsides: far less accurate than spatial join with </a:t>
            </a:r>
            <a:r>
              <a:rPr lang="en-US" smtClean="0"/>
              <a:t>shape file,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7402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Visualization: 2D </a:t>
            </a:r>
            <a:r>
              <a:rPr lang="en-US" dirty="0" err="1" smtClean="0"/>
              <a:t>Choropleth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Partitioned by ZIP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33" y="3465502"/>
            <a:ext cx="4751246" cy="317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67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6-04-03 at 10.4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"/>
            <a:ext cx="9144000" cy="671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5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areas around the five boroughs as “safe”, “ok”, or “hazardous”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835053"/>
              </p:ext>
            </p:extLst>
          </p:nvPr>
        </p:nvGraphicFramePr>
        <p:xfrm>
          <a:off x="357166" y="3764730"/>
          <a:ext cx="4497586" cy="2824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195"/>
                <a:gridCol w="1382490"/>
                <a:gridCol w="1615901"/>
              </a:tblGrid>
              <a:tr h="356258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</a:t>
                      </a:r>
                      <a:endParaRPr lang="en-US" dirty="0"/>
                    </a:p>
                  </a:txBody>
                  <a:tcPr/>
                </a:tc>
              </a:tr>
              <a:tr h="8174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NYPD Motor Vehicle</a:t>
                      </a:r>
                      <a:r>
                        <a:rPr lang="en-US" sz="1400" baseline="0" dirty="0" smtClean="0"/>
                        <a:t> Collisions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2012-2013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NYC </a:t>
                      </a:r>
                      <a:r>
                        <a:rPr lang="en-US" sz="1400" dirty="0" err="1" smtClean="0"/>
                        <a:t>OpenData</a:t>
                      </a:r>
                      <a:endParaRPr lang="en-US" sz="1400" dirty="0"/>
                    </a:p>
                  </a:txBody>
                  <a:tcPr/>
                </a:tc>
              </a:tr>
              <a:tr h="8906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Traffic Volume Counts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2012-2013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NYC </a:t>
                      </a:r>
                      <a:r>
                        <a:rPr lang="en-US" sz="1400" dirty="0" err="1" smtClean="0"/>
                        <a:t>OpenData</a:t>
                      </a:r>
                      <a:endParaRPr lang="en-US" sz="1400" dirty="0"/>
                    </a:p>
                  </a:txBody>
                  <a:tcPr/>
                </a:tc>
              </a:tr>
              <a:tr h="6234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311 Service Requests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2010-Present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NYC </a:t>
                      </a:r>
                      <a:r>
                        <a:rPr lang="en-US" sz="1400" dirty="0" err="1" smtClean="0"/>
                        <a:t>OpenData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98307" y="3395398"/>
            <a:ext cx="231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datasets used</a:t>
            </a:r>
            <a:endParaRPr lang="en-US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537650"/>
              </p:ext>
            </p:extLst>
          </p:nvPr>
        </p:nvGraphicFramePr>
        <p:xfrm>
          <a:off x="5043664" y="3777958"/>
          <a:ext cx="3870149" cy="2797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974"/>
                <a:gridCol w="995498"/>
                <a:gridCol w="1625677"/>
              </a:tblGrid>
              <a:tr h="385796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</a:t>
                      </a:r>
                      <a:endParaRPr lang="en-US" dirty="0"/>
                    </a:p>
                  </a:txBody>
                  <a:tcPr/>
                </a:tc>
              </a:tr>
              <a:tr h="5786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NYPD Motor Vehicle</a:t>
                      </a:r>
                      <a:r>
                        <a:rPr lang="en-US" sz="1000" baseline="0" dirty="0" smtClean="0"/>
                        <a:t> Collisions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2012-2013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NYC </a:t>
                      </a:r>
                      <a:r>
                        <a:rPr lang="en-US" sz="1000" dirty="0" err="1" smtClean="0"/>
                        <a:t>OpenData</a:t>
                      </a:r>
                      <a:endParaRPr lang="en-US" sz="1000" dirty="0"/>
                    </a:p>
                  </a:txBody>
                  <a:tcPr/>
                </a:tc>
              </a:tr>
              <a:tr h="41794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Traffic Volume Counts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2012-2013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NYC </a:t>
                      </a:r>
                      <a:r>
                        <a:rPr lang="en-US" sz="1000" dirty="0" err="1" smtClean="0"/>
                        <a:t>OpenData</a:t>
                      </a:r>
                      <a:endParaRPr lang="en-US" sz="1000" dirty="0"/>
                    </a:p>
                  </a:txBody>
                  <a:tcPr/>
                </a:tc>
              </a:tr>
              <a:tr h="57869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Vehicle Classification Counts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2012-2013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NYC </a:t>
                      </a:r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OpenData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794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Real-time Traffic Speed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Unknown-Present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NYU CUSP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794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311 Service Requests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2010-Present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NYC </a:t>
                      </a:r>
                      <a:r>
                        <a:rPr lang="en-US" sz="1000" dirty="0" err="1" smtClean="0"/>
                        <a:t>OpenData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8205" y="3408627"/>
            <a:ext cx="161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5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Identify hazardous accident prone areas throughout the five boroughs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Number of accidents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Fatalities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Injuries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Number of vehicles involved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Adjusted for traffic volume</a:t>
            </a:r>
          </a:p>
          <a:p>
            <a:r>
              <a:rPr lang="en-US" dirty="0" smtClean="0"/>
              <a:t>Profile </a:t>
            </a:r>
          </a:p>
          <a:p>
            <a:pPr lvl="1"/>
            <a:r>
              <a:rPr lang="en-US" dirty="0" smtClean="0"/>
              <a:t>Types of traffic</a:t>
            </a:r>
          </a:p>
          <a:p>
            <a:pPr lvl="1"/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Speed 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Street</a:t>
            </a:r>
            <a:r>
              <a:rPr lang="en-US" dirty="0" smtClean="0"/>
              <a:t>/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Traffic</a:t>
            </a:r>
            <a:r>
              <a:rPr lang="en-US" dirty="0" smtClean="0"/>
              <a:t>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complaints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Mining Technique – 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Spark </a:t>
            </a:r>
            <a:r>
              <a:rPr lang="en-US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ML</a:t>
            </a:r>
            <a:r>
              <a:rPr lang="en-US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lib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Classification Tree</a:t>
            </a:r>
            <a:endParaRPr lang="en-US" b="1" dirty="0" smtClean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1"/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Develop 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classification algorithm to identify hazardous areas</a:t>
            </a:r>
          </a:p>
          <a:p>
            <a:pPr marL="349250" lvl="1" indent="0">
              <a:buNone/>
            </a:pPr>
            <a:endParaRPr lang="en-US" dirty="0" smtClean="0"/>
          </a:p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Descriptive analytics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Profile of hazardous areas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2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Common 311 complaints related to street conditions</a:t>
            </a:r>
          </a:p>
          <a:p>
            <a:pPr lvl="2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Common types of traffic</a:t>
            </a:r>
          </a:p>
          <a:p>
            <a:pPr lvl="2"/>
            <a:r>
              <a:rPr lang="en-US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Avg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speed vs. city average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070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own classification algorithm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en-US" dirty="0"/>
              <a:t>Assume normal </a:t>
            </a:r>
            <a:r>
              <a:rPr lang="en-US" dirty="0" smtClean="0"/>
              <a:t>distribution</a:t>
            </a:r>
          </a:p>
          <a:p>
            <a:r>
              <a:rPr lang="en-US" dirty="0" smtClean="0"/>
              <a:t>Classification based on standard deviations in feature categories</a:t>
            </a:r>
          </a:p>
          <a:p>
            <a:pPr lvl="1"/>
            <a:r>
              <a:rPr lang="en-US" dirty="0" smtClean="0"/>
              <a:t>Accidents per 1000 vehicles</a:t>
            </a:r>
          </a:p>
          <a:p>
            <a:pPr lvl="1"/>
            <a:r>
              <a:rPr lang="en-US" dirty="0" smtClean="0"/>
              <a:t>Injuries per 1000 accidents</a:t>
            </a:r>
          </a:p>
          <a:p>
            <a:pPr lvl="1"/>
            <a:r>
              <a:rPr lang="en-US" dirty="0" smtClean="0"/>
              <a:t>Deaths per 1000 accidents</a:t>
            </a:r>
          </a:p>
          <a:p>
            <a:pPr lvl="1"/>
            <a:r>
              <a:rPr lang="en-US" dirty="0" smtClean="0"/>
              <a:t>Vehicles involved per accident</a:t>
            </a:r>
          </a:p>
        </p:txBody>
      </p:sp>
    </p:spTree>
    <p:extLst>
      <p:ext uri="{BB962C8B-B14F-4D97-AF65-F5344CB8AC3E}">
        <p14:creationId xmlns:p14="http://schemas.microsoft.com/office/powerpoint/2010/main" val="193372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Majority of challenges </a:t>
            </a:r>
            <a:r>
              <a:rPr lang="en-US" dirty="0" smtClean="0"/>
              <a:t>came </a:t>
            </a:r>
            <a:r>
              <a:rPr lang="en-US" dirty="0" smtClean="0"/>
              <a:t>from stage 2- Data </a:t>
            </a:r>
            <a:r>
              <a:rPr lang="en-US" dirty="0" smtClean="0"/>
              <a:t>Preparation</a:t>
            </a:r>
          </a:p>
          <a:p>
            <a:r>
              <a:rPr lang="en-US" dirty="0" smtClean="0"/>
              <a:t>CSV is apparently a difficult concept to grasp</a:t>
            </a:r>
          </a:p>
          <a:p>
            <a:pPr marL="0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</p:txBody>
      </p:sp>
      <p:pic>
        <p:nvPicPr>
          <p:cNvPr id="8" name="Picture 7" descr="Screen Shot 2016-05-16 at 2.24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4105900"/>
            <a:ext cx="74422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7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311 dataset </a:t>
            </a:r>
          </a:p>
          <a:p>
            <a:pPr lvl="1"/>
            <a:r>
              <a:rPr lang="en-US" dirty="0" smtClean="0"/>
              <a:t>86 complaint descriptor types for street related complaints </a:t>
            </a:r>
            <a:r>
              <a:rPr lang="en-US" dirty="0"/>
              <a:t>(pothole, </a:t>
            </a:r>
            <a:r>
              <a:rPr lang="en-US" dirty="0" smtClean="0"/>
              <a:t>traffic signal light,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NYPD Motor Vehicle accident dataset</a:t>
            </a:r>
          </a:p>
          <a:p>
            <a:pPr lvl="1"/>
            <a:r>
              <a:rPr lang="en-US" dirty="0" smtClean="0"/>
              <a:t>  47 unique accident factors (unsafe speed, fell asleep)</a:t>
            </a:r>
          </a:p>
          <a:p>
            <a:pPr lvl="1"/>
            <a:r>
              <a:rPr lang="en-US" dirty="0" smtClean="0"/>
              <a:t>17 unique vehicle type classifiers (bus, bicycle)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9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Challenges</a:t>
            </a:r>
            <a:endParaRPr lang="en-US" dirty="0"/>
          </a:p>
        </p:txBody>
      </p:sp>
      <p:pic>
        <p:nvPicPr>
          <p:cNvPr id="21" name="Content Placeholder 20" descr="Screen Shot 2016-05-16 at 5.14.4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0" b="11220"/>
          <a:stretch>
            <a:fillRect/>
          </a:stretch>
        </p:blipFill>
        <p:spPr>
          <a:xfrm>
            <a:off x="552882" y="2038256"/>
            <a:ext cx="8172018" cy="3941616"/>
          </a:xfrm>
        </p:spPr>
      </p:pic>
    </p:spTree>
    <p:extLst>
      <p:ext uri="{BB962C8B-B14F-4D97-AF65-F5344CB8AC3E}">
        <p14:creationId xmlns:p14="http://schemas.microsoft.com/office/powerpoint/2010/main" val="286585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:’(</a:t>
            </a:r>
            <a:endParaRPr lang="en-US" dirty="0"/>
          </a:p>
        </p:txBody>
      </p:sp>
      <p:pic>
        <p:nvPicPr>
          <p:cNvPr id="8" name="Content Placeholder 7" descr="Screen Shot 2016-05-16 at 5.47.1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r="1563"/>
          <a:stretch>
            <a:fillRect/>
          </a:stretch>
        </p:blipFill>
        <p:spPr>
          <a:xfrm>
            <a:off x="281046" y="2211898"/>
            <a:ext cx="8333161" cy="4019340"/>
          </a:xfrm>
        </p:spPr>
      </p:pic>
    </p:spTree>
    <p:extLst>
      <p:ext uri="{BB962C8B-B14F-4D97-AF65-F5344CB8AC3E}">
        <p14:creationId xmlns:p14="http://schemas.microsoft.com/office/powerpoint/2010/main" val="499470436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440</TotalTime>
  <Words>479</Words>
  <Application>Microsoft Macintosh PowerPoint</Application>
  <PresentationFormat>On-screen Show (4:3)</PresentationFormat>
  <Paragraphs>105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Perception</vt:lpstr>
      <vt:lpstr>CSC 59927 Big Data Management and Analysis: Final Project</vt:lpstr>
      <vt:lpstr>Refresher</vt:lpstr>
      <vt:lpstr>Project Objectives</vt:lpstr>
      <vt:lpstr>Methodology</vt:lpstr>
      <vt:lpstr>Changes to Methodology</vt:lpstr>
      <vt:lpstr>Big Data Challenges</vt:lpstr>
      <vt:lpstr>Big Data Challenges</vt:lpstr>
      <vt:lpstr>Big Data Challenges</vt:lpstr>
      <vt:lpstr>:’(</vt:lpstr>
      <vt:lpstr></vt:lpstr>
      <vt:lpstr>Walkthrough</vt:lpstr>
      <vt:lpstr>Walkthrough</vt:lpstr>
      <vt:lpstr>Walkthrough</vt:lpstr>
      <vt:lpstr>Walkthrough</vt:lpstr>
      <vt:lpstr>Project Deliverables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59927 Big Data Management and Analysis: Final Project Proposal</dc:title>
  <dc:creator>James Kasakyan</dc:creator>
  <cp:lastModifiedBy>James Kasakyan</cp:lastModifiedBy>
  <cp:revision>30</cp:revision>
  <dcterms:created xsi:type="dcterms:W3CDTF">2016-04-04T01:44:31Z</dcterms:created>
  <dcterms:modified xsi:type="dcterms:W3CDTF">2016-05-16T10:00:34Z</dcterms:modified>
</cp:coreProperties>
</file>