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7" r:id="rId9"/>
    <p:sldId id="271" r:id="rId10"/>
    <p:sldId id="272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950058"/>
          </a:xfrm>
        </p:spPr>
        <p:txBody>
          <a:bodyPr>
            <a:normAutofit/>
          </a:bodyPr>
          <a:lstStyle/>
          <a:p>
            <a:r>
              <a:rPr lang="en-US" dirty="0" smtClean="0"/>
              <a:t>CSC 59927 Big Data Management and Analysis: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07377"/>
            <a:ext cx="8001000" cy="2750623"/>
          </a:xfrm>
        </p:spPr>
        <p:txBody>
          <a:bodyPr/>
          <a:lstStyle/>
          <a:p>
            <a:r>
              <a:rPr lang="en-US" dirty="0" smtClean="0"/>
              <a:t>James Kasakyan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6" name="Content Placeholder 5" descr="Screen Shot 2016-05-16 at 5.52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5" r="11235"/>
          <a:stretch>
            <a:fillRect/>
          </a:stretch>
        </p:blipFill>
        <p:spPr>
          <a:xfrm>
            <a:off x="360415" y="2145749"/>
            <a:ext cx="8634879" cy="4164868"/>
          </a:xfrm>
        </p:spPr>
      </p:pic>
    </p:spTree>
    <p:extLst>
      <p:ext uri="{BB962C8B-B14F-4D97-AF65-F5344CB8AC3E}">
        <p14:creationId xmlns:p14="http://schemas.microsoft.com/office/powerpoint/2010/main" val="1352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/>
              <a:t>Goal was zip code as key, with aggregations like total number of accidents, top accident factors, etc.</a:t>
            </a:r>
          </a:p>
          <a:p>
            <a:pPr lvl="1"/>
            <a:r>
              <a:rPr lang="en-US" dirty="0"/>
              <a:t>Standard map/reduce/aggregate</a:t>
            </a:r>
          </a:p>
          <a:p>
            <a:pPr lvl="1"/>
            <a:r>
              <a:rPr lang="en-US" dirty="0"/>
              <a:t>Top n on factors and vehicle types</a:t>
            </a:r>
          </a:p>
          <a:p>
            <a:r>
              <a:rPr lang="en-US" dirty="0" smtClean="0"/>
              <a:t>47 unique accident factors (unsafe speed, fell asleep)</a:t>
            </a:r>
          </a:p>
          <a:p>
            <a:r>
              <a:rPr lang="en-US" dirty="0" smtClean="0"/>
              <a:t>17 unique vehicle type classifiers (bus, bicycle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65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311 Calls dataset</a:t>
            </a:r>
          </a:p>
          <a:p>
            <a:pPr lvl="1"/>
            <a:r>
              <a:rPr lang="en-US" dirty="0"/>
              <a:t>Messy non-standard CSV</a:t>
            </a:r>
          </a:p>
          <a:p>
            <a:pPr lvl="1"/>
            <a:r>
              <a:rPr lang="en-US" dirty="0"/>
              <a:t>Same as accident data, key = zip code with aggregations like total street related complaints, most  common </a:t>
            </a:r>
            <a:r>
              <a:rPr lang="en-US" dirty="0" smtClean="0"/>
              <a:t>complaints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86 complaint descriptor types for street related complaints (pothole, traffic signal </a:t>
            </a:r>
            <a:r>
              <a:rPr lang="en-US" dirty="0" smtClean="0"/>
              <a:t>light,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/>
              <a:t>V</a:t>
            </a:r>
            <a:r>
              <a:rPr lang="en-US" dirty="0" smtClean="0"/>
              <a:t>olume dataset</a:t>
            </a:r>
          </a:p>
          <a:p>
            <a:pPr lvl="1"/>
            <a:r>
              <a:rPr lang="en-US" dirty="0" smtClean="0"/>
              <a:t>Problem: No zip code field</a:t>
            </a:r>
          </a:p>
          <a:p>
            <a:pPr lvl="1"/>
            <a:r>
              <a:rPr lang="en-US" dirty="0" smtClean="0"/>
              <a:t>Roadway name, To, From are only indicators of location</a:t>
            </a:r>
          </a:p>
          <a:p>
            <a:pPr lvl="1"/>
            <a:r>
              <a:rPr lang="en-US" dirty="0"/>
              <a:t>Segment ID which corresponds to shape data</a:t>
            </a:r>
          </a:p>
          <a:p>
            <a:pPr lvl="2"/>
            <a:r>
              <a:rPr lang="en-US" dirty="0"/>
              <a:t>Bytes of Big Apple ArcGIS </a:t>
            </a:r>
            <a:r>
              <a:rPr lang="en-US" dirty="0" err="1"/>
              <a:t>geodatabase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lyr</a:t>
            </a:r>
            <a:r>
              <a:rPr lang="en-US" dirty="0"/>
              <a:t> files</a:t>
            </a:r>
          </a:p>
          <a:p>
            <a:pPr lvl="1"/>
            <a:r>
              <a:rPr lang="en-US" dirty="0" smtClean="0"/>
              <a:t>Alternative: </a:t>
            </a:r>
            <a:r>
              <a:rPr lang="en-US" dirty="0" err="1" smtClean="0"/>
              <a:t>geopy</a:t>
            </a:r>
            <a:r>
              <a:rPr lang="en-US" dirty="0" smtClean="0"/>
              <a:t> geocoding package</a:t>
            </a:r>
          </a:p>
          <a:p>
            <a:pPr lvl="1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= </a:t>
            </a:r>
            <a:r>
              <a:rPr lang="en-US" dirty="0" err="1" smtClean="0"/>
              <a:t>geolocator.geocode</a:t>
            </a:r>
            <a:r>
              <a:rPr lang="en-US" dirty="0" smtClean="0"/>
              <a:t>("175 5th Avenue NYC”)</a:t>
            </a:r>
          </a:p>
          <a:p>
            <a:pPr lvl="1"/>
            <a:r>
              <a:rPr lang="en-US" dirty="0"/>
              <a:t>location object has </a:t>
            </a:r>
            <a:r>
              <a:rPr lang="en-US" dirty="0" err="1" smtClean="0"/>
              <a:t>zip_code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Downsides: far less accurate than spatial join with shape file</a:t>
            </a:r>
          </a:p>
          <a:p>
            <a:pPr lvl="1"/>
            <a:r>
              <a:rPr lang="en-US" dirty="0" smtClean="0"/>
              <a:t>Roadway name, To, and From don</a:t>
            </a:r>
            <a:r>
              <a:rPr lang="uk-UA" dirty="0" smtClean="0"/>
              <a:t>’</a:t>
            </a:r>
            <a:r>
              <a:rPr lang="en-US" dirty="0" smtClean="0"/>
              <a:t>t give a standard address like the example above</a:t>
            </a:r>
          </a:p>
          <a:p>
            <a:pPr lvl="2"/>
            <a:r>
              <a:rPr lang="en-US" dirty="0" smtClean="0"/>
              <a:t>Roadway name: Ave U</a:t>
            </a:r>
          </a:p>
          <a:p>
            <a:pPr lvl="2"/>
            <a:r>
              <a:rPr lang="en-US" dirty="0" smtClean="0"/>
              <a:t>From: W 10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lvl="2"/>
            <a:r>
              <a:rPr lang="en-US" dirty="0" smtClean="0"/>
              <a:t>To: W 11</a:t>
            </a:r>
            <a:r>
              <a:rPr lang="en-US" baseline="30000" dirty="0" smtClean="0"/>
              <a:t>th</a:t>
            </a:r>
            <a:r>
              <a:rPr lang="en-US" dirty="0" smtClean="0"/>
              <a:t> ST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40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Test all three fields</a:t>
            </a:r>
          </a:p>
          <a:p>
            <a:pPr lvl="2"/>
            <a:r>
              <a:rPr lang="en-US" dirty="0" smtClean="0"/>
              <a:t>All equal zip: assign volume count to this zip</a:t>
            </a:r>
          </a:p>
          <a:p>
            <a:pPr lvl="2"/>
            <a:r>
              <a:rPr lang="en-US" dirty="0" smtClean="0"/>
              <a:t>Two equal: assign half volume count to each</a:t>
            </a:r>
          </a:p>
          <a:p>
            <a:pPr lvl="2"/>
            <a:r>
              <a:rPr lang="en-US" dirty="0" smtClean="0"/>
              <a:t>All three differ: assign one third count to each</a:t>
            </a:r>
          </a:p>
          <a:p>
            <a:pPr lvl="3"/>
            <a:r>
              <a:rPr lang="en-US" dirty="0" smtClean="0"/>
              <a:t>Hindsight: skip these records </a:t>
            </a:r>
          </a:p>
          <a:p>
            <a:pPr lvl="1"/>
            <a:r>
              <a:rPr lang="en-US" dirty="0" smtClean="0"/>
              <a:t>New Problem</a:t>
            </a:r>
          </a:p>
          <a:p>
            <a:pPr lvl="2"/>
            <a:r>
              <a:rPr lang="en-US" dirty="0" smtClean="0"/>
              <a:t>Queries </a:t>
            </a:r>
            <a:r>
              <a:rPr lang="en-US" dirty="0" err="1" smtClean="0"/>
              <a:t>Nominatim</a:t>
            </a:r>
            <a:r>
              <a:rPr lang="en-US" dirty="0"/>
              <a:t> </a:t>
            </a:r>
            <a:r>
              <a:rPr lang="en-US" dirty="0" smtClean="0"/>
              <a:t>database over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pic>
        <p:nvPicPr>
          <p:cNvPr id="6" name="Content Placeholder 5" descr="Screen Shot 2016-05-16 at 6.11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8965"/>
          <a:stretch>
            <a:fillRect/>
          </a:stretch>
        </p:blipFill>
        <p:spPr>
          <a:xfrm>
            <a:off x="-260894" y="2147422"/>
            <a:ext cx="9230120" cy="4543630"/>
          </a:xfrm>
        </p:spPr>
      </p:pic>
    </p:spTree>
    <p:extLst>
      <p:ext uri="{BB962C8B-B14F-4D97-AF65-F5344CB8AC3E}">
        <p14:creationId xmlns:p14="http://schemas.microsoft.com/office/powerpoint/2010/main" val="39935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</a:p>
          <a:p>
            <a:pPr lvl="1"/>
            <a:r>
              <a:rPr lang="en-US" dirty="0"/>
              <a:t>Gather results locally and save as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New Problem:</a:t>
            </a:r>
          </a:p>
          <a:p>
            <a:pPr lvl="1"/>
            <a:r>
              <a:rPr lang="en-US" dirty="0" smtClean="0"/>
              <a:t>429 too many requests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Wait one hour and </a:t>
            </a:r>
            <a:r>
              <a:rPr lang="en-US" smtClean="0"/>
              <a:t>try again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2D </a:t>
            </a:r>
            <a:r>
              <a:rPr lang="en-US" dirty="0" err="1" smtClean="0"/>
              <a:t>Choropleth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Partitioned by ZIP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33" y="3465502"/>
            <a:ext cx="4751246" cy="31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6-04-03 at 10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9144000" cy="6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areas around the five boroughs as “safe”, “ok”, or “hazardous”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835053"/>
              </p:ext>
            </p:extLst>
          </p:nvPr>
        </p:nvGraphicFramePr>
        <p:xfrm>
          <a:off x="357166" y="3764730"/>
          <a:ext cx="4497586" cy="28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5"/>
                <a:gridCol w="1382490"/>
                <a:gridCol w="1615901"/>
              </a:tblGrid>
              <a:tr h="3562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81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NYPD Motor Vehicle</a:t>
                      </a:r>
                      <a:r>
                        <a:rPr lang="en-US" sz="1400" baseline="0" dirty="0" smtClean="0"/>
                        <a:t> Collisions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890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Traffic Volume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2012-2013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  <a:tr h="6234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311 Service Requests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2010-Present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NYC </a:t>
                      </a:r>
                      <a:r>
                        <a:rPr lang="en-US" sz="1400" dirty="0" err="1" smtClean="0"/>
                        <a:t>OpenData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8307" y="3395398"/>
            <a:ext cx="23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datasets used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537650"/>
              </p:ext>
            </p:extLst>
          </p:nvPr>
        </p:nvGraphicFramePr>
        <p:xfrm>
          <a:off x="5043664" y="3777958"/>
          <a:ext cx="3870149" cy="2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74"/>
                <a:gridCol w="995498"/>
                <a:gridCol w="1625677"/>
              </a:tblGrid>
              <a:tr h="3857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NYPD Motor Vehicle</a:t>
                      </a:r>
                      <a:r>
                        <a:rPr lang="en-US" sz="1000" baseline="0" dirty="0" smtClean="0"/>
                        <a:t> Collisions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Traffic Volume Counts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2012-2013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  <a:tr h="57869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Vehicle Classification Counts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2012-2013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NYC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OpenData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Real-time Traffic Speed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Unknown-Present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NYU CUSP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79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311 Service Requests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2010-Present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NYC </a:t>
                      </a:r>
                      <a:r>
                        <a:rPr lang="en-US" sz="1000" dirty="0" err="1" smtClean="0"/>
                        <a:t>OpenData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8205" y="3408627"/>
            <a:ext cx="161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hazardous accident prone areas throughout the five boroughs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accidents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Fatalities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Injuries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Number of vehicles involved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Adjusted for traffic volume</a:t>
            </a:r>
          </a:p>
          <a:p>
            <a:r>
              <a:rPr lang="en-US" dirty="0" smtClean="0"/>
              <a:t>Profile </a:t>
            </a:r>
          </a:p>
          <a:p>
            <a:pPr lvl="1"/>
            <a:r>
              <a:rPr lang="en-US" dirty="0" smtClean="0"/>
              <a:t>Types of traffic</a:t>
            </a: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Speed 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Street</a:t>
            </a:r>
            <a:r>
              <a:rPr lang="en-US" dirty="0" smtClean="0"/>
              <a:t>/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Traffic</a:t>
            </a:r>
            <a:r>
              <a:rPr lang="en-US" dirty="0" smtClean="0"/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Mining Technique –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Spark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ML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Tree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Develop 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algorithm to identify hazardous areas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Descriptive analytics</a:t>
            </a:r>
          </a:p>
          <a:p>
            <a:pPr lvl="1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Profile of hazardous areas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311 complaints related to street conditions</a:t>
            </a:r>
          </a:p>
          <a:p>
            <a:pPr lvl="2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 types of traffic</a:t>
            </a:r>
          </a:p>
          <a:p>
            <a:pPr lvl="2"/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Avg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speed vs. city average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7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own classification algorithm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/>
              <a:t>Assume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Classification based on standard deviations in feature categories</a:t>
            </a:r>
          </a:p>
          <a:p>
            <a:pPr lvl="1"/>
            <a:r>
              <a:rPr lang="en-US" dirty="0" smtClean="0"/>
              <a:t>Accidents per 1000 vehicles</a:t>
            </a:r>
          </a:p>
          <a:p>
            <a:pPr lvl="1"/>
            <a:r>
              <a:rPr lang="en-US" dirty="0" smtClean="0"/>
              <a:t>Injuries per 1000 accidents</a:t>
            </a:r>
          </a:p>
          <a:p>
            <a:pPr lvl="1"/>
            <a:r>
              <a:rPr lang="en-US" dirty="0" smtClean="0"/>
              <a:t>Deaths per 1000 accidents</a:t>
            </a:r>
          </a:p>
          <a:p>
            <a:pPr lvl="1"/>
            <a:r>
              <a:rPr lang="en-US" dirty="0" smtClean="0"/>
              <a:t>Vehicles involved per accident</a:t>
            </a:r>
          </a:p>
        </p:txBody>
      </p:sp>
    </p:spTree>
    <p:extLst>
      <p:ext uri="{BB962C8B-B14F-4D97-AF65-F5344CB8AC3E}">
        <p14:creationId xmlns:p14="http://schemas.microsoft.com/office/powerpoint/2010/main" val="1933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challenges </a:t>
            </a:r>
            <a:r>
              <a:rPr lang="en-US" dirty="0" smtClean="0"/>
              <a:t>came </a:t>
            </a:r>
            <a:r>
              <a:rPr lang="en-US" dirty="0" smtClean="0"/>
              <a:t>from stage 2- Data </a:t>
            </a:r>
            <a:r>
              <a:rPr lang="en-US" dirty="0" smtClean="0"/>
              <a:t>Preparation</a:t>
            </a:r>
          </a:p>
          <a:p>
            <a:r>
              <a:rPr lang="en-US" dirty="0" smtClean="0"/>
              <a:t>CSV is apparently a difficult concept to grasp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pic>
        <p:nvPicPr>
          <p:cNvPr id="8" name="Picture 7" descr="Screen Shot 2016-05-16 at 2.24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05900"/>
            <a:ext cx="7442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311 dataset </a:t>
            </a:r>
          </a:p>
          <a:p>
            <a:pPr lvl="1"/>
            <a:r>
              <a:rPr lang="en-US" dirty="0" smtClean="0"/>
              <a:t>86 complaint descriptor types for street related complaints </a:t>
            </a:r>
            <a:r>
              <a:rPr lang="en-US" dirty="0"/>
              <a:t>(pothole, </a:t>
            </a:r>
            <a:r>
              <a:rPr lang="en-US" dirty="0" smtClean="0"/>
              <a:t>traffic signal light,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NYPD Motor Vehicle accident dataset</a:t>
            </a:r>
          </a:p>
          <a:p>
            <a:pPr lvl="1"/>
            <a:r>
              <a:rPr lang="en-US" dirty="0" smtClean="0"/>
              <a:t>  47 unique accident factors (unsafe speed, fell asleep)</a:t>
            </a:r>
          </a:p>
          <a:p>
            <a:pPr lvl="1"/>
            <a:r>
              <a:rPr lang="en-US" dirty="0" smtClean="0"/>
              <a:t>17 unique vehicle type classifiers (bus, bicycle)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pic>
        <p:nvPicPr>
          <p:cNvPr id="21" name="Content Placeholder 20" descr="Screen Shot 2016-05-16 at 5.14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 b="11220"/>
          <a:stretch>
            <a:fillRect/>
          </a:stretch>
        </p:blipFill>
        <p:spPr>
          <a:xfrm>
            <a:off x="552882" y="2038256"/>
            <a:ext cx="8172018" cy="3941616"/>
          </a:xfrm>
        </p:spPr>
      </p:pic>
    </p:spTree>
    <p:extLst>
      <p:ext uri="{BB962C8B-B14F-4D97-AF65-F5344CB8AC3E}">
        <p14:creationId xmlns:p14="http://schemas.microsoft.com/office/powerpoint/2010/main" val="286585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:’(</a:t>
            </a:r>
            <a:endParaRPr lang="en-US" dirty="0"/>
          </a:p>
        </p:txBody>
      </p:sp>
      <p:pic>
        <p:nvPicPr>
          <p:cNvPr id="8" name="Content Placeholder 7" descr="Screen Shot 2016-05-16 at 5.47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563"/>
          <a:stretch>
            <a:fillRect/>
          </a:stretch>
        </p:blipFill>
        <p:spPr>
          <a:xfrm>
            <a:off x="281046" y="2211898"/>
            <a:ext cx="8333161" cy="4019340"/>
          </a:xfrm>
        </p:spPr>
      </p:pic>
    </p:spTree>
    <p:extLst>
      <p:ext uri="{BB962C8B-B14F-4D97-AF65-F5344CB8AC3E}">
        <p14:creationId xmlns:p14="http://schemas.microsoft.com/office/powerpoint/2010/main" val="49947043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459</TotalTime>
  <Words>582</Words>
  <Application>Microsoft Macintosh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CSC 59927 Big Data Management and Analysis: Final Project</vt:lpstr>
      <vt:lpstr>Refresher</vt:lpstr>
      <vt:lpstr>Project Objectives</vt:lpstr>
      <vt:lpstr>Methodology</vt:lpstr>
      <vt:lpstr>Changes to Methodology</vt:lpstr>
      <vt:lpstr>Big Data Challenges</vt:lpstr>
      <vt:lpstr>Big Data Challenges</vt:lpstr>
      <vt:lpstr>Big Data Challenges</vt:lpstr>
      <vt:lpstr>:’(</vt:lpstr>
      <vt:lpstr>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Project Deliverables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59927 Big Data Management and Analysis: Final Project Proposal</dc:title>
  <dc:creator>James Kasakyan</dc:creator>
  <cp:lastModifiedBy>James Kasakyan</cp:lastModifiedBy>
  <cp:revision>36</cp:revision>
  <dcterms:created xsi:type="dcterms:W3CDTF">2016-04-04T01:44:31Z</dcterms:created>
  <dcterms:modified xsi:type="dcterms:W3CDTF">2016-05-16T10:19:16Z</dcterms:modified>
</cp:coreProperties>
</file>