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Content Placeholder 5" descr="Screen Shot 2016-05-16 at 5.52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11235"/>
          <a:stretch>
            <a:fillRect/>
          </a:stretch>
        </p:blipFill>
        <p:spPr>
          <a:xfrm>
            <a:off x="360415" y="2145749"/>
            <a:ext cx="8634879" cy="4164868"/>
          </a:xfrm>
        </p:spPr>
      </p:pic>
    </p:spTree>
    <p:extLst>
      <p:ext uri="{BB962C8B-B14F-4D97-AF65-F5344CB8AC3E}">
        <p14:creationId xmlns:p14="http://schemas.microsoft.com/office/powerpoint/2010/main" val="13522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/>
              <a:t>Goal was zip code as key, with aggregations like total number of accidents, top accident factors, etc.</a:t>
            </a:r>
          </a:p>
          <a:p>
            <a:pPr lvl="1"/>
            <a:r>
              <a:rPr lang="en-US" dirty="0"/>
              <a:t>Standard map/reduce/aggregate</a:t>
            </a:r>
          </a:p>
          <a:p>
            <a:pPr lvl="1"/>
            <a:r>
              <a:rPr lang="en-US" dirty="0"/>
              <a:t>Top n on factors and vehicle types</a:t>
            </a:r>
          </a:p>
          <a:p>
            <a:r>
              <a:rPr lang="en-US" dirty="0" smtClean="0"/>
              <a:t>47 unique accident factors (unsafe speed, fell asleep)</a:t>
            </a:r>
          </a:p>
          <a:p>
            <a:r>
              <a:rPr lang="en-US" dirty="0" smtClean="0"/>
              <a:t>17 unique vehicle type classifiers (bus, bicycle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65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311 Calls dataset</a:t>
            </a:r>
          </a:p>
          <a:p>
            <a:pPr lvl="1"/>
            <a:r>
              <a:rPr lang="en-US" dirty="0"/>
              <a:t>Messy non-standard CSV</a:t>
            </a:r>
          </a:p>
          <a:p>
            <a:pPr lvl="1"/>
            <a:r>
              <a:rPr lang="en-US" dirty="0"/>
              <a:t>Same as accident data, key = zip code with aggregations like total street related complaints, most  common </a:t>
            </a:r>
            <a:r>
              <a:rPr lang="en-US" dirty="0" smtClean="0"/>
              <a:t>complaints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86 complaint descriptor types for street related complaints (pothole, traffic signal </a:t>
            </a:r>
            <a:r>
              <a:rPr lang="en-US" dirty="0" smtClean="0"/>
              <a:t>light,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/>
              <a:t>V</a:t>
            </a:r>
            <a:r>
              <a:rPr lang="en-US" dirty="0" smtClean="0"/>
              <a:t>olume dataset</a:t>
            </a:r>
          </a:p>
          <a:p>
            <a:pPr lvl="1"/>
            <a:r>
              <a:rPr lang="en-US" dirty="0" smtClean="0"/>
              <a:t>Problem: No zip code field</a:t>
            </a:r>
          </a:p>
          <a:p>
            <a:pPr lvl="1"/>
            <a:r>
              <a:rPr lang="en-US" dirty="0" smtClean="0"/>
              <a:t>Roadway name, To, From are only indicators of location</a:t>
            </a:r>
          </a:p>
          <a:p>
            <a:pPr lvl="1"/>
            <a:r>
              <a:rPr lang="en-US" dirty="0"/>
              <a:t>Segment ID which corresponds to shape data</a:t>
            </a:r>
          </a:p>
          <a:p>
            <a:pPr lvl="2"/>
            <a:r>
              <a:rPr lang="en-US" dirty="0"/>
              <a:t>Bytes of Big Apple ArcGIS </a:t>
            </a:r>
            <a:r>
              <a:rPr lang="en-US" dirty="0" err="1"/>
              <a:t>geodatabase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lyr</a:t>
            </a:r>
            <a:r>
              <a:rPr lang="en-US" dirty="0"/>
              <a:t> files</a:t>
            </a:r>
          </a:p>
          <a:p>
            <a:pPr lvl="1"/>
            <a:r>
              <a:rPr lang="en-US" dirty="0" smtClean="0"/>
              <a:t>Alternative: </a:t>
            </a:r>
            <a:r>
              <a:rPr lang="en-US" dirty="0" err="1" smtClean="0"/>
              <a:t>geopy</a:t>
            </a:r>
            <a:r>
              <a:rPr lang="en-US" dirty="0" smtClean="0"/>
              <a:t> geocoding package</a:t>
            </a:r>
          </a:p>
          <a:p>
            <a:pPr lvl="1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7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= </a:t>
            </a:r>
            <a:r>
              <a:rPr lang="en-US" dirty="0" err="1" smtClean="0"/>
              <a:t>geolocator.geocode</a:t>
            </a:r>
            <a:r>
              <a:rPr lang="en-US" dirty="0" smtClean="0"/>
              <a:t>("175 5th Avenue NYC”)</a:t>
            </a:r>
          </a:p>
          <a:p>
            <a:pPr lvl="1"/>
            <a:r>
              <a:rPr lang="en-US" dirty="0"/>
              <a:t>location object has </a:t>
            </a:r>
            <a:r>
              <a:rPr lang="en-US" dirty="0" err="1" smtClean="0"/>
              <a:t>zip_code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Downsides: far less accurate than spatial join with shape file</a:t>
            </a:r>
          </a:p>
          <a:p>
            <a:pPr lvl="1"/>
            <a:r>
              <a:rPr lang="en-US" dirty="0" smtClean="0"/>
              <a:t>Roadway name, To, and From don</a:t>
            </a:r>
            <a:r>
              <a:rPr lang="uk-UA" dirty="0" smtClean="0"/>
              <a:t>’</a:t>
            </a:r>
            <a:r>
              <a:rPr lang="en-US" dirty="0" smtClean="0"/>
              <a:t>t give a standard address like the example above</a:t>
            </a:r>
          </a:p>
          <a:p>
            <a:pPr lvl="2"/>
            <a:r>
              <a:rPr lang="en-US" dirty="0" smtClean="0"/>
              <a:t>Roadway name: Ave U</a:t>
            </a:r>
          </a:p>
          <a:p>
            <a:pPr lvl="2"/>
            <a:r>
              <a:rPr lang="en-US" dirty="0" smtClean="0"/>
              <a:t>From: W 10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lvl="2"/>
            <a:r>
              <a:rPr lang="en-US" dirty="0" smtClean="0"/>
              <a:t>To: W 11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40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Test all three fields</a:t>
            </a:r>
          </a:p>
          <a:p>
            <a:pPr lvl="2"/>
            <a:r>
              <a:rPr lang="en-US" dirty="0" smtClean="0"/>
              <a:t>All equal zip: assign volume count and samples to this zip</a:t>
            </a:r>
          </a:p>
          <a:p>
            <a:pPr lvl="2"/>
            <a:r>
              <a:rPr lang="en-US" dirty="0" smtClean="0"/>
              <a:t>Two equal: assign two third volume count and samples to agreeing zips, one third to other</a:t>
            </a:r>
          </a:p>
          <a:p>
            <a:pPr lvl="2"/>
            <a:r>
              <a:rPr lang="en-US" dirty="0" smtClean="0"/>
              <a:t>All three differ: assign one third count to each</a:t>
            </a:r>
          </a:p>
          <a:p>
            <a:pPr lvl="3"/>
            <a:r>
              <a:rPr lang="en-US" dirty="0" smtClean="0"/>
              <a:t>Hindsight: skip these records </a:t>
            </a:r>
          </a:p>
          <a:p>
            <a:pPr lvl="1"/>
            <a:r>
              <a:rPr lang="en-US" dirty="0" smtClean="0"/>
              <a:t>New Problem</a:t>
            </a:r>
          </a:p>
          <a:p>
            <a:pPr lvl="2"/>
            <a:r>
              <a:rPr lang="en-US" dirty="0" smtClean="0"/>
              <a:t>Queries </a:t>
            </a:r>
            <a:r>
              <a:rPr lang="en-US" dirty="0" err="1" smtClean="0"/>
              <a:t>Nominatim</a:t>
            </a:r>
            <a:r>
              <a:rPr lang="en-US" dirty="0"/>
              <a:t> </a:t>
            </a:r>
            <a:r>
              <a:rPr lang="en-US" dirty="0" smtClean="0"/>
              <a:t>database over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6" name="Content Placeholder 5" descr="Screen Shot 2016-05-16 at 6.11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8965"/>
          <a:stretch>
            <a:fillRect/>
          </a:stretch>
        </p:blipFill>
        <p:spPr>
          <a:xfrm>
            <a:off x="-260894" y="2147422"/>
            <a:ext cx="9230120" cy="4543630"/>
          </a:xfrm>
        </p:spPr>
      </p:pic>
    </p:spTree>
    <p:extLst>
      <p:ext uri="{BB962C8B-B14F-4D97-AF65-F5344CB8AC3E}">
        <p14:creationId xmlns:p14="http://schemas.microsoft.com/office/powerpoint/2010/main" val="39935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</a:p>
          <a:p>
            <a:pPr lvl="1"/>
            <a:r>
              <a:rPr lang="en-US" dirty="0"/>
              <a:t>Gather results locally and save as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New Problem:</a:t>
            </a:r>
          </a:p>
          <a:p>
            <a:pPr lvl="1"/>
            <a:r>
              <a:rPr lang="en-US" dirty="0" smtClean="0"/>
              <a:t>429 too many requests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Wait one hour and try again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8" name="Content Placeholder 7" descr="Screen Shot 2016-05-16 at 6.23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" b="2207"/>
          <a:stretch>
            <a:fillRect/>
          </a:stretch>
        </p:blipFill>
        <p:spPr>
          <a:xfrm>
            <a:off x="340425" y="2781342"/>
            <a:ext cx="8451996" cy="4076658"/>
          </a:xfrm>
        </p:spPr>
      </p:pic>
    </p:spTree>
    <p:extLst>
      <p:ext uri="{BB962C8B-B14F-4D97-AF65-F5344CB8AC3E}">
        <p14:creationId xmlns:p14="http://schemas.microsoft.com/office/powerpoint/2010/main" val="308814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dataset has a script to return its result RDD</a:t>
            </a:r>
          </a:p>
          <a:p>
            <a:r>
              <a:rPr lang="en-US" dirty="0" err="1" smtClean="0"/>
              <a:t>Main.py</a:t>
            </a:r>
            <a:r>
              <a:rPr lang="en-US" dirty="0" smtClean="0"/>
              <a:t> gets all RDD’s and joins them on zip as key</a:t>
            </a:r>
          </a:p>
          <a:p>
            <a:r>
              <a:rPr lang="en-US" dirty="0" smtClean="0"/>
              <a:t>Normalize data</a:t>
            </a:r>
          </a:p>
          <a:p>
            <a:pPr lvl="1"/>
            <a:r>
              <a:rPr lang="en-US" dirty="0" smtClean="0"/>
              <a:t>days_in_2012_2013 = </a:t>
            </a:r>
            <a:r>
              <a:rPr lang="en-US" dirty="0"/>
              <a:t>731 # 2012 was a leap year</a:t>
            </a:r>
          </a:p>
          <a:p>
            <a:pPr lvl="1"/>
            <a:r>
              <a:rPr lang="en-US" dirty="0" smtClean="0"/>
              <a:t>vehicle_count_2012_2013 </a:t>
            </a:r>
            <a:r>
              <a:rPr lang="en-US" dirty="0"/>
              <a:t>= </a:t>
            </a:r>
            <a:r>
              <a:rPr lang="en-US" dirty="0" err="1"/>
              <a:t>vehicle_count</a:t>
            </a:r>
            <a:r>
              <a:rPr lang="en-US" dirty="0"/>
              <a:t> / samples * </a:t>
            </a:r>
            <a:r>
              <a:rPr lang="en-US" dirty="0" smtClean="0"/>
              <a:t>days_in_2012_2013</a:t>
            </a:r>
          </a:p>
          <a:p>
            <a:r>
              <a:rPr lang="en-US" dirty="0" smtClean="0"/>
              <a:t>Classification and aggregations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14521"/>
              </p:ext>
            </p:extLst>
          </p:nvPr>
        </p:nvGraphicFramePr>
        <p:xfrm>
          <a:off x="1580351" y="2219518"/>
          <a:ext cx="4984362" cy="4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384"/>
                <a:gridCol w="1274524"/>
                <a:gridCol w="1661454"/>
              </a:tblGrid>
              <a:tr h="622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</a:tr>
              <a:tr h="965529">
                <a:tc>
                  <a:txBody>
                    <a:bodyPr/>
                    <a:lstStyle/>
                    <a:p>
                      <a:r>
                        <a:rPr lang="en-US" dirty="0" smtClean="0"/>
                        <a:t>Accidents /1000 vehicles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.1457</a:t>
                      </a:r>
                      <a:endParaRPr lang="en-US" dirty="0"/>
                    </a:p>
                  </a:txBody>
                  <a:tcPr/>
                </a:tc>
              </a:tr>
              <a:tr h="742715">
                <a:tc>
                  <a:txBody>
                    <a:bodyPr/>
                    <a:lstStyle/>
                    <a:p>
                      <a:r>
                        <a:rPr lang="en-US" dirty="0" smtClean="0"/>
                        <a:t>Deaths / </a:t>
                      </a:r>
                    </a:p>
                    <a:p>
                      <a:r>
                        <a:rPr lang="en-US" dirty="0" smtClean="0"/>
                        <a:t>1000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1.3042</a:t>
                      </a:r>
                      <a:endParaRPr lang="en-US" dirty="0"/>
                    </a:p>
                  </a:txBody>
                  <a:tcPr/>
                </a:tc>
              </a:tr>
              <a:tr h="888609">
                <a:tc>
                  <a:txBody>
                    <a:bodyPr/>
                    <a:lstStyle/>
                    <a:p>
                      <a:r>
                        <a:rPr lang="en-US" dirty="0" smtClean="0"/>
                        <a:t>Injuries / 1000 accidents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274.1158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79.1831</a:t>
                      </a:r>
                      <a:endParaRPr lang="en-US" dirty="0"/>
                    </a:p>
                  </a:txBody>
                  <a:tcPr/>
                </a:tc>
              </a:tr>
              <a:tr h="1027837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Vehicles</a:t>
                      </a:r>
                      <a:r>
                        <a:rPr lang="en-US" baseline="0" dirty="0" smtClean="0"/>
                        <a:t> involved/accident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8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classify a zip code as either “safe”, “ok”, or hazardous</a:t>
            </a:r>
          </a:p>
          <a:p>
            <a:pPr lvl="1"/>
            <a:r>
              <a:rPr lang="en-US" dirty="0" smtClean="0"/>
              <a:t>Assuming normal distribution</a:t>
            </a:r>
          </a:p>
          <a:p>
            <a:pPr lvl="2"/>
            <a:r>
              <a:rPr lang="en-US" dirty="0" smtClean="0"/>
              <a:t>68% should fall within one standard deviation of mean</a:t>
            </a:r>
          </a:p>
          <a:p>
            <a:pPr lvl="2"/>
            <a:r>
              <a:rPr lang="en-US" dirty="0" smtClean="0"/>
              <a:t>Natural division</a:t>
            </a:r>
          </a:p>
          <a:p>
            <a:pPr lvl="3"/>
            <a:r>
              <a:rPr lang="en-US" dirty="0" smtClean="0"/>
              <a:t>Above: hazardous</a:t>
            </a:r>
          </a:p>
          <a:p>
            <a:pPr lvl="3"/>
            <a:r>
              <a:rPr lang="en-US" dirty="0" smtClean="0"/>
              <a:t>Within: ok</a:t>
            </a:r>
          </a:p>
          <a:p>
            <a:pPr lvl="3"/>
            <a:r>
              <a:rPr lang="en-US" dirty="0" smtClean="0"/>
              <a:t>Below: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factor is accidents per 1000 vehicles</a:t>
            </a:r>
          </a:p>
          <a:p>
            <a:pPr lvl="1"/>
            <a:r>
              <a:rPr lang="en-US" dirty="0" smtClean="0"/>
              <a:t>&gt; one standard deviation above mean </a:t>
            </a:r>
          </a:p>
          <a:p>
            <a:pPr lvl="2"/>
            <a:r>
              <a:rPr lang="en-US" dirty="0"/>
              <a:t>Hazardous</a:t>
            </a:r>
          </a:p>
          <a:p>
            <a:pPr lvl="2"/>
            <a:r>
              <a:rPr lang="en-US" dirty="0"/>
              <a:t>Unless &lt; one standard deviation below mean for all other features</a:t>
            </a:r>
          </a:p>
          <a:p>
            <a:pPr lvl="3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&lt; one standard deviation below mean</a:t>
            </a:r>
          </a:p>
          <a:p>
            <a:pPr lvl="2"/>
            <a:r>
              <a:rPr lang="en-US" dirty="0" smtClean="0"/>
              <a:t>Safe</a:t>
            </a:r>
          </a:p>
          <a:p>
            <a:pPr lvl="2"/>
            <a:r>
              <a:rPr lang="en-US" dirty="0" smtClean="0"/>
              <a:t>Unless &gt; one standard deviation above mean for all other features</a:t>
            </a:r>
          </a:p>
          <a:p>
            <a:pPr lvl="2"/>
            <a:endParaRPr lang="en-US" dirty="0" smtClean="0"/>
          </a:p>
          <a:p>
            <a:pPr marL="13716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24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 below &lt;   </a:t>
            </a:r>
            <a:r>
              <a:rPr lang="en-US" dirty="0" err="1" smtClean="0"/>
              <a:t>acc</a:t>
            </a:r>
            <a:r>
              <a:rPr lang="en-US" dirty="0" smtClean="0"/>
              <a:t>/1000  &lt; one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above</a:t>
            </a:r>
          </a:p>
          <a:p>
            <a:pPr lvl="1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Unless one below in all other features</a:t>
            </a:r>
          </a:p>
          <a:p>
            <a:pPr lvl="2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Unless one above in all other features</a:t>
            </a:r>
          </a:p>
          <a:p>
            <a:pPr lvl="2"/>
            <a:r>
              <a:rPr lang="en-US" dirty="0" smtClean="0"/>
              <a:t>Hazardous</a:t>
            </a:r>
          </a:p>
        </p:txBody>
      </p:sp>
    </p:spTree>
    <p:extLst>
      <p:ext uri="{BB962C8B-B14F-4D97-AF65-F5344CB8AC3E}">
        <p14:creationId xmlns:p14="http://schemas.microsoft.com/office/powerpoint/2010/main" val="385700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1983"/>
              </p:ext>
            </p:extLst>
          </p:nvPr>
        </p:nvGraphicFramePr>
        <p:xfrm>
          <a:off x="1114425" y="2595563"/>
          <a:ext cx="76104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825"/>
                <a:gridCol w="2536825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Classifications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distribution expected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r>
                        <a:rPr lang="en-US" baseline="0" dirty="0" smtClean="0"/>
                        <a:t>   = 12.5%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 =</a:t>
                      </a:r>
                      <a:r>
                        <a:rPr lang="en-US" baseline="0" dirty="0" smtClean="0"/>
                        <a:t> 81.25%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    = 9.25%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4425" y="4668224"/>
            <a:ext cx="496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of 144 zip codes classified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0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Top 3 most hazardous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423043"/>
              </p:ext>
            </p:extLst>
          </p:nvPr>
        </p:nvGraphicFramePr>
        <p:xfrm>
          <a:off x="214427" y="2226887"/>
          <a:ext cx="8699385" cy="411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79"/>
                <a:gridCol w="968901"/>
                <a:gridCol w="2081827"/>
                <a:gridCol w="2592464"/>
                <a:gridCol w="2118414"/>
              </a:tblGrid>
              <a:tr h="6821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Zip</a:t>
                      </a:r>
                      <a:r>
                        <a:rPr lang="en-US" sz="1400" baseline="0" dirty="0" smtClean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vehicle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street complaints</a:t>
                      </a:r>
                      <a:endParaRPr lang="en-US" sz="1400" dirty="0"/>
                    </a:p>
                  </a:txBody>
                  <a:tcPr/>
                </a:tc>
              </a:tr>
              <a:tr h="10054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Bronx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r>
                        <a:rPr lang="en-US" sz="1050" dirty="0" smtClean="0"/>
                        <a:t>Failure</a:t>
                      </a:r>
                      <a:r>
                        <a:rPr lang="en-US" sz="1050" baseline="0" dirty="0" smtClean="0"/>
                        <a:t> to Yield Right of Way</a:t>
                      </a:r>
                    </a:p>
                    <a:p>
                      <a:r>
                        <a:rPr lang="en-US" sz="1050" baseline="0" dirty="0" smtClean="0"/>
                        <a:t>Fatigued/Drowsy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baseline="0" dirty="0" smtClean="0"/>
                        <a:t>Taxi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Street</a:t>
                      </a:r>
                      <a:r>
                        <a:rPr lang="en-US" sz="1050" baseline="0" dirty="0" smtClean="0"/>
                        <a:t> light out</a:t>
                      </a:r>
                    </a:p>
                    <a:p>
                      <a:r>
                        <a:rPr lang="en-US" sz="1050" baseline="0" dirty="0" smtClean="0"/>
                        <a:t>Failed street repair</a:t>
                      </a:r>
                      <a:endParaRPr lang="en-US" sz="1050" dirty="0"/>
                    </a:p>
                  </a:txBody>
                  <a:tcPr/>
                </a:tc>
              </a:tr>
              <a:tr h="14102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Flushing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11354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r>
                        <a:rPr lang="en-US" sz="1050" dirty="0" smtClean="0"/>
                        <a:t>Failure</a:t>
                      </a:r>
                      <a:r>
                        <a:rPr lang="en-US" sz="1050" baseline="0" dirty="0" smtClean="0"/>
                        <a:t> to Yield Right of Way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Fatigued/Drowsy</a:t>
                      </a:r>
                      <a:endParaRPr lang="en-US" sz="105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dirty="0" smtClean="0"/>
                        <a:t>Other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Street light out</a:t>
                      </a:r>
                    </a:p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Rough,</a:t>
                      </a:r>
                      <a:r>
                        <a:rPr lang="en-US" sz="1050" baseline="0" dirty="0" smtClean="0"/>
                        <a:t> pitted, or cracked roads</a:t>
                      </a:r>
                      <a:endParaRPr lang="en-US" sz="1050" dirty="0"/>
                    </a:p>
                  </a:txBody>
                  <a:tcPr/>
                </a:tc>
              </a:tr>
              <a:tr h="10127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Driver Inattention/Distraction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Oversized Vehicle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Backing Unsafely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Passenger Vehicle</a:t>
                      </a:r>
                    </a:p>
                    <a:p>
                      <a:r>
                        <a:rPr lang="en-US" sz="1050" dirty="0" smtClean="0"/>
                        <a:t>Sport</a:t>
                      </a:r>
                      <a:r>
                        <a:rPr lang="en-US" sz="1050" baseline="0" dirty="0" smtClean="0"/>
                        <a:t> Utility/Station Wagon</a:t>
                      </a:r>
                    </a:p>
                    <a:p>
                      <a:r>
                        <a:rPr lang="en-US" sz="1050" dirty="0" smtClean="0"/>
                        <a:t>Other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Street light out</a:t>
                      </a:r>
                    </a:p>
                    <a:p>
                      <a:r>
                        <a:rPr lang="en-US" sz="1050" dirty="0" smtClean="0"/>
                        <a:t>Pothole</a:t>
                      </a:r>
                    </a:p>
                    <a:p>
                      <a:r>
                        <a:rPr lang="en-US" sz="1050" dirty="0" smtClean="0"/>
                        <a:t>Failed street repair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13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jameskasakyan.cartodb.com</a:t>
            </a:r>
            <a:r>
              <a:rPr lang="en-US" dirty="0"/>
              <a:t>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to grasp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8" name="Picture 7" descr="Screen Shot 2016-05-16 at 2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05900"/>
            <a:ext cx="7442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311 dataset </a:t>
            </a:r>
          </a:p>
          <a:p>
            <a:pPr lvl="1"/>
            <a:r>
              <a:rPr lang="en-US" dirty="0" smtClean="0"/>
              <a:t>86 complaint descriptor types for street related complaints </a:t>
            </a:r>
            <a:r>
              <a:rPr lang="en-US" dirty="0"/>
              <a:t>(pothole, </a:t>
            </a:r>
            <a:r>
              <a:rPr lang="en-US" dirty="0" smtClean="0"/>
              <a:t>traffic signal light,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 smtClean="0"/>
              <a:t>  47 unique accident factors (unsafe speed, fell asleep)</a:t>
            </a:r>
          </a:p>
          <a:p>
            <a:pPr lvl="1"/>
            <a:r>
              <a:rPr lang="en-US" dirty="0" smtClean="0"/>
              <a:t>17 unique vehicle type classifiers (bus, bicycle)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pic>
        <p:nvPicPr>
          <p:cNvPr id="21" name="Content Placeholder 20" descr="Screen Shot 2016-05-16 at 5.14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 b="11220"/>
          <a:stretch>
            <a:fillRect/>
          </a:stretch>
        </p:blipFill>
        <p:spPr>
          <a:xfrm>
            <a:off x="552882" y="2038256"/>
            <a:ext cx="8172018" cy="3941616"/>
          </a:xfrm>
        </p:spPr>
      </p:pic>
    </p:spTree>
    <p:extLst>
      <p:ext uri="{BB962C8B-B14F-4D97-AF65-F5344CB8AC3E}">
        <p14:creationId xmlns:p14="http://schemas.microsoft.com/office/powerpoint/2010/main" val="28658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:’(</a:t>
            </a:r>
            <a:endParaRPr lang="en-US" dirty="0"/>
          </a:p>
        </p:txBody>
      </p:sp>
      <p:pic>
        <p:nvPicPr>
          <p:cNvPr id="8" name="Content Placeholder 7" descr="Screen Shot 2016-05-16 at 5.4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81046" y="2211898"/>
            <a:ext cx="8333161" cy="4019340"/>
          </a:xfrm>
        </p:spPr>
      </p:pic>
    </p:spTree>
    <p:extLst>
      <p:ext uri="{BB962C8B-B14F-4D97-AF65-F5344CB8AC3E}">
        <p14:creationId xmlns:p14="http://schemas.microsoft.com/office/powerpoint/2010/main" val="49947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691</TotalTime>
  <Words>930</Words>
  <Application>Microsoft Macintosh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Big Data Challenges</vt:lpstr>
      <vt:lpstr>Big Data Challenges</vt:lpstr>
      <vt:lpstr>Big Data Challenges</vt:lpstr>
      <vt:lpstr>:’(</vt:lpstr>
      <vt:lpstr>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Final Stretch</vt:lpstr>
      <vt:lpstr>PowerPoint Presentation</vt:lpstr>
      <vt:lpstr>Classification</vt:lpstr>
      <vt:lpstr>Classification</vt:lpstr>
      <vt:lpstr>Classification</vt:lpstr>
      <vt:lpstr>Results</vt:lpstr>
      <vt:lpstr>Results: Top 3 most hazardous</vt:lpstr>
      <vt:lpstr>Project Deliverables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57</cp:revision>
  <dcterms:created xsi:type="dcterms:W3CDTF">2016-04-04T01:44:31Z</dcterms:created>
  <dcterms:modified xsi:type="dcterms:W3CDTF">2016-05-16T14:12:06Z</dcterms:modified>
</cp:coreProperties>
</file>