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71" r:id="rId13"/>
    <p:sldId id="272"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erthana Jayaprakash" initials="KJ" lastIdx="1" clrIdx="0">
    <p:extLst>
      <p:ext uri="{19B8F6BF-5375-455C-9EA6-DF929625EA0E}">
        <p15:presenceInfo xmlns:p15="http://schemas.microsoft.com/office/powerpoint/2012/main" userId="c7812b976b0b2eb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Keerthana%20J\Downloads\employee_data%20(2).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(2).csv]Sheet1!PivotTable1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000" dirty="0"/>
              <a:t>Employee</a:t>
            </a:r>
            <a:r>
              <a:rPr lang="en-IN" sz="2000" baseline="0" dirty="0"/>
              <a:t> performance analysis</a:t>
            </a:r>
            <a:endParaRPr lang="en-IN" sz="2000" dirty="0"/>
          </a:p>
        </c:rich>
      </c:tx>
      <c:layout>
        <c:manualLayout>
          <c:xMode val="edge"/>
          <c:yMode val="edge"/>
          <c:x val="0.33662715844729935"/>
          <c:y val="7.137760348403636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4.1279182207487219E-2"/>
          <c:y val="0.12017133322572364"/>
          <c:w val="0.78678325735598842"/>
          <c:h val="0.8278707172875881"/>
        </c:manualLayout>
      </c:layout>
      <c:bar3DChart>
        <c:barDir val="col"/>
        <c:grouping val="standard"/>
        <c:varyColors val="0"/>
        <c:ser>
          <c:idx val="0"/>
          <c:order val="0"/>
          <c:tx>
            <c:strRef>
              <c:f>Sheet1!$B$3:$B$4</c:f>
              <c:strCache>
                <c:ptCount val="1"/>
                <c:pt idx="0">
                  <c:v>HIGH</c:v>
                </c:pt>
              </c:strCache>
            </c:strRef>
          </c:tx>
          <c:spPr>
            <a:solidFill>
              <a:schemeClr val="accent1"/>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A803-4420-A9DE-24B0C8038B41}"/>
            </c:ext>
          </c:extLst>
        </c:ser>
        <c:ser>
          <c:idx val="1"/>
          <c:order val="1"/>
          <c:tx>
            <c:strRef>
              <c:f>Sheet1!$C$3:$C$4</c:f>
              <c:strCache>
                <c:ptCount val="1"/>
                <c:pt idx="0">
                  <c:v>LOW</c:v>
                </c:pt>
              </c:strCache>
            </c:strRef>
          </c:tx>
          <c:spPr>
            <a:solidFill>
              <a:schemeClr val="accent2"/>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A803-4420-A9DE-24B0C8038B41}"/>
            </c:ext>
          </c:extLst>
        </c:ser>
        <c:ser>
          <c:idx val="2"/>
          <c:order val="2"/>
          <c:tx>
            <c:strRef>
              <c:f>Sheet1!$D$3:$D$4</c:f>
              <c:strCache>
                <c:ptCount val="1"/>
                <c:pt idx="0">
                  <c:v>MED</c:v>
                </c:pt>
              </c:strCache>
            </c:strRef>
          </c:tx>
          <c:spPr>
            <a:solidFill>
              <a:schemeClr val="accent3"/>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A803-4420-A9DE-24B0C8038B41}"/>
            </c:ext>
          </c:extLst>
        </c:ser>
        <c:ser>
          <c:idx val="3"/>
          <c:order val="3"/>
          <c:tx>
            <c:strRef>
              <c:f>Sheet1!$E$3:$E$4</c:f>
              <c:strCache>
                <c:ptCount val="1"/>
                <c:pt idx="0">
                  <c:v>VERY HIGH</c:v>
                </c:pt>
              </c:strCache>
            </c:strRef>
          </c:tx>
          <c:spPr>
            <a:solidFill>
              <a:schemeClr val="accent4"/>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A803-4420-A9DE-24B0C8038B41}"/>
            </c:ext>
          </c:extLst>
        </c:ser>
        <c:dLbls>
          <c:showLegendKey val="0"/>
          <c:showVal val="0"/>
          <c:showCatName val="0"/>
          <c:showSerName val="0"/>
          <c:showPercent val="0"/>
          <c:showBubbleSize val="0"/>
        </c:dLbls>
        <c:gapWidth val="150"/>
        <c:shape val="box"/>
        <c:axId val="1093611984"/>
        <c:axId val="1093612464"/>
        <c:axId val="1682968352"/>
      </c:bar3DChart>
      <c:catAx>
        <c:axId val="109361198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3612464"/>
        <c:crosses val="autoZero"/>
        <c:auto val="1"/>
        <c:lblAlgn val="ctr"/>
        <c:lblOffset val="100"/>
        <c:noMultiLvlLbl val="0"/>
      </c:catAx>
      <c:valAx>
        <c:axId val="1093612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3611984"/>
        <c:crosses val="autoZero"/>
        <c:crossBetween val="between"/>
      </c:valAx>
      <c:serAx>
        <c:axId val="1682968352"/>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3612464"/>
        <c:crosses val="autoZero"/>
      </c:ser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Keerthana J</a:t>
            </a:r>
          </a:p>
          <a:p>
            <a:r>
              <a:rPr lang="en-US" sz="2400" dirty="0"/>
              <a:t>REGISTER NO: 312216216</a:t>
            </a:r>
          </a:p>
          <a:p>
            <a:r>
              <a:rPr lang="en-US" sz="2400" dirty="0"/>
              <a:t>DEPARTMENT: </a:t>
            </a:r>
            <a:r>
              <a:rPr lang="en-US" sz="2400" dirty="0" err="1"/>
              <a:t>B.Com</a:t>
            </a:r>
            <a:r>
              <a:rPr lang="en-US" sz="2400" dirty="0"/>
              <a:t> Bank Management</a:t>
            </a:r>
          </a:p>
          <a:p>
            <a:r>
              <a:rPr lang="en-US" sz="2400" dirty="0"/>
              <a:t>COLLEGE: Shri </a:t>
            </a:r>
            <a:r>
              <a:rPr lang="en-US" sz="2400" dirty="0" err="1"/>
              <a:t>Shankarlal</a:t>
            </a:r>
            <a:r>
              <a:rPr lang="en-US" sz="2400" dirty="0"/>
              <a:t> </a:t>
            </a:r>
            <a:r>
              <a:rPr lang="en-US" sz="2400" dirty="0" err="1"/>
              <a:t>Sundarbai</a:t>
            </a:r>
            <a:r>
              <a:rPr lang="en-US" sz="2400" dirty="0"/>
              <a:t> </a:t>
            </a:r>
            <a:r>
              <a:rPr lang="en-US" sz="2400" dirty="0" err="1"/>
              <a:t>Shasun</a:t>
            </a:r>
            <a:r>
              <a:rPr lang="en-US" sz="2400" dirty="0"/>
              <a:t>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68EDFD97-CF92-D442-4B67-718ADC42FA5D}"/>
              </a:ext>
            </a:extLst>
          </p:cNvPr>
          <p:cNvSpPr txBox="1"/>
          <p:nvPr/>
        </p:nvSpPr>
        <p:spPr>
          <a:xfrm>
            <a:off x="838200" y="1367793"/>
            <a:ext cx="7261225" cy="5478423"/>
          </a:xfrm>
          <a:prstGeom prst="rect">
            <a:avLst/>
          </a:prstGeom>
          <a:noFill/>
        </p:spPr>
        <p:txBody>
          <a:bodyPr wrap="square" rtlCol="0">
            <a:spAutoFit/>
          </a:bodyPr>
          <a:lstStyle/>
          <a:p>
            <a:pPr marL="342900" indent="-342900">
              <a:buFont typeface="Arial" panose="020B0604020202020204" pitchFamily="34" charset="0"/>
              <a:buChar char="•"/>
            </a:pPr>
            <a:r>
              <a:rPr lang="en-US" sz="2200" dirty="0"/>
              <a:t>Data Collection : The dataset utilized for this analysis was sourced from Kaggle, a popular platform for data science competitions and datasets. This dataset provided a rich source of information relevant to employee performance, offering a comprehensive set of attributes necessary for in-depth analysis.</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Feature Selection : In the initial phase of analysis, we focused on selecting key attributes directly related to employee performance. This involved identifying and highlighting specific features that would provide meaningful insights into various aspects of performance. By narrowing down the attributes to those most relevant, we ensured that the analysis would be both targeted and effective.</a:t>
            </a:r>
          </a:p>
          <a:p>
            <a:pPr marL="342900" indent="-342900">
              <a:buFont typeface="Arial" panose="020B0604020202020204" pitchFamily="34" charset="0"/>
              <a:buChar char="•"/>
            </a:pP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A1FF14-FFD7-8592-449F-9763ECADDE45}"/>
              </a:ext>
            </a:extLst>
          </p:cNvPr>
          <p:cNvSpPr txBox="1"/>
          <p:nvPr/>
        </p:nvSpPr>
        <p:spPr>
          <a:xfrm>
            <a:off x="609600" y="1295400"/>
            <a:ext cx="8839200" cy="4893647"/>
          </a:xfrm>
          <a:prstGeom prst="rect">
            <a:avLst/>
          </a:prstGeom>
          <a:noFill/>
        </p:spPr>
        <p:txBody>
          <a:bodyPr wrap="square" rtlCol="0">
            <a:spAutoFit/>
          </a:bodyPr>
          <a:lstStyle/>
          <a:p>
            <a:pPr marL="342900" indent="-342900">
              <a:buFont typeface="Arial" panose="020B0604020202020204" pitchFamily="34" charset="0"/>
              <a:buChar char="•"/>
            </a:pPr>
            <a:r>
              <a:rPr lang="en-US" sz="2400" b="1" dirty="0"/>
              <a:t>Identification of Null Values</a:t>
            </a:r>
            <a:r>
              <a:rPr lang="en-US" sz="2400" dirty="0"/>
              <a:t>: An important step in data cleaning was identifying and managing null values within the dataset. Using conditional formatting and the filter option in Excel, we were able to visually highlight and isolate cells with missing data. This allowed us to address these gaps appropriately, either by imputing values or excluding incomplete records to maintain the integrity of the analysis.</a:t>
            </a:r>
          </a:p>
          <a:p>
            <a:pPr marL="342900" indent="-342900">
              <a:buFont typeface="Arial" panose="020B0604020202020204" pitchFamily="34" charset="0"/>
              <a:buChar char="•"/>
            </a:pPr>
            <a:r>
              <a:rPr lang="en-US" sz="2400" b="1" dirty="0"/>
              <a:t>Performance Level Calculation</a:t>
            </a:r>
            <a:r>
              <a:rPr lang="en-US" sz="2400" dirty="0"/>
              <a:t>: To assess employee performance, a new formula was developed and applied across the dataset. This formula integrated various performance metrics to compute a comprehensive performance level for each employee. By standardizing this calculation, we ensured consistency in how performance was measured and compared</a:t>
            </a:r>
            <a:r>
              <a:rPr lang="en-US" dirty="0"/>
              <a:t>.</a:t>
            </a:r>
          </a:p>
        </p:txBody>
      </p:sp>
    </p:spTree>
    <p:extLst>
      <p:ext uri="{BB962C8B-B14F-4D97-AF65-F5344CB8AC3E}">
        <p14:creationId xmlns:p14="http://schemas.microsoft.com/office/powerpoint/2010/main" val="4212571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299609-B64C-FC11-2B89-8624E53328CD}"/>
              </a:ext>
            </a:extLst>
          </p:cNvPr>
          <p:cNvSpPr txBox="1"/>
          <p:nvPr/>
        </p:nvSpPr>
        <p:spPr>
          <a:xfrm>
            <a:off x="914400" y="914400"/>
            <a:ext cx="7620000" cy="4893647"/>
          </a:xfrm>
          <a:prstGeom prst="rect">
            <a:avLst/>
          </a:prstGeom>
          <a:noFill/>
        </p:spPr>
        <p:txBody>
          <a:bodyPr wrap="square" rtlCol="0">
            <a:spAutoFit/>
          </a:bodyPr>
          <a:lstStyle/>
          <a:p>
            <a:pPr marL="342900" indent="-342900">
              <a:buFont typeface="Arial" panose="020B0604020202020204" pitchFamily="34" charset="0"/>
              <a:buChar char="•"/>
            </a:pPr>
            <a:r>
              <a:rPr lang="en-US" sz="2400" b="1" dirty="0"/>
              <a:t>Pivot Table Utilization</a:t>
            </a:r>
            <a:r>
              <a:rPr lang="en-US" sz="2400" dirty="0"/>
              <a:t>: For summarizing and analyzing the data, a pivot table was employed. This tool allowed us to efficiently organize and aggregate performance data, particularly after removing any blank values that could skew results. The pivot table facilitated a clear and structured overview of the data, enabling easier analysis of performance trends and patterns.</a:t>
            </a:r>
          </a:p>
          <a:p>
            <a:pPr marL="342900" indent="-342900">
              <a:buFont typeface="Arial" panose="020B0604020202020204" pitchFamily="34" charset="0"/>
              <a:buChar char="•"/>
            </a:pPr>
            <a:r>
              <a:rPr lang="en-US" sz="2400" b="1" dirty="0"/>
              <a:t>Data Visualization</a:t>
            </a:r>
            <a:r>
              <a:rPr lang="en-US" sz="2400" dirty="0"/>
              <a:t>: To further enhance the understanding of the summarized data, charts were created based on the information derived from the pivot table. These visualizations provided a graphical representation of key insights, making it easier to interpret complex data and identify trends.</a:t>
            </a:r>
          </a:p>
        </p:txBody>
      </p:sp>
    </p:spTree>
    <p:extLst>
      <p:ext uri="{BB962C8B-B14F-4D97-AF65-F5344CB8AC3E}">
        <p14:creationId xmlns:p14="http://schemas.microsoft.com/office/powerpoint/2010/main" val="3253564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4E246E71-5AD5-3D4C-A51C-6E10B62A40EC}"/>
              </a:ext>
            </a:extLst>
          </p:cNvPr>
          <p:cNvSpPr>
            <a:spLocks noGrp="1" noChangeArrowheads="1"/>
          </p:cNvSpPr>
          <p:nvPr>
            <p:ph type="body" idx="4294967295"/>
          </p:nvPr>
        </p:nvSpPr>
        <p:spPr bwMode="auto">
          <a:xfrm>
            <a:off x="1371600" y="1205785"/>
            <a:ext cx="7924800"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Final Output</a:t>
            </a:r>
            <a:r>
              <a:rPr kumimoji="0" lang="en-US" altLang="en-US" sz="2800" b="0" i="0" u="none" strike="noStrike" cap="none" normalizeH="0" baseline="0" dirty="0">
                <a:ln>
                  <a:noFill/>
                </a:ln>
                <a:solidFill>
                  <a:schemeClr val="tx1"/>
                </a:solidFill>
                <a:effectLst/>
                <a:latin typeface="Arial" panose="020B0604020202020204" pitchFamily="34" charset="0"/>
              </a:rPr>
              <a:t>: The culmination of this analysis was a set of valuable insights into employee performance.</a:t>
            </a:r>
          </a:p>
          <a:p>
            <a:pPr marR="0" lvl="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Arial" panose="020B0604020202020204" pitchFamily="34" charset="0"/>
              </a:rPr>
              <a:t> The final output revealed performance trends across various parameters, such as gender, business unit, and performance level. </a:t>
            </a:r>
          </a:p>
          <a:p>
            <a:pPr marR="0" lvl="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Arial" panose="020B0604020202020204" pitchFamily="34" charset="0"/>
              </a:rPr>
              <a:t>    This detailed analysis provided actionable information that could be used for decision-making, performance improvement, and strategic planning within the organization.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0688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TextBox 7">
            <a:extLst>
              <a:ext uri="{FF2B5EF4-FFF2-40B4-BE49-F238E27FC236}">
                <a16:creationId xmlns:a16="http://schemas.microsoft.com/office/drawing/2014/main" id="{AABBFCB6-042E-F77F-B35E-4712425E2DA8}"/>
              </a:ext>
            </a:extLst>
          </p:cNvPr>
          <p:cNvSpPr txBox="1"/>
          <p:nvPr/>
        </p:nvSpPr>
        <p:spPr>
          <a:xfrm>
            <a:off x="3217600" y="2971800"/>
            <a:ext cx="914400" cy="914400"/>
          </a:xfrm>
          <a:prstGeom prst="rect">
            <a:avLst/>
          </a:prstGeom>
          <a:noFill/>
        </p:spPr>
        <p:txBody>
          <a:bodyPr wrap="square" rtlCol="0">
            <a:spAutoFit/>
          </a:bodyPr>
          <a:lstStyle/>
          <a:p>
            <a:endParaRPr lang="en-IN" dirty="0"/>
          </a:p>
        </p:txBody>
      </p:sp>
      <p:graphicFrame>
        <p:nvGraphicFramePr>
          <p:cNvPr id="14" name="Chart 13">
            <a:extLst>
              <a:ext uri="{FF2B5EF4-FFF2-40B4-BE49-F238E27FC236}">
                <a16:creationId xmlns:a16="http://schemas.microsoft.com/office/drawing/2014/main" id="{E08BD0D2-1C11-D9D8-DFA7-F5920FE49C0A}"/>
              </a:ext>
            </a:extLst>
          </p:cNvPr>
          <p:cNvGraphicFramePr>
            <a:graphicFrameLocks/>
          </p:cNvGraphicFramePr>
          <p:nvPr>
            <p:extLst>
              <p:ext uri="{D42A27DB-BD31-4B8C-83A1-F6EECF244321}">
                <p14:modId xmlns:p14="http://schemas.microsoft.com/office/powerpoint/2010/main" val="2739582506"/>
              </p:ext>
            </p:extLst>
          </p:nvPr>
        </p:nvGraphicFramePr>
        <p:xfrm>
          <a:off x="1066800" y="1447800"/>
          <a:ext cx="7239000" cy="469582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9937966-595D-0775-7E61-4E6A80CC729D}"/>
              </a:ext>
            </a:extLst>
          </p:cNvPr>
          <p:cNvSpPr txBox="1"/>
          <p:nvPr/>
        </p:nvSpPr>
        <p:spPr>
          <a:xfrm>
            <a:off x="609600" y="1828800"/>
            <a:ext cx="8915400"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final output from this analysis provided a detailed view of employee performance across various parameters such as gender, business unit, and performance level. These insights are invaluable for identifying strengths and areas for improvement, guiding performance reviews, and informing strategic decisions. Overall, the findings underscore the importance of data-driven approaches in managing and enhancing employee performance. By leveraging these insights, the organization can foster a more effective and responsive work environment, ultimately contributing to increased productivity and employee satisfaction.</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B02941CB-63F8-49CA-0558-BEEEE779BFBC}"/>
              </a:ext>
            </a:extLst>
          </p:cNvPr>
          <p:cNvSpPr txBox="1"/>
          <p:nvPr/>
        </p:nvSpPr>
        <p:spPr>
          <a:xfrm>
            <a:off x="845070" y="2286000"/>
            <a:ext cx="6880192" cy="2062103"/>
          </a:xfrm>
          <a:prstGeom prst="rect">
            <a:avLst/>
          </a:prstGeom>
          <a:noFill/>
        </p:spPr>
        <p:txBody>
          <a:bodyPr wrap="square" rtlCol="0">
            <a:spAutoFit/>
          </a:bodyPr>
          <a:lstStyle/>
          <a:p>
            <a:r>
              <a:rPr lang="en-US" sz="3200" dirty="0"/>
              <a:t>Analyze employee performance using Excel to identify strengths, weaknesses, and trends based on productivity, attendance, and feedback metrics.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477875"/>
          </a:xfrm>
          <a:prstGeom prst="rect">
            <a:avLst/>
          </a:prstGeom>
          <a:noFill/>
        </p:spPr>
        <p:txBody>
          <a:bodyPr wrap="square" rtlCol="0">
            <a:spAutoFit/>
          </a:bodyPr>
          <a:lstStyle/>
          <a:p>
            <a:pPr algn="l"/>
            <a:r>
              <a:rPr lang="en-US" sz="2800" b="0" i="0" dirty="0">
                <a:solidFill>
                  <a:srgbClr val="0D0D0D"/>
                </a:solidFill>
                <a:effectLst/>
                <a:cs typeface="Times New Roman" panose="02020603050405020304" pitchFamily="18" charset="0"/>
              </a:rPr>
              <a:t>The goal is to use Excel for a comprehensive analysis of employee performance. By examining productivity, attendance, and feedback data, the objective is to identify performance trends, strengths, and areas needing improvement. This analysis aims to inform decision-making, enhance employee development, and improve overall organizational efficiency.</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0969E525-239F-626B-3181-BAB011F6B264}"/>
              </a:ext>
            </a:extLst>
          </p:cNvPr>
          <p:cNvSpPr txBox="1"/>
          <p:nvPr/>
        </p:nvSpPr>
        <p:spPr>
          <a:xfrm>
            <a:off x="990600" y="2133600"/>
            <a:ext cx="6629400" cy="3970318"/>
          </a:xfrm>
          <a:prstGeom prst="rect">
            <a:avLst/>
          </a:prstGeom>
          <a:noFill/>
        </p:spPr>
        <p:txBody>
          <a:bodyPr wrap="square" rtlCol="0">
            <a:spAutoFit/>
          </a:bodyPr>
          <a:lstStyle/>
          <a:p>
            <a:r>
              <a:rPr lang="en-US" sz="3600" dirty="0"/>
              <a:t>1. HR Managers</a:t>
            </a:r>
          </a:p>
          <a:p>
            <a:r>
              <a:rPr lang="en-US" sz="3600" dirty="0"/>
              <a:t>2. Department Managers</a:t>
            </a:r>
          </a:p>
          <a:p>
            <a:r>
              <a:rPr lang="en-US" sz="3600" dirty="0"/>
              <a:t>3. Senior Executives</a:t>
            </a:r>
          </a:p>
          <a:p>
            <a:r>
              <a:rPr lang="en-US" sz="3600" dirty="0"/>
              <a:t>4. Team Leaders</a:t>
            </a:r>
          </a:p>
          <a:p>
            <a:r>
              <a:rPr lang="en-US" sz="3600" dirty="0"/>
              <a:t>5. Employees</a:t>
            </a:r>
          </a:p>
          <a:p>
            <a:r>
              <a:rPr lang="en-US" sz="3600" dirty="0"/>
              <a:t>6. Performance Review Committees</a:t>
            </a:r>
            <a:endParaRPr lang="en-IN"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1B983217-07B0-101C-9F94-AD8E3969F263}"/>
              </a:ext>
            </a:extLst>
          </p:cNvPr>
          <p:cNvSpPr txBox="1"/>
          <p:nvPr/>
        </p:nvSpPr>
        <p:spPr>
          <a:xfrm>
            <a:off x="3537869" y="2438400"/>
            <a:ext cx="5815681" cy="3108543"/>
          </a:xfrm>
          <a:prstGeom prst="rect">
            <a:avLst/>
          </a:prstGeom>
          <a:noFill/>
        </p:spPr>
        <p:txBody>
          <a:bodyPr wrap="square" rtlCol="0">
            <a:spAutoFit/>
          </a:bodyPr>
          <a:lstStyle/>
          <a:p>
            <a:pPr marL="342900" indent="-342900">
              <a:buAutoNum type="arabicPeriod"/>
            </a:pPr>
            <a:r>
              <a:rPr lang="en-US" sz="2800" dirty="0"/>
              <a:t>Filter – For removing missing values</a:t>
            </a:r>
          </a:p>
          <a:p>
            <a:pPr marL="342900" indent="-342900">
              <a:buAutoNum type="arabicPeriod"/>
            </a:pPr>
            <a:r>
              <a:rPr lang="en-US" sz="2800" dirty="0"/>
              <a:t>Formula – Performance level calculation</a:t>
            </a:r>
          </a:p>
          <a:p>
            <a:pPr marL="342900" indent="-342900">
              <a:buAutoNum type="arabicPeriod"/>
            </a:pPr>
            <a:r>
              <a:rPr lang="en-US" sz="2800" dirty="0"/>
              <a:t>Conditional Formatting – For missing values</a:t>
            </a:r>
          </a:p>
          <a:p>
            <a:pPr marL="342900" indent="-342900">
              <a:buAutoNum type="arabicPeriod"/>
            </a:pPr>
            <a:r>
              <a:rPr lang="en-US" sz="2800" dirty="0"/>
              <a:t>Pivot table – For summary of values</a:t>
            </a:r>
          </a:p>
          <a:p>
            <a:pPr marL="342900" indent="-342900">
              <a:buAutoNum type="arabicPeriod"/>
            </a:pPr>
            <a:r>
              <a:rPr lang="en-US" sz="2800" dirty="0"/>
              <a:t>Graph – For data visualization</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EC023A7-4F89-EDF4-F6F0-510FB4A05237}"/>
              </a:ext>
            </a:extLst>
          </p:cNvPr>
          <p:cNvSpPr txBox="1"/>
          <p:nvPr/>
        </p:nvSpPr>
        <p:spPr>
          <a:xfrm>
            <a:off x="685800" y="1447800"/>
            <a:ext cx="7093268" cy="4693593"/>
          </a:xfrm>
          <a:prstGeom prst="rect">
            <a:avLst/>
          </a:prstGeom>
          <a:noFill/>
        </p:spPr>
        <p:txBody>
          <a:bodyPr wrap="square" rtlCol="0">
            <a:spAutoFit/>
          </a:bodyPr>
          <a:lstStyle/>
          <a:p>
            <a:r>
              <a:rPr lang="en-US" sz="2300" dirty="0"/>
              <a:t>Employee Dataset – From Kaggle. </a:t>
            </a:r>
          </a:p>
          <a:p>
            <a:r>
              <a:rPr lang="en-US" sz="2300" dirty="0"/>
              <a:t>There were 26 features in the dataset for this analysis we have taken 9 features into consideration.</a:t>
            </a:r>
          </a:p>
          <a:p>
            <a:r>
              <a:rPr lang="en-US" sz="2300" dirty="0"/>
              <a:t>The 9 features are as follows:</a:t>
            </a:r>
          </a:p>
          <a:p>
            <a:pPr marL="342900" indent="-342900">
              <a:buAutoNum type="arabicPeriod"/>
            </a:pPr>
            <a:r>
              <a:rPr lang="en-US" sz="2300" dirty="0"/>
              <a:t>EMP ID</a:t>
            </a:r>
            <a:r>
              <a:rPr lang="en-IN" sz="2300" dirty="0"/>
              <a:t> – Num </a:t>
            </a:r>
          </a:p>
          <a:p>
            <a:pPr marL="342900" indent="-342900">
              <a:buAutoNum type="arabicPeriod"/>
            </a:pPr>
            <a:r>
              <a:rPr lang="en-IN" sz="2300" dirty="0"/>
              <a:t>First Name – Text</a:t>
            </a:r>
          </a:p>
          <a:p>
            <a:pPr marL="342900" indent="-342900">
              <a:buAutoNum type="arabicPeriod"/>
            </a:pPr>
            <a:r>
              <a:rPr lang="en-IN" sz="2300" dirty="0"/>
              <a:t>Last Name - Text</a:t>
            </a:r>
          </a:p>
          <a:p>
            <a:pPr marL="342900" indent="-342900">
              <a:buAutoNum type="arabicPeriod"/>
            </a:pPr>
            <a:r>
              <a:rPr lang="en-IN" sz="2300" dirty="0"/>
              <a:t>Emp type</a:t>
            </a:r>
            <a:r>
              <a:rPr lang="en-US" sz="2300" dirty="0"/>
              <a:t> – Text</a:t>
            </a:r>
          </a:p>
          <a:p>
            <a:pPr marL="342900" indent="-342900">
              <a:buAutoNum type="arabicPeriod"/>
            </a:pPr>
            <a:r>
              <a:rPr lang="en-US" sz="2300" dirty="0"/>
              <a:t>Performance level – Text</a:t>
            </a:r>
          </a:p>
          <a:p>
            <a:pPr marL="342900" indent="-342900">
              <a:buAutoNum type="arabicPeriod"/>
            </a:pPr>
            <a:r>
              <a:rPr lang="en-US" sz="2300" dirty="0"/>
              <a:t>Emp Rating – Num</a:t>
            </a:r>
          </a:p>
          <a:p>
            <a:pPr marL="342900" indent="-342900">
              <a:buAutoNum type="arabicPeriod"/>
            </a:pPr>
            <a:r>
              <a:rPr lang="en-US" sz="2300" dirty="0"/>
              <a:t>Gender – M/F</a:t>
            </a:r>
          </a:p>
          <a:p>
            <a:pPr marL="342900" indent="-342900">
              <a:buAutoNum type="arabicPeriod"/>
            </a:pPr>
            <a:r>
              <a:rPr lang="en-US" sz="2300" dirty="0"/>
              <a:t>Emp Status – Text</a:t>
            </a:r>
          </a:p>
          <a:p>
            <a:pPr marL="342900" indent="-342900">
              <a:buAutoNum type="arabicPeriod"/>
            </a:pPr>
            <a:r>
              <a:rPr lang="en-US" sz="2300" dirty="0"/>
              <a:t>Business Unit – Text </a:t>
            </a:r>
            <a:endParaRPr lang="en-IN" sz="23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36029" y="2198771"/>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51E2ED8-7DC3-C682-880B-CF6F26136D77}"/>
              </a:ext>
            </a:extLst>
          </p:cNvPr>
          <p:cNvSpPr txBox="1"/>
          <p:nvPr/>
        </p:nvSpPr>
        <p:spPr>
          <a:xfrm>
            <a:off x="533400" y="2154745"/>
            <a:ext cx="9372600" cy="400110"/>
          </a:xfrm>
          <a:prstGeom prst="rect">
            <a:avLst/>
          </a:prstGeom>
          <a:noFill/>
        </p:spPr>
        <p:txBody>
          <a:bodyPr wrap="square" rtlCol="0">
            <a:spAutoFit/>
          </a:bodyPr>
          <a:lstStyle/>
          <a:p>
            <a:r>
              <a:rPr lang="en-US" sz="2000" dirty="0"/>
              <a:t>Performance level=IFS(Z9&gt;=5,"VERY HIGH",Z9&gt;=4,"HIGH",Z9&gt;=3,"MED",TRUE,"LOW")</a:t>
            </a:r>
            <a:endParaRPr lang="en-IN" sz="2000" dirty="0"/>
          </a:p>
        </p:txBody>
      </p:sp>
      <p:sp>
        <p:nvSpPr>
          <p:cNvPr id="11" name="TextBox 10">
            <a:extLst>
              <a:ext uri="{FF2B5EF4-FFF2-40B4-BE49-F238E27FC236}">
                <a16:creationId xmlns:a16="http://schemas.microsoft.com/office/drawing/2014/main" id="{0576ACFD-D0A4-8E47-14F3-CD9231143B16}"/>
              </a:ext>
            </a:extLst>
          </p:cNvPr>
          <p:cNvSpPr txBox="1"/>
          <p:nvPr/>
        </p:nvSpPr>
        <p:spPr>
          <a:xfrm>
            <a:off x="2901315" y="3647213"/>
            <a:ext cx="6389370" cy="2246769"/>
          </a:xfrm>
          <a:prstGeom prst="rect">
            <a:avLst/>
          </a:prstGeom>
          <a:noFill/>
        </p:spPr>
        <p:txBody>
          <a:bodyPr wrap="square" rtlCol="0">
            <a:spAutoFit/>
          </a:bodyPr>
          <a:lstStyle/>
          <a:p>
            <a:r>
              <a:rPr lang="en-US" sz="2800" dirty="0"/>
              <a:t>Unlock actionable insights with visual dashboards, trend identification, and customizable reports. Enhance decision-making and efficiency with precise, data-driven performance analysis.</a:t>
            </a:r>
            <a:endParaRPr lang="en-IN"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248</TotalTime>
  <Words>855</Words>
  <Application>Microsoft Office PowerPoint</Application>
  <PresentationFormat>Widescreen</PresentationFormat>
  <Paragraphs>79</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Keerthana Jayaprakash</cp:lastModifiedBy>
  <cp:revision>13</cp:revision>
  <dcterms:created xsi:type="dcterms:W3CDTF">2024-03-29T15:07:22Z</dcterms:created>
  <dcterms:modified xsi:type="dcterms:W3CDTF">2024-08-30T18:47:16Z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