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20"/>
  </p:notesMasterIdLst>
  <p:handoutMasterIdLst>
    <p:handoutMasterId r:id="rId21"/>
  </p:handoutMasterIdLst>
  <p:sldIdLst>
    <p:sldId id="311" r:id="rId5"/>
    <p:sldId id="344" r:id="rId6"/>
    <p:sldId id="345" r:id="rId7"/>
    <p:sldId id="346" r:id="rId8"/>
    <p:sldId id="347" r:id="rId9"/>
    <p:sldId id="360" r:id="rId10"/>
    <p:sldId id="361" r:id="rId11"/>
    <p:sldId id="348" r:id="rId12"/>
    <p:sldId id="350" r:id="rId13"/>
    <p:sldId id="351" r:id="rId14"/>
    <p:sldId id="352" r:id="rId15"/>
    <p:sldId id="353" r:id="rId16"/>
    <p:sldId id="354" r:id="rId17"/>
    <p:sldId id="355" r:id="rId18"/>
    <p:sldId id="359" r:id="rId19"/>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7">
          <p15:clr>
            <a:srgbClr val="A4A3A4"/>
          </p15:clr>
        </p15:guide>
        <p15:guide id="2" orient="horz" pos="1116">
          <p15:clr>
            <a:srgbClr val="A4A3A4"/>
          </p15:clr>
        </p15:guide>
        <p15:guide id="3" orient="horz" pos="838">
          <p15:clr>
            <a:srgbClr val="A4A3A4"/>
          </p15:clr>
        </p15:guide>
        <p15:guide id="4" orient="horz" pos="1816">
          <p15:clr>
            <a:srgbClr val="A4A3A4"/>
          </p15:clr>
        </p15:guide>
        <p15:guide id="5" orient="horz" pos="669">
          <p15:clr>
            <a:srgbClr val="A4A3A4"/>
          </p15:clr>
        </p15:guide>
        <p15:guide id="6" orient="horz" pos="3132">
          <p15:clr>
            <a:srgbClr val="A4A3A4"/>
          </p15:clr>
        </p15:guide>
        <p15:guide id="7" pos="2876">
          <p15:clr>
            <a:srgbClr val="A4A3A4"/>
          </p15:clr>
        </p15:guide>
        <p15:guide id="8" pos="218">
          <p15:clr>
            <a:srgbClr val="A4A3A4"/>
          </p15:clr>
        </p15:guide>
        <p15:guide id="9" pos="428">
          <p15:clr>
            <a:srgbClr val="A4A3A4"/>
          </p15:clr>
        </p15:guide>
        <p15:guide id="10" pos="5323">
          <p15:clr>
            <a:srgbClr val="A4A3A4"/>
          </p15:clr>
        </p15:guide>
        <p15:guide id="11" pos="554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7" clrIdx="0"/>
  <p:cmAuthor id="1" name="claireh" initials="ceh"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75A832"/>
    <a:srgbClr val="78AB33"/>
    <a:srgbClr val="FFE300"/>
    <a:srgbClr val="FFFFFF"/>
    <a:srgbClr val="000000"/>
    <a:srgbClr val="2484C6"/>
    <a:srgbClr val="292929"/>
    <a:srgbClr val="1C1C1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90429" autoAdjust="0"/>
  </p:normalViewPr>
  <p:slideViewPr>
    <p:cSldViewPr snapToGrid="0">
      <p:cViewPr varScale="1">
        <p:scale>
          <a:sx n="135" d="100"/>
          <a:sy n="135" d="100"/>
        </p:scale>
        <p:origin x="-992" y="-104"/>
      </p:cViewPr>
      <p:guideLst>
        <p:guide orient="horz" pos="237"/>
        <p:guide orient="horz" pos="1116"/>
        <p:guide orient="horz" pos="838"/>
        <p:guide orient="horz" pos="1816"/>
        <p:guide orient="horz" pos="669"/>
        <p:guide orient="horz" pos="3132"/>
        <p:guide pos="2876"/>
        <p:guide pos="218"/>
        <p:guide pos="428"/>
        <p:guide pos="5323"/>
        <p:guide pos="5543"/>
      </p:guideLst>
    </p:cSldViewPr>
  </p:slideViewPr>
  <p:notesTextViewPr>
    <p:cViewPr>
      <p:scale>
        <a:sx n="100" d="100"/>
        <a:sy n="100" d="100"/>
      </p:scale>
      <p:origin x="0" y="0"/>
    </p:cViewPr>
  </p:notesTextViewPr>
  <p:sorterViewPr>
    <p:cViewPr>
      <p:scale>
        <a:sx n="100" d="100"/>
        <a:sy n="100" d="100"/>
      </p:scale>
      <p:origin x="0" y="3450"/>
    </p:cViewPr>
  </p:sorterViewPr>
  <p:notesViewPr>
    <p:cSldViewPr snapToGrid="0" showGuides="1">
      <p:cViewPr varScale="1">
        <p:scale>
          <a:sx n="73" d="100"/>
          <a:sy n="73" d="100"/>
        </p:scale>
        <p:origin x="-2885"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7/21/14</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1194948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7/21/14</a:t>
            </a:fld>
            <a:endParaRPr lang="en-US" dirty="0"/>
          </a:p>
        </p:txBody>
      </p:sp>
      <p:sp>
        <p:nvSpPr>
          <p:cNvPr id="4" name="Slide Image Placeholder 3"/>
          <p:cNvSpPr>
            <a:spLocks noGrp="1" noRot="1" noChangeAspect="1"/>
          </p:cNvSpPr>
          <p:nvPr>
            <p:ph type="sldImg" idx="2"/>
          </p:nvPr>
        </p:nvSpPr>
        <p:spPr>
          <a:xfrm>
            <a:off x="914400" y="457200"/>
            <a:ext cx="4978400"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1765112118"/>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7/21/14 20:33</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46783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7/21/14 20:33</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5390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7/21/14 20:33</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42150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7/21/14 20:33</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3681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7/21/14 20:33</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41934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80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1530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806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153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0720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7/21/14 20:33</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4357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7/21/14 20:33</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4892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userDrawn="1"/>
        </p:nvPicPr>
        <p:blipFill>
          <a:blip r:embed="rId3"/>
          <a:stretch>
            <a:fillRect/>
          </a:stretch>
        </p:blipFill>
        <p:spPr>
          <a:xfrm>
            <a:off x="865970" y="704359"/>
            <a:ext cx="3974970" cy="1638688"/>
          </a:xfrm>
          <a:prstGeom prst="rect">
            <a:avLst/>
          </a:prstGeom>
          <a:noFill/>
          <a:ln>
            <a:noFill/>
          </a:ln>
        </p:spPr>
      </p:pic>
      <p:pic>
        <p:nvPicPr>
          <p:cNvPr id="11" name="Picture 10"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7" name="Picture 6" descr="Date_place.png"/>
          <p:cNvPicPr>
            <a:picLocks noChangeAspect="1"/>
          </p:cNvPicPr>
          <p:nvPr userDrawn="1"/>
        </p:nvPicPr>
        <p:blipFill>
          <a:blip r:embed="rId5"/>
          <a:stretch>
            <a:fillRect/>
          </a:stretch>
        </p:blipFill>
        <p:spPr>
          <a:xfrm>
            <a:off x="882441" y="2712027"/>
            <a:ext cx="3116866" cy="171669"/>
          </a:xfrm>
          <a:prstGeom prst="rect">
            <a:avLst/>
          </a:prstGeom>
        </p:spPr>
      </p:pic>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4905" y="2184984"/>
            <a:ext cx="5874627" cy="1108445"/>
          </a:xfrm>
          <a:noFill/>
          <a:ln>
            <a:noFill/>
          </a:ln>
        </p:spPr>
        <p:txBody>
          <a:bodyPr lIns="180000" tIns="72000" rIns="144000" bIns="72000" anchor="t" anchorCtr="0">
            <a:noAutofit/>
          </a:bodyPr>
          <a:lstStyle>
            <a:lvl1pPr marL="0" indent="0" algn="l">
              <a:lnSpc>
                <a:spcPct val="80000"/>
              </a:lnSpc>
              <a:spcBef>
                <a:spcPts val="0"/>
              </a:spcBef>
              <a:buNone/>
              <a:defRPr sz="2800">
                <a:solidFill>
                  <a:schemeClr val="accent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515536" y="1228060"/>
            <a:ext cx="5863995" cy="861237"/>
          </a:xfrm>
        </p:spPr>
        <p:txBody>
          <a:bodyPr lIns="144000" tIns="144000" rIns="144000" bIns="144000" anchor="b" anchorCtr="0">
            <a:noAutofit/>
          </a:bodyPr>
          <a:lstStyle>
            <a:lvl1pPr>
              <a:lnSpc>
                <a:spcPct val="80000"/>
              </a:lnSpc>
              <a:defRPr sz="3600" spc="0">
                <a:solidFill>
                  <a:schemeClr val="tx1"/>
                </a:solidFill>
                <a:effectLst/>
              </a:defRPr>
            </a:lvl1pPr>
          </a:lstStyle>
          <a:p>
            <a:r>
              <a:rPr lang="en-US" smtClean="0"/>
              <a:t>Click to edit Master title style</a:t>
            </a:r>
            <a:endParaRPr lang="en-US" dirty="0"/>
          </a:p>
        </p:txBody>
      </p:sp>
      <p:pic>
        <p:nvPicPr>
          <p:cNvPr id="9" name="Picture 8" descr="Tech.Ed logo.png"/>
          <p:cNvPicPr>
            <a:picLocks noChangeAspect="1"/>
          </p:cNvPicPr>
          <p:nvPr userDrawn="1"/>
        </p:nvPicPr>
        <p:blipFill>
          <a:blip r:embed="rId3"/>
          <a:stretch>
            <a:fillRect/>
          </a:stretch>
        </p:blipFill>
        <p:spPr>
          <a:xfrm>
            <a:off x="6831107" y="282292"/>
            <a:ext cx="1919530" cy="791330"/>
          </a:xfrm>
          <a:prstGeom prst="rect">
            <a:avLst/>
          </a:prstGeom>
          <a:noFill/>
          <a:ln>
            <a:noFill/>
          </a:ln>
        </p:spPr>
      </p:pic>
      <p:pic>
        <p:nvPicPr>
          <p:cNvPr id="10" name="Picture 9"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8" name="Picture 7" descr="Date_place.png"/>
          <p:cNvPicPr>
            <a:picLocks noChangeAspect="1"/>
          </p:cNvPicPr>
          <p:nvPr userDrawn="1"/>
        </p:nvPicPr>
        <p:blipFill>
          <a:blip r:embed="rId5"/>
          <a:stretch>
            <a:fillRect/>
          </a:stretch>
        </p:blipFill>
        <p:spPr>
          <a:xfrm>
            <a:off x="6871294" y="1238454"/>
            <a:ext cx="1696884" cy="93460"/>
          </a:xfrm>
          <a:prstGeom prst="rect">
            <a:avLst/>
          </a:prstGeom>
        </p:spPr>
      </p:pic>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8800" y="1066500"/>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058665"/>
            <a:ext cx="4114800" cy="1686616"/>
          </a:xfrm>
        </p:spPr>
        <p:txBody>
          <a:bodyPr/>
          <a:lstStyle>
            <a:lvl1pPr marL="339976" indent="-339976">
              <a:lnSpc>
                <a:spcPct val="90000"/>
              </a:lnSpc>
              <a:defRPr sz="24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58665"/>
            <a:ext cx="4114800" cy="1686616"/>
          </a:xfrm>
        </p:spPr>
        <p:txBody>
          <a:bodyPr/>
          <a:lstStyle>
            <a:lvl1pPr marL="347914" indent="-347914">
              <a:lnSpc>
                <a:spcPct val="90000"/>
              </a:lnSpc>
              <a:defRPr sz="24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058666"/>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16311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3" y="1058666"/>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spTree>
      <p:nvGrpSpPr>
        <p:cNvPr id="1" name=""/>
        <p:cNvGrpSpPr/>
        <p:nvPr/>
      </p:nvGrpSpPr>
      <p:grpSpPr>
        <a:xfrm>
          <a:off x="0" y="0"/>
          <a:ext cx="0" cy="0"/>
          <a:chOff x="0" y="0"/>
          <a:chExt cx="0" cy="0"/>
        </a:xfrm>
      </p:grpSpPr>
      <p:sp>
        <p:nvSpPr>
          <p:cNvPr id="4" name="Rectangle 3"/>
          <p:cNvSpPr/>
          <p:nvPr userDrawn="1"/>
        </p:nvSpPr>
        <p:spPr bwMode="auto">
          <a:xfrm>
            <a:off x="0" y="909084"/>
            <a:ext cx="9144000" cy="3923421"/>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lstStyle/>
          <a:p>
            <a:pPr algn="ctr" defTabSz="914099"/>
            <a:endParaRPr lang="en-US" sz="2000" b="0" cap="none" spc="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46075" y="1062037"/>
            <a:ext cx="8453438" cy="1292662"/>
          </a:xfrm>
        </p:spPr>
        <p:txBody>
          <a:bodyPr/>
          <a:lstStyle>
            <a:lvl1pPr marL="0" indent="0">
              <a:lnSpc>
                <a:spcPct val="80000"/>
              </a:lnSpc>
              <a:buFontTx/>
              <a:buNone/>
              <a:defRPr sz="2000" b="0">
                <a:solidFill>
                  <a:srgbClr val="292929"/>
                </a:solidFill>
                <a:latin typeface="Consolas" pitchFamily="49" charset="0"/>
                <a:cs typeface="Courier New" pitchFamily="49" charset="0"/>
              </a:defRPr>
            </a:lvl1pPr>
            <a:lvl2pPr marL="457200" indent="6350">
              <a:lnSpc>
                <a:spcPct val="80000"/>
              </a:lnSpc>
              <a:buFontTx/>
              <a:buNone/>
              <a:defRPr sz="1800" b="0">
                <a:solidFill>
                  <a:srgbClr val="292929"/>
                </a:solidFill>
                <a:latin typeface="Consolas" pitchFamily="49" charset="0"/>
                <a:cs typeface="Courier New" pitchFamily="49" charset="0"/>
              </a:defRPr>
            </a:lvl2pPr>
            <a:lvl3pPr marL="796925" indent="0">
              <a:lnSpc>
                <a:spcPct val="80000"/>
              </a:lnSpc>
              <a:buFontTx/>
              <a:buNone/>
              <a:defRPr sz="1600" b="0">
                <a:solidFill>
                  <a:srgbClr val="292929"/>
                </a:solidFill>
                <a:latin typeface="Consolas" pitchFamily="49" charset="0"/>
                <a:cs typeface="Courier New" pitchFamily="49" charset="0"/>
              </a:defRPr>
            </a:lvl3pPr>
            <a:lvl4pPr marL="1147763" indent="20638">
              <a:lnSpc>
                <a:spcPct val="80000"/>
              </a:lnSpc>
              <a:buFontTx/>
              <a:buNone/>
              <a:defRPr sz="1600" b="0">
                <a:solidFill>
                  <a:srgbClr val="292929"/>
                </a:solidFill>
                <a:latin typeface="Consolas" pitchFamily="49" charset="0"/>
                <a:cs typeface="Courier New" pitchFamily="49" charset="0"/>
              </a:defRPr>
            </a:lvl4pPr>
            <a:lvl5pPr marL="1489075" indent="0">
              <a:lnSpc>
                <a:spcPct val="80000"/>
              </a:lnSpc>
              <a:buFontTx/>
              <a:buNone/>
              <a:defRPr sz="1600" b="0">
                <a:solidFill>
                  <a:srgbClr val="292929"/>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userDrawn="1"/>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descr="Cluster.png"/>
          <p:cNvPicPr>
            <a:picLocks noChangeAspect="1"/>
          </p:cNvPicPr>
          <p:nvPr userDrawn="1"/>
        </p:nvPicPr>
        <p:blipFill>
          <a:blip r:embed="rId2"/>
          <a:stretch>
            <a:fillRect/>
          </a:stretch>
        </p:blipFill>
        <p:spPr>
          <a:xfrm>
            <a:off x="8064105" y="4141694"/>
            <a:ext cx="846346" cy="971070"/>
          </a:xfrm>
          <a:prstGeom prst="rect">
            <a:avLst/>
          </a:prstGeom>
          <a:noFill/>
          <a:ln>
            <a:noFill/>
          </a:ln>
        </p:spPr>
      </p:pic>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 &amp; A">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png"/><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171450"/>
            <a:ext cx="841245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065610"/>
            <a:ext cx="8380800" cy="18497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7" name="Straight Connector 6"/>
          <p:cNvCxnSpPr/>
          <p:nvPr/>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2"/>
          <a:stretch>
            <a:fillRect/>
          </a:stretch>
        </p:blipFill>
        <p:spPr>
          <a:xfrm>
            <a:off x="8064105" y="4141694"/>
            <a:ext cx="846346" cy="97107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38" r:id="rId1"/>
    <p:sldLayoutId id="2147483760" r:id="rId2"/>
    <p:sldLayoutId id="2147483741" r:id="rId3"/>
    <p:sldLayoutId id="2147483742" r:id="rId4"/>
    <p:sldLayoutId id="2147483743" r:id="rId5"/>
    <p:sldLayoutId id="2147483744" r:id="rId6"/>
    <p:sldLayoutId id="2147483745" r:id="rId7"/>
    <p:sldLayoutId id="2147483746" r:id="rId8"/>
    <p:sldLayoutId id="2147483757" r:id="rId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3600" b="0" kern="1200" cap="none" spc="-100" baseline="0" dirty="0" smtClean="0">
          <a:ln w="3175">
            <a:noFill/>
          </a:ln>
          <a:solidFill>
            <a:schemeClr val="bg1"/>
          </a:solidFill>
          <a:effectLst/>
          <a:latin typeface="Calibri" pitchFamily="34" charset="0"/>
          <a:ea typeface="+mn-ea"/>
          <a:cs typeface="Arial" charset="0"/>
        </a:defRPr>
      </a:lvl1pPr>
    </p:titleStyle>
    <p:bodyStyle>
      <a:lvl1pPr marL="361950" indent="-361950" algn="l" defTabSz="914363" rtl="0" eaLnBrk="1" latinLnBrk="0" hangingPunct="1">
        <a:lnSpc>
          <a:spcPct val="90000"/>
        </a:lnSpc>
        <a:spcBef>
          <a:spcPct val="20000"/>
        </a:spcBef>
        <a:buSzPct val="100000"/>
        <a:buFontTx/>
        <a:buBlip>
          <a:blip r:embed="rId1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eb.Request.Param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Bug #54</a:t>
            </a:r>
            <a:endParaRPr sz="3600" dirty="0">
              <a:solidFill>
                <a:schemeClr val="accent1"/>
              </a:solidFill>
            </a:endParaRPr>
          </a:p>
        </p:txBody>
      </p:sp>
      <p:sp>
        <p:nvSpPr>
          <p:cNvPr id="4" name="Rectangle 3"/>
          <p:cNvSpPr/>
          <p:nvPr/>
        </p:nvSpPr>
        <p:spPr>
          <a:xfrm>
            <a:off x="714374" y="1538585"/>
            <a:ext cx="7915275" cy="1754326"/>
          </a:xfrm>
          <a:prstGeom prst="rect">
            <a:avLst/>
          </a:prstGeom>
        </p:spPr>
        <p:txBody>
          <a:bodyPr wrap="square">
            <a:spAutoFit/>
          </a:bodyPr>
          <a:lstStyle/>
          <a:p>
            <a:r>
              <a:rPr lang="en-US" sz="3600" dirty="0">
                <a:solidFill>
                  <a:schemeClr val="accent1"/>
                </a:solidFill>
              </a:rPr>
              <a:t>If a home , auto and personal loan are taken out by </a:t>
            </a:r>
            <a:r>
              <a:rPr lang="en-US" sz="3600" dirty="0" smtClean="0">
                <a:solidFill>
                  <a:schemeClr val="accent1"/>
                </a:solidFill>
              </a:rPr>
              <a:t>Tom</a:t>
            </a:r>
            <a:r>
              <a:rPr lang="en-US" sz="3600" dirty="0">
                <a:solidFill>
                  <a:schemeClr val="accent1"/>
                </a:solidFill>
              </a:rPr>
              <a:t>, 3 versions of </a:t>
            </a:r>
            <a:r>
              <a:rPr lang="en-US" sz="3600" dirty="0" smtClean="0">
                <a:solidFill>
                  <a:schemeClr val="accent1"/>
                </a:solidFill>
              </a:rPr>
              <a:t>Tom </a:t>
            </a:r>
            <a:r>
              <a:rPr lang="en-US" sz="3600" dirty="0">
                <a:solidFill>
                  <a:schemeClr val="accent1"/>
                </a:solidFill>
              </a:rPr>
              <a:t>appear in the database.</a:t>
            </a:r>
            <a:endParaRPr lang="en-US" sz="36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p:cNvSpPr>
          <p:nvPr/>
        </p:nvSpPr>
        <p:spPr bwMode="auto">
          <a:xfrm>
            <a:off x="2151459" y="609451"/>
            <a:ext cx="3152180" cy="28128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4" name="Rectangle 2"/>
          <p:cNvSpPr>
            <a:spLocks/>
          </p:cNvSpPr>
          <p:nvPr/>
        </p:nvSpPr>
        <p:spPr bwMode="auto">
          <a:xfrm>
            <a:off x="2151459" y="1078260"/>
            <a:ext cx="3152180" cy="3027164"/>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5" name="Rectangle 3"/>
          <p:cNvSpPr>
            <a:spLocks/>
          </p:cNvSpPr>
          <p:nvPr/>
        </p:nvSpPr>
        <p:spPr bwMode="auto">
          <a:xfrm>
            <a:off x="2330053" y="1413123"/>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6" name="Rectangle 4"/>
          <p:cNvSpPr>
            <a:spLocks/>
          </p:cNvSpPr>
          <p:nvPr/>
        </p:nvSpPr>
        <p:spPr bwMode="auto">
          <a:xfrm>
            <a:off x="2330053" y="164083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7" name="Rectangle 5"/>
          <p:cNvSpPr>
            <a:spLocks/>
          </p:cNvSpPr>
          <p:nvPr/>
        </p:nvSpPr>
        <p:spPr bwMode="auto">
          <a:xfrm>
            <a:off x="3160514" y="186853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8" name="Rectangle 6"/>
          <p:cNvSpPr>
            <a:spLocks/>
          </p:cNvSpPr>
          <p:nvPr/>
        </p:nvSpPr>
        <p:spPr bwMode="auto">
          <a:xfrm>
            <a:off x="3544491" y="2471291"/>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9" name="Rectangle 7"/>
          <p:cNvSpPr>
            <a:spLocks/>
          </p:cNvSpPr>
          <p:nvPr/>
        </p:nvSpPr>
        <p:spPr bwMode="auto">
          <a:xfrm>
            <a:off x="3276600" y="29802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0" name="Rectangle 8"/>
          <p:cNvSpPr>
            <a:spLocks/>
          </p:cNvSpPr>
          <p:nvPr/>
        </p:nvSpPr>
        <p:spPr bwMode="auto">
          <a:xfrm>
            <a:off x="3160514" y="204266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1" name="Rectangle 9"/>
          <p:cNvSpPr>
            <a:spLocks/>
          </p:cNvSpPr>
          <p:nvPr/>
        </p:nvSpPr>
        <p:spPr bwMode="auto">
          <a:xfrm>
            <a:off x="2526506" y="272578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2" name="Rectangle 10"/>
          <p:cNvSpPr>
            <a:spLocks/>
          </p:cNvSpPr>
          <p:nvPr/>
        </p:nvSpPr>
        <p:spPr bwMode="auto">
          <a:xfrm>
            <a:off x="2330053" y="383083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3" name="Rectangle 11"/>
          <p:cNvSpPr>
            <a:spLocks/>
          </p:cNvSpPr>
          <p:nvPr/>
        </p:nvSpPr>
        <p:spPr bwMode="auto">
          <a:xfrm>
            <a:off x="3276600" y="320129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4" name="Rectangle 12"/>
          <p:cNvSpPr>
            <a:spLocks/>
          </p:cNvSpPr>
          <p:nvPr/>
        </p:nvSpPr>
        <p:spPr bwMode="auto">
          <a:xfrm>
            <a:off x="3276600" y="3462486"/>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5" name="Rectangle 13"/>
          <p:cNvSpPr>
            <a:spLocks/>
          </p:cNvSpPr>
          <p:nvPr/>
        </p:nvSpPr>
        <p:spPr bwMode="auto">
          <a:xfrm>
            <a:off x="2526506" y="223688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6" name="Rectangle 14"/>
          <p:cNvSpPr>
            <a:spLocks/>
          </p:cNvSpPr>
          <p:nvPr/>
        </p:nvSpPr>
        <p:spPr bwMode="auto">
          <a:xfrm>
            <a:off x="7152085" y="204266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7" name="Rectangle 15"/>
          <p:cNvSpPr>
            <a:spLocks/>
          </p:cNvSpPr>
          <p:nvPr/>
        </p:nvSpPr>
        <p:spPr bwMode="auto">
          <a:xfrm>
            <a:off x="7152085" y="338881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8" name="Line 16"/>
          <p:cNvSpPr>
            <a:spLocks noChangeShapeType="1"/>
          </p:cNvSpPr>
          <p:nvPr/>
        </p:nvSpPr>
        <p:spPr bwMode="auto">
          <a:xfrm>
            <a:off x="5080397"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29" name="Line 17"/>
          <p:cNvSpPr>
            <a:spLocks noChangeShapeType="1"/>
          </p:cNvSpPr>
          <p:nvPr/>
        </p:nvSpPr>
        <p:spPr bwMode="auto">
          <a:xfrm rot="10800000">
            <a:off x="6044803"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0" name="Line 18"/>
          <p:cNvSpPr>
            <a:spLocks noChangeShapeType="1"/>
          </p:cNvSpPr>
          <p:nvPr/>
        </p:nvSpPr>
        <p:spPr bwMode="auto">
          <a:xfrm>
            <a:off x="5026819"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1" name="Line 19"/>
          <p:cNvSpPr>
            <a:spLocks noChangeShapeType="1"/>
          </p:cNvSpPr>
          <p:nvPr/>
        </p:nvSpPr>
        <p:spPr bwMode="auto">
          <a:xfrm rot="10800000">
            <a:off x="5991225"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2" name="AutoShape 20"/>
          <p:cNvSpPr>
            <a:spLocks/>
          </p:cNvSpPr>
          <p:nvPr/>
        </p:nvSpPr>
        <p:spPr bwMode="auto">
          <a:xfrm>
            <a:off x="1231702" y="1359545"/>
            <a:ext cx="848320" cy="207615"/>
          </a:xfrm>
          <a:prstGeom prst="rightArrow">
            <a:avLst>
              <a:gd name="adj1" fmla="val 32000"/>
              <a:gd name="adj2" fmla="val 141947"/>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3" name="Rectangle 21"/>
          <p:cNvSpPr>
            <a:spLocks/>
          </p:cNvSpPr>
          <p:nvPr/>
        </p:nvSpPr>
        <p:spPr bwMode="auto">
          <a:xfrm>
            <a:off x="5937647" y="2390924"/>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4" name="Rectangle 22"/>
          <p:cNvSpPr>
            <a:spLocks/>
          </p:cNvSpPr>
          <p:nvPr/>
        </p:nvSpPr>
        <p:spPr bwMode="auto">
          <a:xfrm>
            <a:off x="5803702" y="3382119"/>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5" name="Rectangle 23"/>
          <p:cNvSpPr>
            <a:spLocks/>
          </p:cNvSpPr>
          <p:nvPr/>
        </p:nvSpPr>
        <p:spPr bwMode="auto">
          <a:xfrm>
            <a:off x="3544491" y="2471291"/>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6" name="Rectangle 24"/>
          <p:cNvSpPr>
            <a:spLocks/>
          </p:cNvSpPr>
          <p:nvPr/>
        </p:nvSpPr>
        <p:spPr bwMode="auto">
          <a:xfrm>
            <a:off x="3276600" y="3462486"/>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7" name="Rectangle 25"/>
          <p:cNvSpPr>
            <a:spLocks/>
          </p:cNvSpPr>
          <p:nvPr/>
        </p:nvSpPr>
        <p:spPr bwMode="auto">
          <a:xfrm>
            <a:off x="2151459" y="609451"/>
            <a:ext cx="3152180" cy="281285"/>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13338" name="Line 26"/>
          <p:cNvSpPr>
            <a:spLocks noChangeShapeType="1"/>
          </p:cNvSpPr>
          <p:nvPr/>
        </p:nvSpPr>
        <p:spPr bwMode="auto">
          <a:xfrm flipH="1">
            <a:off x="6035874" y="219000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9" name="Line 27"/>
          <p:cNvSpPr>
            <a:spLocks noChangeShapeType="1"/>
          </p:cNvSpPr>
          <p:nvPr/>
        </p:nvSpPr>
        <p:spPr bwMode="auto">
          <a:xfrm flipH="1">
            <a:off x="5751874" y="2297162"/>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0" name="Line 28"/>
          <p:cNvSpPr>
            <a:spLocks noChangeShapeType="1"/>
          </p:cNvSpPr>
          <p:nvPr/>
        </p:nvSpPr>
        <p:spPr bwMode="auto">
          <a:xfrm flipH="1">
            <a:off x="5973366" y="324147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1" name="Line 29"/>
          <p:cNvSpPr>
            <a:spLocks noChangeShapeType="1"/>
          </p:cNvSpPr>
          <p:nvPr/>
        </p:nvSpPr>
        <p:spPr bwMode="auto">
          <a:xfrm flipH="1">
            <a:off x="5705475" y="3288357"/>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2" name="Line 30"/>
          <p:cNvSpPr>
            <a:spLocks noChangeShapeType="1"/>
          </p:cNvSpPr>
          <p:nvPr/>
        </p:nvSpPr>
        <p:spPr bwMode="auto">
          <a:xfrm rot="10800000" flipH="1">
            <a:off x="3662809" y="888225"/>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62543949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3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3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3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3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3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3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3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3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3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3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32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33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3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33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61111E-6 7.40741E-7 L 3.61111E-6 -0.13333 " pathEditMode="relative" rAng="0" ptsTypes="AA">
                                      <p:cBhvr>
                                        <p:cTn id="42" dur="2000" fill="hold"/>
                                        <p:tgtEl>
                                          <p:spTgt spid="13332"/>
                                        </p:tgtEl>
                                        <p:attrNameLst>
                                          <p:attrName>ppt_x</p:attrName>
                                          <p:attrName>ppt_y</p:attrName>
                                        </p:attrNameLst>
                                      </p:cBhvr>
                                      <p:rCtr x="0" y="-6667"/>
                                    </p:animMotion>
                                  </p:childTnLst>
                                </p:cTn>
                              </p:par>
                              <p:par>
                                <p:cTn id="43" presetID="42" presetClass="path" presetSubtype="0" accel="50000" decel="50000" fill="hold" grpId="1" nodeType="withEffect">
                                  <p:stCondLst>
                                    <p:cond delay="0"/>
                                  </p:stCondLst>
                                  <p:childTnLst>
                                    <p:animMotion origin="layout" path="M 1.38889E-6 -1.97531E-6 L 1.38889E-6 -0.13704 " pathEditMode="relative" rAng="0" ptsTypes="AA">
                                      <p:cBhvr>
                                        <p:cTn id="44" dur="2000" fill="hold"/>
                                        <p:tgtEl>
                                          <p:spTgt spid="13315"/>
                                        </p:tgtEl>
                                        <p:attrNameLst>
                                          <p:attrName>ppt_x</p:attrName>
                                          <p:attrName>ppt_y</p:attrName>
                                        </p:attrNameLst>
                                      </p:cBhvr>
                                      <p:rCtr x="0" y="-685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3.61111E-6 -0.13333 L 3.61111E-6 0.03704 " pathEditMode="relative" rAng="0" ptsTypes="AA">
                                      <p:cBhvr>
                                        <p:cTn id="48" dur="2000" fill="hold"/>
                                        <p:tgtEl>
                                          <p:spTgt spid="13332"/>
                                        </p:tgtEl>
                                        <p:attrNameLst>
                                          <p:attrName>ppt_x</p:attrName>
                                          <p:attrName>ppt_y</p:attrName>
                                        </p:attrNameLst>
                                      </p:cBhvr>
                                      <p:rCtr x="0" y="8519"/>
                                    </p:animMotion>
                                  </p:childTnLst>
                                </p:cTn>
                              </p:par>
                              <p:par>
                                <p:cTn id="49" presetID="1" presetClass="entr" presetSubtype="0" fill="hold" grpId="0" nodeType="withEffect">
                                  <p:stCondLst>
                                    <p:cond delay="0"/>
                                  </p:stCondLst>
                                  <p:childTnLst>
                                    <p:set>
                                      <p:cBhvr>
                                        <p:cTn id="50" dur="1" fill="hold">
                                          <p:stCondLst>
                                            <p:cond delay="499"/>
                                          </p:stCondLst>
                                        </p:cTn>
                                        <p:tgtEl>
                                          <p:spTgt spid="133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3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133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133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133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499"/>
                                          </p:stCondLst>
                                        </p:cTn>
                                        <p:tgtEl>
                                          <p:spTgt spid="133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133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4.44444E-6 3.82716E-6 L -0.03645 3.82716E-6 " pathEditMode="relative" rAng="0" ptsTypes="AA">
                                      <p:cBhvr>
                                        <p:cTn id="68" dur="2000" fill="hold"/>
                                        <p:tgtEl>
                                          <p:spTgt spid="13328"/>
                                        </p:tgtEl>
                                        <p:attrNameLst>
                                          <p:attrName>ppt_x</p:attrName>
                                          <p:attrName>ppt_y</p:attrName>
                                        </p:attrNameLst>
                                      </p:cBhvr>
                                      <p:rCtr x="-1823" y="0"/>
                                    </p:animMotion>
                                  </p:childTnLst>
                                </p:cTn>
                              </p:par>
                              <p:par>
                                <p:cTn id="69" presetID="42" presetClass="path" presetSubtype="0" accel="50000" decel="50000" fill="hold" grpId="1" nodeType="withEffect">
                                  <p:stCondLst>
                                    <p:cond delay="0"/>
                                  </p:stCondLst>
                                  <p:childTnLst>
                                    <p:animMotion origin="layout" path="M -1.66667E-6 -4.19753E-6 L -0.03646 -0.00185 " pathEditMode="relative" rAng="0" ptsTypes="AA">
                                      <p:cBhvr>
                                        <p:cTn id="70" dur="2000" fill="hold"/>
                                        <p:tgtEl>
                                          <p:spTgt spid="13330"/>
                                        </p:tgtEl>
                                        <p:attrNameLst>
                                          <p:attrName>ppt_x</p:attrName>
                                          <p:attrName>ppt_y</p:attrName>
                                        </p:attrNameLst>
                                      </p:cBhvr>
                                      <p:rCtr x="-1823" y="-93"/>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499"/>
                                          </p:stCondLst>
                                        </p:cTn>
                                        <p:tgtEl>
                                          <p:spTgt spid="1333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499"/>
                                          </p:stCondLst>
                                        </p:cTn>
                                        <p:tgtEl>
                                          <p:spTgt spid="1333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499"/>
                                          </p:stCondLst>
                                        </p:cTn>
                                        <p:tgtEl>
                                          <p:spTgt spid="1334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499"/>
                                          </p:stCondLst>
                                        </p:cTn>
                                        <p:tgtEl>
                                          <p:spTgt spid="1334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13326"/>
                                        </p:tgtEl>
                                      </p:cBhvr>
                                    </p:animEffect>
                                    <p:set>
                                      <p:cBhvr>
                                        <p:cTn id="84" dur="1" fill="hold">
                                          <p:stCondLst>
                                            <p:cond delay="499"/>
                                          </p:stCondLst>
                                        </p:cTn>
                                        <p:tgtEl>
                                          <p:spTgt spid="13326"/>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3327"/>
                                        </p:tgtEl>
                                      </p:cBhvr>
                                    </p:animEffect>
                                    <p:set>
                                      <p:cBhvr>
                                        <p:cTn id="87" dur="1" fill="hold">
                                          <p:stCondLst>
                                            <p:cond delay="499"/>
                                          </p:stCondLst>
                                        </p:cTn>
                                        <p:tgtEl>
                                          <p:spTgt spid="13327"/>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3338"/>
                                        </p:tgtEl>
                                      </p:cBhvr>
                                    </p:animEffect>
                                    <p:set>
                                      <p:cBhvr>
                                        <p:cTn id="90" dur="1" fill="hold">
                                          <p:stCondLst>
                                            <p:cond delay="499"/>
                                          </p:stCondLst>
                                        </p:cTn>
                                        <p:tgtEl>
                                          <p:spTgt spid="1333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340"/>
                                        </p:tgtEl>
                                      </p:cBhvr>
                                    </p:animEffect>
                                    <p:set>
                                      <p:cBhvr>
                                        <p:cTn id="93" dur="1" fill="hold">
                                          <p:stCondLst>
                                            <p:cond delay="499"/>
                                          </p:stCondLst>
                                        </p:cTn>
                                        <p:tgtEl>
                                          <p:spTgt spid="13340"/>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329"/>
                                        </p:tgtEl>
                                      </p:cBhvr>
                                    </p:animEffect>
                                    <p:set>
                                      <p:cBhvr>
                                        <p:cTn id="96" dur="1" fill="hold">
                                          <p:stCondLst>
                                            <p:cond delay="499"/>
                                          </p:stCondLst>
                                        </p:cTn>
                                        <p:tgtEl>
                                          <p:spTgt spid="13329"/>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3331"/>
                                        </p:tgtEl>
                                      </p:cBhvr>
                                    </p:animEffect>
                                    <p:set>
                                      <p:cBhvr>
                                        <p:cTn id="99" dur="1" fill="hold">
                                          <p:stCondLst>
                                            <p:cond delay="499"/>
                                          </p:stCondLst>
                                        </p:cTn>
                                        <p:tgtEl>
                                          <p:spTgt spid="13331"/>
                                        </p:tgtEl>
                                        <p:attrNameLst>
                                          <p:attrName>style.visibility</p:attrName>
                                        </p:attrNameLst>
                                      </p:cBhvr>
                                      <p:to>
                                        <p:strVal val="hidden"/>
                                      </p:to>
                                    </p:se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133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499"/>
                                          </p:stCondLst>
                                        </p:cTn>
                                        <p:tgtEl>
                                          <p:spTgt spid="1333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nodeType="after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33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499"/>
                                          </p:stCondLst>
                                        </p:cTn>
                                        <p:tgtEl>
                                          <p:spTgt spid="13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 grpId="0" animBg="1"/>
      <p:bldP spid="13314" grpId="0" animBg="1"/>
      <p:bldP spid="13315" grpId="0" animBg="1"/>
      <p:bldP spid="13315" grpId="1" animBg="1"/>
      <p:bldP spid="13316" grpId="0" animBg="1"/>
      <p:bldP spid="13317" grpId="0" animBg="1"/>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6" grpId="1" animBg="1"/>
      <p:bldP spid="13327" grpId="0" animBg="1"/>
      <p:bldP spid="13327" grpId="1" animBg="1"/>
      <p:bldP spid="13328" grpId="0" animBg="1"/>
      <p:bldP spid="13328" grpId="1" animBg="1"/>
      <p:bldP spid="13329" grpId="0" animBg="1"/>
      <p:bldP spid="13329" grpId="1" animBg="1"/>
      <p:bldP spid="13330" grpId="0" animBg="1"/>
      <p:bldP spid="13330" grpId="1" animBg="1"/>
      <p:bldP spid="13331" grpId="0" animBg="1"/>
      <p:bldP spid="13331" grpId="1" animBg="1"/>
      <p:bldP spid="13332" grpId="0" animBg="1"/>
      <p:bldP spid="13332" grpId="1" animBg="1"/>
      <p:bldP spid="13332" grpId="2" animBg="1"/>
      <p:bldP spid="13333" grpId="0" autoUpdateAnimBg="0"/>
      <p:bldP spid="13334" grpId="0" autoUpdateAnimBg="0"/>
      <p:bldP spid="13335" grpId="0" animBg="1"/>
      <p:bldP spid="13336" grpId="0" animBg="1"/>
      <p:bldP spid="13337" grpId="0" animBg="1"/>
      <p:bldP spid="13338" grpId="0" animBg="1"/>
      <p:bldP spid="13338" grpId="1" animBg="1"/>
      <p:bldP spid="13339" grpId="0" animBg="1"/>
      <p:bldP spid="13340" grpId="0" animBg="1"/>
      <p:bldP spid="13340" grpId="1" animBg="1"/>
      <p:bldP spid="13341" grpId="0" animBg="1"/>
      <p:bldP spid="133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C#: </a:t>
            </a:r>
            <a:r>
              <a:rPr lang="en-US" dirty="0" smtClean="0"/>
              <a:t/>
            </a:r>
            <a:br>
              <a:rPr lang="en-US" dirty="0" smtClean="0"/>
            </a:br>
            <a:r>
              <a:rPr lang="en-US" dirty="0">
                <a:solidFill>
                  <a:schemeClr val="accent1"/>
                </a:solidFill>
              </a:rPr>
              <a:t>Question 1</a:t>
            </a:r>
            <a:endParaRPr sz="3600" dirty="0">
              <a:solidFill>
                <a:schemeClr val="accent1"/>
              </a:solidFill>
            </a:endParaRPr>
          </a:p>
        </p:txBody>
      </p:sp>
      <p:sp>
        <p:nvSpPr>
          <p:cNvPr id="3" name="Text Placeholder 2"/>
          <p:cNvSpPr>
            <a:spLocks noGrp="1"/>
          </p:cNvSpPr>
          <p:nvPr>
            <p:ph idx="1"/>
          </p:nvPr>
        </p:nvSpPr>
        <p:spPr>
          <a:xfrm>
            <a:off x="381000" y="1059656"/>
            <a:ext cx="8382000" cy="2649956"/>
          </a:xfrm>
        </p:spPr>
        <p:txBody>
          <a:bodyPr/>
          <a:lstStyle/>
          <a:p>
            <a:endParaRPr lang="en-US" dirty="0" smtClean="0"/>
          </a:p>
          <a:p>
            <a:r>
              <a:rPr lang="en-US" dirty="0"/>
              <a:t>When called with “</a:t>
            </a:r>
            <a:r>
              <a:rPr lang="en-US" dirty="0" err="1">
                <a:solidFill>
                  <a:srgbClr val="FF0000"/>
                </a:solidFill>
              </a:rPr>
              <a:t>ntsc</a:t>
            </a:r>
            <a:r>
              <a:rPr lang="en-US" dirty="0"/>
              <a:t>” as the </a:t>
            </a:r>
            <a:r>
              <a:rPr lang="en-US" dirty="0" err="1" smtClean="0"/>
              <a:t>TvType</a:t>
            </a:r>
            <a:r>
              <a:rPr lang="en-US" dirty="0" smtClean="0"/>
              <a:t>,</a:t>
            </a:r>
            <a:br>
              <a:rPr lang="en-US" dirty="0" smtClean="0"/>
            </a:br>
            <a:r>
              <a:rPr lang="en-US" dirty="0" smtClean="0"/>
              <a:t>What </a:t>
            </a:r>
            <a:r>
              <a:rPr lang="en-US" dirty="0"/>
              <a:t>does the code do?</a:t>
            </a:r>
          </a:p>
          <a:p>
            <a:pPr marL="463550" lvl="1" indent="0">
              <a:buNone/>
            </a:pPr>
            <a:endParaRPr lang="en-US" dirty="0" smtClean="0"/>
          </a:p>
          <a:p>
            <a:pPr marL="920750" lvl="1" indent="-457200">
              <a:buAutoNum type="alphaUcParenR"/>
            </a:pPr>
            <a:r>
              <a:rPr lang="en-US" dirty="0" smtClean="0"/>
              <a:t>Creates </a:t>
            </a:r>
            <a:r>
              <a:rPr lang="en-US" dirty="0"/>
              <a:t>30 Frames #30 </a:t>
            </a:r>
            <a:r>
              <a:rPr lang="en-US" dirty="0" smtClean="0"/>
              <a:t>– 0</a:t>
            </a:r>
          </a:p>
          <a:p>
            <a:pPr marL="920750" lvl="1" indent="-457200">
              <a:buAutoNum type="alphaUcParenR"/>
            </a:pPr>
            <a:endParaRPr lang="en-US" dirty="0" smtClean="0"/>
          </a:p>
          <a:p>
            <a:pPr marL="920750" lvl="1" indent="-457200">
              <a:buAutoNum type="alphaUcParenR"/>
            </a:pPr>
            <a:r>
              <a:rPr lang="en-US" dirty="0" smtClean="0"/>
              <a:t>Run </a:t>
            </a:r>
            <a:r>
              <a:rPr lang="en-US" dirty="0"/>
              <a:t>it to find out</a:t>
            </a:r>
          </a:p>
        </p:txBody>
      </p:sp>
    </p:spTree>
    <p:extLst>
      <p:ext uri="{BB962C8B-B14F-4D97-AF65-F5344CB8AC3E}">
        <p14:creationId xmlns:p14="http://schemas.microsoft.com/office/powerpoint/2010/main" val="273219189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C#: </a:t>
            </a:r>
            <a:r>
              <a:rPr lang="en-US" dirty="0" smtClean="0"/>
              <a:t/>
            </a:r>
            <a:br>
              <a:rPr lang="en-US" dirty="0" smtClean="0"/>
            </a:br>
            <a:r>
              <a:rPr lang="en-US" dirty="0">
                <a:solidFill>
                  <a:schemeClr val="accent1"/>
                </a:solidFill>
              </a:rPr>
              <a:t>Question </a:t>
            </a:r>
            <a:r>
              <a:rPr lang="en-US" dirty="0" smtClean="0">
                <a:solidFill>
                  <a:schemeClr val="accent1"/>
                </a:solidFill>
              </a:rPr>
              <a:t>2</a:t>
            </a:r>
            <a:endParaRPr sz="3600" dirty="0">
              <a:solidFill>
                <a:schemeClr val="accent1"/>
              </a:solidFill>
            </a:endParaRPr>
          </a:p>
        </p:txBody>
      </p:sp>
      <p:sp>
        <p:nvSpPr>
          <p:cNvPr id="3" name="Text Placeholder 2"/>
          <p:cNvSpPr>
            <a:spLocks noGrp="1"/>
          </p:cNvSpPr>
          <p:nvPr>
            <p:ph idx="1"/>
          </p:nvPr>
        </p:nvSpPr>
        <p:spPr>
          <a:xfrm>
            <a:off x="381000" y="1059656"/>
            <a:ext cx="8382000" cy="2717667"/>
          </a:xfrm>
        </p:spPr>
        <p:txBody>
          <a:bodyPr/>
          <a:lstStyle/>
          <a:p>
            <a:endParaRPr lang="en-US" dirty="0" smtClean="0"/>
          </a:p>
          <a:p>
            <a:r>
              <a:rPr lang="en-US" dirty="0" smtClean="0"/>
              <a:t>To </a:t>
            </a:r>
            <a:r>
              <a:rPr lang="en-US" dirty="0"/>
              <a:t>get this code to run, </a:t>
            </a:r>
            <a:r>
              <a:rPr lang="en-US" dirty="0" smtClean="0"/>
              <a:t>how </a:t>
            </a:r>
            <a:r>
              <a:rPr lang="en-US" dirty="0"/>
              <a:t>should you </a:t>
            </a:r>
            <a:r>
              <a:rPr lang="en-US" dirty="0" smtClean="0"/>
              <a:t>handle</a:t>
            </a:r>
            <a:br>
              <a:rPr lang="en-US" dirty="0" smtClean="0"/>
            </a:br>
            <a:r>
              <a:rPr lang="en-US" u="sng" dirty="0" err="1">
                <a:solidFill>
                  <a:srgbClr val="FFFFFF"/>
                </a:solidFill>
                <a:latin typeface="Helvetica" charset="0"/>
                <a:cs typeface="Helvetica" charset="0"/>
                <a:sym typeface="Helvetica" charset="0"/>
                <a:hlinkClick r:id="rId3"/>
              </a:rPr>
              <a:t>web.Request.Params</a:t>
            </a:r>
            <a:r>
              <a:rPr lang="en-US" dirty="0">
                <a:solidFill>
                  <a:srgbClr val="FFFFFF"/>
                </a:solidFill>
                <a:latin typeface="Helvetica" charset="0"/>
                <a:cs typeface="Helvetica" charset="0"/>
                <a:sym typeface="Helvetica" charset="0"/>
              </a:rPr>
              <a:t>[</a:t>
            </a:r>
            <a:r>
              <a:rPr lang="en-US" dirty="0">
                <a:solidFill>
                  <a:srgbClr val="A31515"/>
                </a:solidFill>
                <a:latin typeface="Helvetica" charset="0"/>
                <a:cs typeface="Helvetica" charset="0"/>
                <a:sym typeface="Helvetica" charset="0"/>
              </a:rPr>
              <a:t>"</a:t>
            </a:r>
            <a:r>
              <a:rPr lang="en-US" dirty="0" err="1">
                <a:solidFill>
                  <a:srgbClr val="FF0000"/>
                </a:solidFill>
                <a:latin typeface="Helvetica" charset="0"/>
                <a:cs typeface="Helvetica" charset="0"/>
                <a:sym typeface="Helvetica" charset="0"/>
              </a:rPr>
              <a:t>TvFormat</a:t>
            </a:r>
            <a:r>
              <a:rPr lang="en-US" dirty="0">
                <a:solidFill>
                  <a:srgbClr val="A31515"/>
                </a:solidFill>
                <a:latin typeface="Helvetica" charset="0"/>
                <a:cs typeface="Helvetica" charset="0"/>
                <a:sym typeface="Helvetica" charset="0"/>
              </a:rPr>
              <a:t>"</a:t>
            </a:r>
            <a:r>
              <a:rPr lang="en-US" dirty="0">
                <a:solidFill>
                  <a:srgbClr val="FFFFFF"/>
                </a:solidFill>
                <a:latin typeface="Helvetica" charset="0"/>
                <a:cs typeface="Helvetica" charset="0"/>
                <a:sym typeface="Helvetica" charset="0"/>
              </a:rPr>
              <a:t>]</a:t>
            </a:r>
            <a:endParaRPr lang="en-US" sz="600" dirty="0">
              <a:solidFill>
                <a:srgbClr val="FFFFFF"/>
              </a:solidFill>
              <a:latin typeface="Helvetica" charset="0"/>
              <a:sym typeface="Helvetica" charset="0"/>
            </a:endParaRPr>
          </a:p>
          <a:p>
            <a:pPr marL="0" indent="0">
              <a:buNone/>
            </a:pPr>
            <a:r>
              <a:rPr lang="en-US" dirty="0" smtClean="0"/>
              <a:t> </a:t>
            </a:r>
            <a:endParaRPr lang="en-US" dirty="0"/>
          </a:p>
          <a:p>
            <a:pPr marL="920750" lvl="1" indent="-457200">
              <a:buAutoNum type="alphaUcParenR"/>
            </a:pPr>
            <a:r>
              <a:rPr lang="en-US" dirty="0" smtClean="0"/>
              <a:t>Peel</a:t>
            </a:r>
          </a:p>
          <a:p>
            <a:pPr marL="920750" lvl="1" indent="-457200">
              <a:buAutoNum type="alphaUcParenR"/>
            </a:pPr>
            <a:endParaRPr lang="en-US" dirty="0"/>
          </a:p>
          <a:p>
            <a:pPr marL="920750" lvl="1" indent="-457200">
              <a:buAutoNum type="alphaUcParenR"/>
            </a:pPr>
            <a:r>
              <a:rPr lang="en-US" dirty="0" smtClean="0"/>
              <a:t>Slice</a:t>
            </a:r>
            <a:endParaRPr lang="en-US" dirty="0"/>
          </a:p>
        </p:txBody>
      </p:sp>
    </p:spTree>
    <p:extLst>
      <p:ext uri="{BB962C8B-B14F-4D97-AF65-F5344CB8AC3E}">
        <p14:creationId xmlns:p14="http://schemas.microsoft.com/office/powerpoint/2010/main" val="17691617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C#: </a:t>
            </a:r>
            <a:r>
              <a:rPr lang="en-US" dirty="0" smtClean="0"/>
              <a:t/>
            </a:r>
            <a:br>
              <a:rPr lang="en-US" dirty="0" smtClean="0"/>
            </a:br>
            <a:r>
              <a:rPr lang="en-US" dirty="0">
                <a:solidFill>
                  <a:schemeClr val="accent1"/>
                </a:solidFill>
              </a:rPr>
              <a:t>Question </a:t>
            </a:r>
            <a:r>
              <a:rPr lang="en-US" dirty="0" smtClean="0">
                <a:solidFill>
                  <a:schemeClr val="accent1"/>
                </a:solidFill>
              </a:rPr>
              <a:t>3</a:t>
            </a:r>
            <a:endParaRPr sz="3600" dirty="0">
              <a:solidFill>
                <a:schemeClr val="accent1"/>
              </a:solidFill>
            </a:endParaRPr>
          </a:p>
        </p:txBody>
      </p:sp>
      <p:sp>
        <p:nvSpPr>
          <p:cNvPr id="3" name="Text Placeholder 2"/>
          <p:cNvSpPr>
            <a:spLocks noGrp="1"/>
          </p:cNvSpPr>
          <p:nvPr>
            <p:ph idx="1"/>
          </p:nvPr>
        </p:nvSpPr>
        <p:spPr>
          <a:xfrm>
            <a:off x="381000" y="1059656"/>
            <a:ext cx="8382000" cy="3133165"/>
          </a:xfrm>
        </p:spPr>
        <p:txBody>
          <a:bodyPr/>
          <a:lstStyle/>
          <a:p>
            <a:endParaRPr lang="en-US" dirty="0" smtClean="0"/>
          </a:p>
          <a:p>
            <a:r>
              <a:rPr lang="en-US" dirty="0" smtClean="0"/>
              <a:t>To get this code to run, </a:t>
            </a:r>
            <a:br>
              <a:rPr lang="en-US" dirty="0" smtClean="0"/>
            </a:br>
            <a:r>
              <a:rPr lang="en-US" dirty="0" smtClean="0"/>
              <a:t>how should you handle </a:t>
            </a:r>
            <a:br>
              <a:rPr lang="en-US" dirty="0" smtClean="0"/>
            </a:br>
            <a:r>
              <a:rPr lang="en-US" sz="3000" dirty="0" err="1" smtClean="0">
                <a:solidFill>
                  <a:srgbClr val="92D050"/>
                </a:solidFill>
                <a:latin typeface="Helvetica" charset="0"/>
                <a:cs typeface="Helvetica" charset="0"/>
                <a:sym typeface="Helvetica" charset="0"/>
              </a:rPr>
              <a:t>maker.CreateFrame</a:t>
            </a:r>
            <a:r>
              <a:rPr lang="en-US" sz="3000" dirty="0">
                <a:solidFill>
                  <a:srgbClr val="FFFFFF"/>
                </a:solidFill>
                <a:latin typeface="Helvetica" charset="0"/>
                <a:cs typeface="Helvetica" charset="0"/>
                <a:sym typeface="Helvetica" charset="0"/>
              </a:rPr>
              <a:t>(</a:t>
            </a:r>
            <a:r>
              <a:rPr lang="en-US" sz="3000" dirty="0">
                <a:solidFill>
                  <a:srgbClr val="A31515"/>
                </a:solidFill>
                <a:latin typeface="Helvetica" charset="0"/>
                <a:cs typeface="Helvetica" charset="0"/>
                <a:sym typeface="Helvetica" charset="0"/>
              </a:rPr>
              <a:t>""</a:t>
            </a:r>
            <a:r>
              <a:rPr lang="en-US" sz="3000" dirty="0">
                <a:solidFill>
                  <a:srgbClr val="FFFFFF"/>
                </a:solidFill>
                <a:latin typeface="Helvetica" charset="0"/>
                <a:cs typeface="Helvetica" charset="0"/>
                <a:sym typeface="Helvetica" charset="0"/>
              </a:rPr>
              <a:t> + i);</a:t>
            </a:r>
            <a:endParaRPr lang="en-US" sz="600" dirty="0">
              <a:solidFill>
                <a:srgbClr val="FFFFFF"/>
              </a:solidFill>
              <a:latin typeface="Helvetica" charset="0"/>
              <a:sym typeface="Helvetica" charset="0"/>
            </a:endParaRPr>
          </a:p>
          <a:p>
            <a:pPr marL="0" indent="0">
              <a:buNone/>
            </a:pPr>
            <a:endParaRPr lang="en-US" dirty="0" smtClean="0"/>
          </a:p>
          <a:p>
            <a:pPr marL="920750" lvl="1" indent="-457200">
              <a:buAutoNum type="alphaUcParenR"/>
            </a:pPr>
            <a:r>
              <a:rPr lang="en-US" dirty="0" smtClean="0"/>
              <a:t>Peel</a:t>
            </a:r>
            <a:endParaRPr lang="en-US" dirty="0"/>
          </a:p>
          <a:p>
            <a:pPr marL="920750" lvl="1" indent="-457200">
              <a:buAutoNum type="alphaUcParenR"/>
            </a:pPr>
            <a:endParaRPr lang="en-US" dirty="0"/>
          </a:p>
          <a:p>
            <a:pPr marL="920750" lvl="1" indent="-457200">
              <a:buAutoNum type="alphaUcParenR"/>
            </a:pPr>
            <a:r>
              <a:rPr lang="en-US" dirty="0"/>
              <a:t>Slice</a:t>
            </a:r>
          </a:p>
        </p:txBody>
      </p:sp>
    </p:spTree>
    <p:extLst>
      <p:ext uri="{BB962C8B-B14F-4D97-AF65-F5344CB8AC3E}">
        <p14:creationId xmlns:p14="http://schemas.microsoft.com/office/powerpoint/2010/main" val="17691617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Resources</a:t>
            </a:r>
            <a:endParaRPr sz="3600" dirty="0">
              <a:solidFill>
                <a:schemeClr val="accent1"/>
              </a:solidFill>
            </a:endParaRPr>
          </a:p>
        </p:txBody>
      </p:sp>
      <p:sp>
        <p:nvSpPr>
          <p:cNvPr id="3" name="Text Placeholder 2"/>
          <p:cNvSpPr>
            <a:spLocks noGrp="1"/>
          </p:cNvSpPr>
          <p:nvPr>
            <p:ph idx="1"/>
          </p:nvPr>
        </p:nvSpPr>
        <p:spPr>
          <a:xfrm>
            <a:off x="381000" y="1059656"/>
            <a:ext cx="8382000" cy="1600438"/>
          </a:xfrm>
        </p:spPr>
        <p:txBody>
          <a:bodyPr/>
          <a:lstStyle/>
          <a:p>
            <a:r>
              <a:rPr lang="en-US" dirty="0" smtClean="0"/>
              <a:t>VS </a:t>
            </a:r>
            <a:r>
              <a:rPr lang="en-US" dirty="0"/>
              <a:t>2010 / </a:t>
            </a:r>
            <a:r>
              <a:rPr lang="en-US" dirty="0" err="1"/>
              <a:t>MsTest</a:t>
            </a:r>
            <a:r>
              <a:rPr lang="en-US" dirty="0"/>
              <a:t> / Code Coverage</a:t>
            </a:r>
          </a:p>
          <a:p>
            <a:pPr marL="0" indent="0">
              <a:buNone/>
            </a:pPr>
            <a:endParaRPr lang="en-US" dirty="0"/>
          </a:p>
          <a:p>
            <a:r>
              <a:rPr lang="en-US" dirty="0" smtClean="0"/>
              <a:t>Mock </a:t>
            </a:r>
            <a:r>
              <a:rPr lang="en-US" dirty="0"/>
              <a:t>Utility : </a:t>
            </a:r>
            <a:r>
              <a:rPr lang="en-US" dirty="0" err="1" smtClean="0"/>
              <a:t>RhinoMock</a:t>
            </a:r>
            <a:r>
              <a:rPr lang="en-US" dirty="0" smtClean="0"/>
              <a:t/>
            </a:r>
            <a:br>
              <a:rPr lang="en-US" dirty="0" smtClean="0"/>
            </a:br>
            <a:r>
              <a:rPr lang="en-US" u="sng" dirty="0">
                <a:solidFill>
                  <a:srgbClr val="92D050"/>
                </a:solidFill>
              </a:rPr>
              <a:t>http://</a:t>
            </a:r>
            <a:r>
              <a:rPr lang="en-US" u="sng" dirty="0" smtClean="0">
                <a:solidFill>
                  <a:srgbClr val="92D050"/>
                </a:solidFill>
              </a:rPr>
              <a:t>www.ayende.com/projects/rhino-mocks.aspx</a:t>
            </a:r>
            <a:endParaRPr lang="en-US" u="sng" dirty="0">
              <a:solidFill>
                <a:srgbClr val="92D050"/>
              </a:solidFill>
            </a:endParaRPr>
          </a:p>
        </p:txBody>
      </p:sp>
    </p:spTree>
    <p:extLst>
      <p:ext uri="{BB962C8B-B14F-4D97-AF65-F5344CB8AC3E}">
        <p14:creationId xmlns:p14="http://schemas.microsoft.com/office/powerpoint/2010/main" val="29892967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Contact</a:t>
            </a:r>
            <a:endParaRPr sz="3600" dirty="0">
              <a:solidFill>
                <a:schemeClr val="accent1"/>
              </a:solidFill>
            </a:endParaRPr>
          </a:p>
        </p:txBody>
      </p:sp>
      <p:pic>
        <p:nvPicPr>
          <p:cNvPr id="1027" name="Picture 3" descr="C:\Documents and Settings\Administrator\Desktop\Code\presentations\LegacyCode\GeneralItems\Llewellyn Fal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0" y="3289491"/>
            <a:ext cx="2246067" cy="1443098"/>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pic>
      <p:sp>
        <p:nvSpPr>
          <p:cNvPr id="7" name="Rectangle 2"/>
          <p:cNvSpPr>
            <a:spLocks/>
          </p:cNvSpPr>
          <p:nvPr/>
        </p:nvSpPr>
        <p:spPr bwMode="auto">
          <a:xfrm>
            <a:off x="2513026" y="3729788"/>
            <a:ext cx="4313039" cy="84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6280" bIns="0" anchor="ctr"/>
          <a:lstStyle/>
          <a:p>
            <a:pPr marL="35873"/>
            <a:r>
              <a:rPr lang="en-US" sz="3800" dirty="0" smtClean="0">
                <a:cs typeface="Arial" charset="0"/>
              </a:rPr>
              <a:t>@Llewellyn </a:t>
            </a:r>
            <a:r>
              <a:rPr lang="en-US" sz="3800" dirty="0">
                <a:cs typeface="Arial" charset="0"/>
              </a:rPr>
              <a:t>Falco</a:t>
            </a:r>
          </a:p>
          <a:p>
            <a:pPr marL="35873"/>
            <a:r>
              <a:rPr lang="en-US" sz="2800" dirty="0" smtClean="0">
                <a:solidFill>
                  <a:srgbClr val="A6A6A6"/>
                </a:solidFill>
                <a:cs typeface="Arial" charset="0"/>
              </a:rPr>
              <a:t>llewellynfalco.blogspot.com</a:t>
            </a:r>
          </a:p>
        </p:txBody>
      </p:sp>
      <p:pic>
        <p:nvPicPr>
          <p:cNvPr id="8"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065" y="670048"/>
            <a:ext cx="1727132" cy="1559536"/>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pic>
      <p:sp>
        <p:nvSpPr>
          <p:cNvPr id="10" name="Rectangle 4"/>
          <p:cNvSpPr>
            <a:spLocks/>
          </p:cNvSpPr>
          <p:nvPr/>
        </p:nvSpPr>
        <p:spPr bwMode="auto">
          <a:xfrm>
            <a:off x="2320687" y="686986"/>
            <a:ext cx="4351703" cy="136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6280" bIns="0" anchor="ctr"/>
          <a:lstStyle/>
          <a:p>
            <a:pPr marL="35873" algn="r"/>
            <a:r>
              <a:rPr lang="en-US" sz="3800" dirty="0" smtClean="0">
                <a:cs typeface="Arial" charset="0"/>
              </a:rPr>
              <a:t>@Jason Kerney</a:t>
            </a:r>
          </a:p>
          <a:p>
            <a:pPr marL="35873" algn="r"/>
            <a:r>
              <a:rPr lang="en-US" sz="2800" dirty="0" smtClean="0">
                <a:solidFill>
                  <a:srgbClr val="A6A6A6"/>
                </a:solidFill>
                <a:cs typeface="Arial" charset="0"/>
              </a:rPr>
              <a:t>Jason.kerney@gmail.com</a:t>
            </a:r>
          </a:p>
          <a:p>
            <a:pPr marL="35873" algn="r"/>
            <a:endParaRPr lang="en-US" sz="2800" dirty="0">
              <a:solidFill>
                <a:srgbClr val="A6A6A6"/>
              </a:solidFill>
              <a:cs typeface="Arial" charset="0"/>
            </a:endParaRPr>
          </a:p>
        </p:txBody>
      </p:sp>
    </p:spTree>
    <p:extLst>
      <p:ext uri="{BB962C8B-B14F-4D97-AF65-F5344CB8AC3E}">
        <p14:creationId xmlns:p14="http://schemas.microsoft.com/office/powerpoint/2010/main" val="13717614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Fixing Legacy </a:t>
            </a:r>
            <a:r>
              <a:rPr lang="en-US" dirty="0" smtClean="0"/>
              <a:t>Code</a:t>
            </a:r>
            <a:endParaRPr sz="3600" dirty="0">
              <a:solidFill>
                <a:schemeClr val="accent1"/>
              </a:solidFill>
            </a:endParaRPr>
          </a:p>
        </p:txBody>
      </p:sp>
      <p:sp>
        <p:nvSpPr>
          <p:cNvPr id="3" name="Text Placeholder 2"/>
          <p:cNvSpPr>
            <a:spLocks noGrp="1"/>
          </p:cNvSpPr>
          <p:nvPr>
            <p:ph idx="1"/>
          </p:nvPr>
        </p:nvSpPr>
        <p:spPr>
          <a:xfrm>
            <a:off x="381000" y="1059656"/>
            <a:ext cx="8382000" cy="3339376"/>
          </a:xfrm>
        </p:spPr>
        <p:txBody>
          <a:bodyPr/>
          <a:lstStyle/>
          <a:p>
            <a:r>
              <a:rPr lang="en-US" dirty="0" smtClean="0"/>
              <a:t>run </a:t>
            </a:r>
            <a:r>
              <a:rPr lang="en-US" dirty="0"/>
              <a:t>it</a:t>
            </a:r>
          </a:p>
          <a:p>
            <a:pPr lvl="1"/>
            <a:r>
              <a:rPr lang="en-US" dirty="0" smtClean="0"/>
              <a:t>Computer</a:t>
            </a:r>
          </a:p>
          <a:p>
            <a:pPr lvl="2"/>
            <a:r>
              <a:rPr lang="en-US" dirty="0"/>
              <a:t>R</a:t>
            </a:r>
            <a:r>
              <a:rPr lang="en-US" dirty="0" smtClean="0"/>
              <a:t>eproduce </a:t>
            </a:r>
          </a:p>
          <a:p>
            <a:pPr lvl="2"/>
            <a:r>
              <a:rPr lang="en-US" dirty="0" smtClean="0"/>
              <a:t>Logger</a:t>
            </a:r>
          </a:p>
          <a:p>
            <a:pPr lvl="2"/>
            <a:r>
              <a:rPr lang="en-US" dirty="0" smtClean="0"/>
              <a:t>Debugger</a:t>
            </a:r>
          </a:p>
          <a:p>
            <a:pPr lvl="1"/>
            <a:r>
              <a:rPr lang="en-US" dirty="0" smtClean="0"/>
              <a:t>Head</a:t>
            </a:r>
          </a:p>
          <a:p>
            <a:pPr lvl="2"/>
            <a:r>
              <a:rPr lang="en-US" dirty="0" smtClean="0"/>
              <a:t>Read</a:t>
            </a:r>
          </a:p>
          <a:p>
            <a:pPr lvl="2"/>
            <a:r>
              <a:rPr lang="en-US" dirty="0" smtClean="0"/>
              <a:t>Printout</a:t>
            </a:r>
          </a:p>
          <a:p>
            <a:pPr lvl="2"/>
            <a:r>
              <a:rPr lang="en-US" dirty="0" smtClean="0"/>
              <a:t>Refactor</a:t>
            </a:r>
          </a:p>
        </p:txBody>
      </p:sp>
    </p:spTree>
    <p:extLst>
      <p:ext uri="{BB962C8B-B14F-4D97-AF65-F5344CB8AC3E}">
        <p14:creationId xmlns:p14="http://schemas.microsoft.com/office/powerpoint/2010/main" val="4597489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2348508" y="1526976"/>
            <a:ext cx="1741289" cy="158055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2" name="Rectangle 2"/>
          <p:cNvSpPr>
            <a:spLocks/>
          </p:cNvSpPr>
          <p:nvPr/>
        </p:nvSpPr>
        <p:spPr bwMode="auto">
          <a:xfrm>
            <a:off x="2527102" y="1794867"/>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3" name="Rectangle 3"/>
          <p:cNvSpPr>
            <a:spLocks/>
          </p:cNvSpPr>
          <p:nvPr/>
        </p:nvSpPr>
        <p:spPr bwMode="auto">
          <a:xfrm>
            <a:off x="2527102"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4" name="Rectangle 4"/>
          <p:cNvSpPr>
            <a:spLocks/>
          </p:cNvSpPr>
          <p:nvPr/>
        </p:nvSpPr>
        <p:spPr bwMode="auto">
          <a:xfrm>
            <a:off x="2723555"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5" name="Rectangle 5"/>
          <p:cNvSpPr>
            <a:spLocks/>
          </p:cNvSpPr>
          <p:nvPr/>
        </p:nvSpPr>
        <p:spPr bwMode="auto">
          <a:xfrm>
            <a:off x="2723555"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6" name="Rectangle 6"/>
          <p:cNvSpPr>
            <a:spLocks/>
          </p:cNvSpPr>
          <p:nvPr/>
        </p:nvSpPr>
        <p:spPr bwMode="auto">
          <a:xfrm>
            <a:off x="2527102"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7" name="Rectangle 7"/>
          <p:cNvSpPr>
            <a:spLocks/>
          </p:cNvSpPr>
          <p:nvPr/>
        </p:nvSpPr>
        <p:spPr bwMode="auto">
          <a:xfrm>
            <a:off x="2723555"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8" name="Rectangle 8"/>
          <p:cNvSpPr>
            <a:spLocks/>
          </p:cNvSpPr>
          <p:nvPr/>
        </p:nvSpPr>
        <p:spPr bwMode="auto">
          <a:xfrm>
            <a:off x="5804297" y="1948904"/>
            <a:ext cx="1741289" cy="113853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9" name="Rectangle 9"/>
          <p:cNvSpPr>
            <a:spLocks/>
          </p:cNvSpPr>
          <p:nvPr/>
        </p:nvSpPr>
        <p:spPr bwMode="auto">
          <a:xfrm>
            <a:off x="5982891" y="208954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0" name="Rectangle 10"/>
          <p:cNvSpPr>
            <a:spLocks/>
          </p:cNvSpPr>
          <p:nvPr/>
        </p:nvSpPr>
        <p:spPr bwMode="auto">
          <a:xfrm>
            <a:off x="6179344" y="231725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1" name="Rectangle 11"/>
          <p:cNvSpPr>
            <a:spLocks/>
          </p:cNvSpPr>
          <p:nvPr/>
        </p:nvSpPr>
        <p:spPr bwMode="auto">
          <a:xfrm>
            <a:off x="6179344" y="24913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2" name="Rectangle 12"/>
          <p:cNvSpPr>
            <a:spLocks/>
          </p:cNvSpPr>
          <p:nvPr/>
        </p:nvSpPr>
        <p:spPr bwMode="auto">
          <a:xfrm>
            <a:off x="5982891" y="2859732"/>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3" name="Rectangle 13"/>
          <p:cNvSpPr>
            <a:spLocks/>
          </p:cNvSpPr>
          <p:nvPr/>
        </p:nvSpPr>
        <p:spPr bwMode="auto">
          <a:xfrm>
            <a:off x="6179344" y="268560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4" name="Rectangle 14"/>
          <p:cNvSpPr>
            <a:spLocks/>
          </p:cNvSpPr>
          <p:nvPr/>
        </p:nvSpPr>
        <p:spPr bwMode="auto">
          <a:xfrm>
            <a:off x="5795367" y="1500187"/>
            <a:ext cx="1741289" cy="274588"/>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5" name="Rectangle 15"/>
          <p:cNvSpPr>
            <a:spLocks/>
          </p:cNvSpPr>
          <p:nvPr/>
        </p:nvSpPr>
        <p:spPr bwMode="auto">
          <a:xfrm>
            <a:off x="5982891" y="1593949"/>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6" name="Line 16"/>
          <p:cNvSpPr>
            <a:spLocks noChangeShapeType="1"/>
          </p:cNvSpPr>
          <p:nvPr/>
        </p:nvSpPr>
        <p:spPr bwMode="auto">
          <a:xfrm rot="10800000" flipH="1">
            <a:off x="6663779" y="1765567"/>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37" name="AutoShape 17"/>
          <p:cNvSpPr>
            <a:spLocks/>
          </p:cNvSpPr>
          <p:nvPr/>
        </p:nvSpPr>
        <p:spPr bwMode="auto">
          <a:xfrm>
            <a:off x="4500562"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9" name="Rectangle 19"/>
          <p:cNvSpPr>
            <a:spLocks/>
          </p:cNvSpPr>
          <p:nvPr/>
        </p:nvSpPr>
        <p:spPr bwMode="auto">
          <a:xfrm>
            <a:off x="5804297" y="1500187"/>
            <a:ext cx="1741289" cy="274588"/>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21" name="Title 1"/>
          <p:cNvSpPr txBox="1">
            <a:spLocks/>
          </p:cNvSpPr>
          <p:nvPr/>
        </p:nvSpPr>
        <p:spPr>
          <a:xfrm>
            <a:off x="387054" y="171450"/>
            <a:ext cx="8375946"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r>
              <a:rPr lang="en-US" dirty="0" smtClean="0"/>
              <a:t>The Peel</a:t>
            </a:r>
            <a:endParaRPr lang="en-US" dirty="0">
              <a:solidFill>
                <a:schemeClr val="accent1"/>
              </a:solidFill>
            </a:endParaRPr>
          </a:p>
        </p:txBody>
      </p:sp>
    </p:spTree>
    <p:extLst>
      <p:ext uri="{BB962C8B-B14F-4D97-AF65-F5344CB8AC3E}">
        <p14:creationId xmlns:p14="http://schemas.microsoft.com/office/powerpoint/2010/main" val="13891993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11" y="1639155"/>
            <a:ext cx="6697266" cy="194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7" name="Rectangle 2"/>
          <p:cNvSpPr>
            <a:spLocks/>
          </p:cNvSpPr>
          <p:nvPr/>
        </p:nvSpPr>
        <p:spPr bwMode="auto">
          <a:xfrm>
            <a:off x="1377255" y="193718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1712119" y="2077826"/>
            <a:ext cx="3554016"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2203252" y="235241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2203251" y="2493056"/>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1703189" y="2767644"/>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2203251" y="3028837"/>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97090386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531" y="1379636"/>
            <a:ext cx="6920508" cy="277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14" name="Rectangle 2"/>
          <p:cNvSpPr>
            <a:spLocks/>
          </p:cNvSpPr>
          <p:nvPr/>
        </p:nvSpPr>
        <p:spPr bwMode="auto">
          <a:xfrm>
            <a:off x="1564481" y="1734591"/>
            <a:ext cx="4625578"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5" name="Rectangle 3"/>
          <p:cNvSpPr>
            <a:spLocks/>
          </p:cNvSpPr>
          <p:nvPr/>
        </p:nvSpPr>
        <p:spPr bwMode="auto">
          <a:xfrm>
            <a:off x="1564481" y="1922114"/>
            <a:ext cx="6143625"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6" name="Rectangle 4"/>
          <p:cNvSpPr>
            <a:spLocks/>
          </p:cNvSpPr>
          <p:nvPr/>
        </p:nvSpPr>
        <p:spPr bwMode="auto">
          <a:xfrm>
            <a:off x="1564481" y="2102940"/>
            <a:ext cx="6465094" cy="154037"/>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136795339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11" y="1639155"/>
            <a:ext cx="6697266" cy="194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7" name="Rectangle 2"/>
          <p:cNvSpPr>
            <a:spLocks/>
          </p:cNvSpPr>
          <p:nvPr/>
        </p:nvSpPr>
        <p:spPr bwMode="auto">
          <a:xfrm>
            <a:off x="1377255" y="193718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1712119" y="2077826"/>
            <a:ext cx="3554016"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2203252" y="235241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2203251" y="2493056"/>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1703189" y="2767644"/>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2203251" y="3028837"/>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24028544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531" y="1379636"/>
            <a:ext cx="6920508" cy="277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14" name="Rectangle 2"/>
          <p:cNvSpPr>
            <a:spLocks/>
          </p:cNvSpPr>
          <p:nvPr/>
        </p:nvSpPr>
        <p:spPr bwMode="auto">
          <a:xfrm>
            <a:off x="1564481" y="1734591"/>
            <a:ext cx="4625578"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5" name="Rectangle 3"/>
          <p:cNvSpPr>
            <a:spLocks/>
          </p:cNvSpPr>
          <p:nvPr/>
        </p:nvSpPr>
        <p:spPr bwMode="auto">
          <a:xfrm>
            <a:off x="1564481" y="1922114"/>
            <a:ext cx="6143625"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6" name="Rectangle 4"/>
          <p:cNvSpPr>
            <a:spLocks/>
          </p:cNvSpPr>
          <p:nvPr/>
        </p:nvSpPr>
        <p:spPr bwMode="auto">
          <a:xfrm>
            <a:off x="1564481" y="2102940"/>
            <a:ext cx="6465094" cy="154037"/>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339975455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p:cNvSpPr>
          <p:nvPr/>
        </p:nvSpPr>
        <p:spPr bwMode="auto">
          <a:xfrm>
            <a:off x="2152055"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42" name="Rectangle 2"/>
          <p:cNvSpPr>
            <a:spLocks/>
          </p:cNvSpPr>
          <p:nvPr/>
        </p:nvSpPr>
        <p:spPr bwMode="auto">
          <a:xfrm>
            <a:off x="2527102" y="2424410"/>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3" name="Rectangle 3"/>
          <p:cNvSpPr>
            <a:spLocks/>
          </p:cNvSpPr>
          <p:nvPr/>
        </p:nvSpPr>
        <p:spPr bwMode="auto">
          <a:xfrm>
            <a:off x="2330648"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4" name="Rectangle 4"/>
          <p:cNvSpPr>
            <a:spLocks/>
          </p:cNvSpPr>
          <p:nvPr/>
        </p:nvSpPr>
        <p:spPr bwMode="auto">
          <a:xfrm>
            <a:off x="2527102"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5" name="Rectangle 5"/>
          <p:cNvSpPr>
            <a:spLocks/>
          </p:cNvSpPr>
          <p:nvPr/>
        </p:nvSpPr>
        <p:spPr bwMode="auto">
          <a:xfrm>
            <a:off x="2330648"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6" name="Rectangle 6"/>
          <p:cNvSpPr>
            <a:spLocks/>
          </p:cNvSpPr>
          <p:nvPr/>
        </p:nvSpPr>
        <p:spPr bwMode="auto">
          <a:xfrm>
            <a:off x="2330648"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7" name="Rectangle 7"/>
          <p:cNvSpPr>
            <a:spLocks/>
          </p:cNvSpPr>
          <p:nvPr/>
        </p:nvSpPr>
        <p:spPr bwMode="auto">
          <a:xfrm>
            <a:off x="2527102"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8" name="AutoShape 8"/>
          <p:cNvSpPr>
            <a:spLocks/>
          </p:cNvSpPr>
          <p:nvPr/>
        </p:nvSpPr>
        <p:spPr bwMode="auto">
          <a:xfrm>
            <a:off x="3982641"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0" name="Rectangle 10"/>
          <p:cNvSpPr>
            <a:spLocks/>
          </p:cNvSpPr>
          <p:nvPr/>
        </p:nvSpPr>
        <p:spPr bwMode="auto">
          <a:xfrm>
            <a:off x="4929188"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1" name="Rectangle 11"/>
          <p:cNvSpPr>
            <a:spLocks/>
          </p:cNvSpPr>
          <p:nvPr/>
        </p:nvSpPr>
        <p:spPr bwMode="auto">
          <a:xfrm>
            <a:off x="5107781"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2" name="Rectangle 12"/>
          <p:cNvSpPr>
            <a:spLocks/>
          </p:cNvSpPr>
          <p:nvPr/>
        </p:nvSpPr>
        <p:spPr bwMode="auto">
          <a:xfrm>
            <a:off x="5304234"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3" name="Rectangle 13"/>
          <p:cNvSpPr>
            <a:spLocks/>
          </p:cNvSpPr>
          <p:nvPr/>
        </p:nvSpPr>
        <p:spPr bwMode="auto">
          <a:xfrm>
            <a:off x="5107781"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4" name="Rectangle 14"/>
          <p:cNvSpPr>
            <a:spLocks/>
          </p:cNvSpPr>
          <p:nvPr/>
        </p:nvSpPr>
        <p:spPr bwMode="auto">
          <a:xfrm>
            <a:off x="5107781"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5" name="Rectangle 15"/>
          <p:cNvSpPr>
            <a:spLocks/>
          </p:cNvSpPr>
          <p:nvPr/>
        </p:nvSpPr>
        <p:spPr bwMode="auto">
          <a:xfrm>
            <a:off x="5304234"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6" name="Rectangle 16"/>
          <p:cNvSpPr>
            <a:spLocks/>
          </p:cNvSpPr>
          <p:nvPr/>
        </p:nvSpPr>
        <p:spPr bwMode="auto">
          <a:xfrm>
            <a:off x="5304234"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7" name="Line 17"/>
          <p:cNvSpPr>
            <a:spLocks noChangeShapeType="1"/>
          </p:cNvSpPr>
          <p:nvPr/>
        </p:nvSpPr>
        <p:spPr bwMode="auto">
          <a:xfrm rot="10800000" flipH="1">
            <a:off x="6506394" y="2466268"/>
            <a:ext cx="714375" cy="8372"/>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258" name="Rectangle 18"/>
          <p:cNvSpPr>
            <a:spLocks/>
          </p:cNvSpPr>
          <p:nvPr/>
        </p:nvSpPr>
        <p:spPr bwMode="auto">
          <a:xfrm>
            <a:off x="7197329" y="2337346"/>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a:solidFill>
                  <a:schemeClr val="tx1"/>
                </a:solidFill>
                <a:cs typeface="Arial" charset="0"/>
              </a:rPr>
              <a:t>return sample</a:t>
            </a:r>
          </a:p>
        </p:txBody>
      </p:sp>
      <p:sp>
        <p:nvSpPr>
          <p:cNvPr id="10259" name="Line 19"/>
          <p:cNvSpPr>
            <a:spLocks noChangeShapeType="1"/>
          </p:cNvSpPr>
          <p:nvPr/>
        </p:nvSpPr>
        <p:spPr bwMode="auto">
          <a:xfrm flipH="1">
            <a:off x="7177236" y="2344881"/>
            <a:ext cx="66973" cy="282122"/>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 name="Title 2"/>
          <p:cNvSpPr>
            <a:spLocks noGrp="1"/>
          </p:cNvSpPr>
          <p:nvPr>
            <p:ph type="title"/>
          </p:nvPr>
        </p:nvSpPr>
        <p:spPr>
          <a:xfrm>
            <a:off x="387054" y="171450"/>
            <a:ext cx="8412459" cy="498598"/>
          </a:xfrm>
        </p:spPr>
        <p:txBody>
          <a:bodyPr/>
          <a:lstStyle/>
          <a:p>
            <a:r>
              <a:rPr lang="en-US" dirty="0" smtClean="0"/>
              <a:t>The Slice</a:t>
            </a:r>
            <a:endParaRPr lang="en-US" dirty="0"/>
          </a:p>
        </p:txBody>
      </p:sp>
    </p:spTree>
    <p:extLst>
      <p:ext uri="{BB962C8B-B14F-4D97-AF65-F5344CB8AC3E}">
        <p14:creationId xmlns:p14="http://schemas.microsoft.com/office/powerpoint/2010/main" val="34525600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2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2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2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P spid="10250" grpId="0" animBg="1"/>
      <p:bldP spid="10251" grpId="0" animBg="1"/>
      <p:bldP spid="10252" grpId="0" animBg="1"/>
      <p:bldP spid="10253" grpId="0" animBg="1"/>
      <p:bldP spid="10254" grpId="0" animBg="1"/>
      <p:bldP spid="10255" grpId="0" animBg="1"/>
      <p:bldP spid="10256" grpId="0" animBg="1"/>
      <p:bldP spid="10257" grpId="0" animBg="1"/>
      <p:bldP spid="10258" grpId="0" autoUpdateAnimBg="0"/>
      <p:bldP spid="102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853" y="1526976"/>
            <a:ext cx="6000750" cy="243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7" name="Rectangle 2"/>
          <p:cNvSpPr>
            <a:spLocks/>
          </p:cNvSpPr>
          <p:nvPr/>
        </p:nvSpPr>
        <p:spPr bwMode="auto">
          <a:xfrm>
            <a:off x="2652713" y="2223492"/>
            <a:ext cx="1535906"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4670822" y="2223492"/>
            <a:ext cx="1535906"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2652712" y="2565053"/>
            <a:ext cx="3178969"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3134916" y="2906613"/>
            <a:ext cx="1535906"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5153025" y="2906613"/>
            <a:ext cx="1535906"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2652712" y="3248174"/>
            <a:ext cx="3268266"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7" name="Rectangle 8"/>
          <p:cNvSpPr>
            <a:spLocks/>
          </p:cNvSpPr>
          <p:nvPr/>
        </p:nvSpPr>
        <p:spPr bwMode="auto">
          <a:xfrm>
            <a:off x="2652712" y="2223492"/>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8" name="Rectangle 9"/>
          <p:cNvSpPr>
            <a:spLocks/>
          </p:cNvSpPr>
          <p:nvPr/>
        </p:nvSpPr>
        <p:spPr bwMode="auto">
          <a:xfrm>
            <a:off x="4670822" y="2223492"/>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9" name="Rectangle 10"/>
          <p:cNvSpPr>
            <a:spLocks/>
          </p:cNvSpPr>
          <p:nvPr/>
        </p:nvSpPr>
        <p:spPr bwMode="auto">
          <a:xfrm>
            <a:off x="2652712" y="2565053"/>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0" name="Rectangle 11"/>
          <p:cNvSpPr>
            <a:spLocks/>
          </p:cNvSpPr>
          <p:nvPr/>
        </p:nvSpPr>
        <p:spPr bwMode="auto">
          <a:xfrm>
            <a:off x="3143845" y="2906613"/>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1" name="Rectangle 12"/>
          <p:cNvSpPr>
            <a:spLocks/>
          </p:cNvSpPr>
          <p:nvPr/>
        </p:nvSpPr>
        <p:spPr bwMode="auto">
          <a:xfrm>
            <a:off x="5161955" y="2906613"/>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2" name="Rectangle 13"/>
          <p:cNvSpPr>
            <a:spLocks/>
          </p:cNvSpPr>
          <p:nvPr/>
        </p:nvSpPr>
        <p:spPr bwMode="auto">
          <a:xfrm>
            <a:off x="2652712" y="3248174"/>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67440751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9"/>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0"/>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1"/>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7" grpId="0" animBg="1"/>
      <p:bldP spid="18" grpId="0" animBg="1"/>
      <p:bldP spid="19" grpId="0" animBg="1"/>
      <p:bldP spid="20" grpId="0" animBg="1"/>
      <p:bldP spid="21" grpId="0" animBg="1"/>
      <p:bldP spid="22" grpId="0" animBg="1"/>
    </p:bldLst>
  </p:timing>
</p:sld>
</file>

<file path=ppt/theme/theme1.xml><?xml version="1.0" encoding="utf-8"?>
<a:theme xmlns:a="http://schemas.openxmlformats.org/drawingml/2006/main" name="TechEd2010_Africa_16-9_Template">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D18D62016C640A18B4602AF84C96B" ma:contentTypeVersion="0" ma:contentTypeDescription="Create a new document." ma:contentTypeScope="" ma:versionID="caa81f01dd96cdfbc3682f85211525f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20BFF8-353C-459A-AFEF-E21478A415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6E36A69-20AF-4475-8E56-46E6A5BAB14A}">
  <ds:schemaRef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27A27AF-67A1-4A64-B04E-6572043AD3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TechEd2010_Africa_16-9_Template</Template>
  <TotalTime>1203</TotalTime>
  <Words>862</Words>
  <Application>Microsoft Macintosh PowerPoint</Application>
  <PresentationFormat>On-screen Show (16:9)</PresentationFormat>
  <Paragraphs>80</Paragraphs>
  <Slides>15</Slides>
  <Notes>12</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TechEd2010_Africa_16-9_Template</vt:lpstr>
      <vt:lpstr>Bug #54</vt:lpstr>
      <vt:lpstr>Fixing Legacy Code</vt:lpstr>
      <vt:lpstr>PowerPoint Presentation</vt:lpstr>
      <vt:lpstr>PowerPoint Presentation</vt:lpstr>
      <vt:lpstr>PowerPoint Presentation</vt:lpstr>
      <vt:lpstr>PowerPoint Presentation</vt:lpstr>
      <vt:lpstr>PowerPoint Presentation</vt:lpstr>
      <vt:lpstr>The Slice</vt:lpstr>
      <vt:lpstr>PowerPoint Presentation</vt:lpstr>
      <vt:lpstr>PowerPoint Presentation</vt:lpstr>
      <vt:lpstr>Pop Quiz C#:  Question 1</vt:lpstr>
      <vt:lpstr>Pop Quiz C#:  Question 2</vt:lpstr>
      <vt:lpstr>Pop Quiz C#:  Question 3</vt:lpstr>
      <vt:lpstr>Resources</vt:lpstr>
      <vt:lpstr>Contact</vt:lpstr>
    </vt:vector>
  </TitlesOfParts>
  <Manager>&lt;Content Manager Name Here&gt;</Manager>
  <Company>bbb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 Ed 2010 NA 4x3</dc:subject>
  <dc:creator>aaa</dc:creator>
  <dc:description>Event Location: New Orleans, LA
Audience: Technical, partners and customers, Developers, IT Professionals,</dc:description>
  <cp:lastModifiedBy>LLEWELLYN FALCO</cp:lastModifiedBy>
  <cp:revision>31</cp:revision>
  <dcterms:created xsi:type="dcterms:W3CDTF">2010-09-28T05:27:08Z</dcterms:created>
  <dcterms:modified xsi:type="dcterms:W3CDTF">2014-07-22T05:44:23Z</dcterms:modified>
</cp:coreProperties>
</file>