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0"/>
  </p:notesMasterIdLst>
  <p:handoutMasterIdLst>
    <p:handoutMasterId r:id="rId21"/>
  </p:handoutMasterIdLst>
  <p:sldIdLst>
    <p:sldId id="311" r:id="rId5"/>
    <p:sldId id="344" r:id="rId6"/>
    <p:sldId id="345" r:id="rId7"/>
    <p:sldId id="346" r:id="rId8"/>
    <p:sldId id="347" r:id="rId9"/>
    <p:sldId id="360" r:id="rId10"/>
    <p:sldId id="361" r:id="rId11"/>
    <p:sldId id="348" r:id="rId12"/>
    <p:sldId id="350" r:id="rId13"/>
    <p:sldId id="351" r:id="rId14"/>
    <p:sldId id="352" r:id="rId15"/>
    <p:sldId id="353" r:id="rId16"/>
    <p:sldId id="354" r:id="rId17"/>
    <p:sldId id="355" r:id="rId18"/>
    <p:sldId id="359" r:id="rId19"/>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0429" autoAdjust="0"/>
  </p:normalViewPr>
  <p:slideViewPr>
    <p:cSldViewPr snapToGrid="0">
      <p:cViewPr varScale="1">
        <p:scale>
          <a:sx n="210" d="100"/>
          <a:sy n="210" d="100"/>
        </p:scale>
        <p:origin x="-96" y="-600"/>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7/22/14</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7/22/14</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7/22/14 21:49</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eb.Request.Para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smtClean="0">
                <a:solidFill>
                  <a:schemeClr val="accent1"/>
                </a:solidFill>
              </a:rPr>
              <a:t>If a home , auto and personal loan are taken out by Tom, 3 versions of Tom appear in the database.</a:t>
            </a:r>
            <a:endParaRPr lang="en-US" sz="36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smtClean="0"/>
          </a:p>
          <a:p>
            <a:r>
              <a:rPr lang="en-US" dirty="0"/>
              <a:t>When called with “</a:t>
            </a:r>
            <a:r>
              <a:rPr lang="en-US" dirty="0" err="1">
                <a:solidFill>
                  <a:srgbClr val="FF0000"/>
                </a:solidFill>
              </a:rPr>
              <a:t>ntsc</a:t>
            </a:r>
            <a:r>
              <a:rPr lang="en-US" dirty="0"/>
              <a:t>” as the </a:t>
            </a:r>
            <a:r>
              <a:rPr lang="en-US" dirty="0" err="1" smtClean="0"/>
              <a:t>TvType</a:t>
            </a:r>
            <a:r>
              <a:rPr lang="en-US" dirty="0" smtClean="0"/>
              <a:t>,</a:t>
            </a:r>
            <a:br>
              <a:rPr lang="en-US" dirty="0" smtClean="0"/>
            </a:br>
            <a:r>
              <a:rPr lang="en-US" dirty="0" smtClean="0"/>
              <a:t>What </a:t>
            </a:r>
            <a:r>
              <a:rPr lang="en-US" dirty="0"/>
              <a:t>does the code do?</a:t>
            </a:r>
          </a:p>
          <a:p>
            <a:pPr marL="463550" lvl="1" indent="0">
              <a:buNone/>
            </a:pPr>
            <a:endParaRPr lang="en-US" dirty="0" smtClean="0"/>
          </a:p>
          <a:p>
            <a:pPr marL="920750" lvl="1" indent="-457200">
              <a:buAutoNum type="alphaUcParenR"/>
            </a:pPr>
            <a:r>
              <a:rPr lang="en-US" dirty="0" smtClean="0"/>
              <a:t>Creates </a:t>
            </a:r>
            <a:r>
              <a:rPr lang="en-US" dirty="0"/>
              <a:t>30 Frames #30 </a:t>
            </a:r>
            <a:r>
              <a:rPr lang="en-US" dirty="0" smtClean="0"/>
              <a:t>– 0</a:t>
            </a:r>
          </a:p>
          <a:p>
            <a:pPr marL="920750" lvl="1" indent="-457200">
              <a:buAutoNum type="alphaUcParenR"/>
            </a:pPr>
            <a:endParaRPr lang="en-US" dirty="0" smtClean="0"/>
          </a:p>
          <a:p>
            <a:pPr marL="920750" lvl="1" indent="-457200">
              <a:buAutoNum type="alphaUcParenR"/>
            </a:pPr>
            <a:r>
              <a:rPr lang="en-US" dirty="0" smtClean="0"/>
              <a:t>Run </a:t>
            </a:r>
            <a:r>
              <a:rPr lang="en-US" dirty="0"/>
              <a:t>it to find out</a:t>
            </a:r>
          </a:p>
        </p:txBody>
      </p:sp>
    </p:spTree>
    <p:extLst>
      <p:ext uri="{BB962C8B-B14F-4D97-AF65-F5344CB8AC3E}">
        <p14:creationId xmlns:p14="http://schemas.microsoft.com/office/powerpoint/2010/main" val="273219189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2</a:t>
            </a:r>
            <a:endParaRPr sz="3600" dirty="0">
              <a:solidFill>
                <a:schemeClr val="accent1"/>
              </a:solidFill>
            </a:endParaRPr>
          </a:p>
        </p:txBody>
      </p:sp>
      <p:sp>
        <p:nvSpPr>
          <p:cNvPr id="3" name="Text Placeholder 2"/>
          <p:cNvSpPr>
            <a:spLocks noGrp="1"/>
          </p:cNvSpPr>
          <p:nvPr>
            <p:ph idx="1"/>
          </p:nvPr>
        </p:nvSpPr>
        <p:spPr>
          <a:xfrm>
            <a:off x="381000" y="1059656"/>
            <a:ext cx="8382000" cy="2717667"/>
          </a:xfrm>
        </p:spPr>
        <p:txBody>
          <a:bodyPr/>
          <a:lstStyle/>
          <a:p>
            <a:endParaRPr lang="en-US" dirty="0" smtClean="0"/>
          </a:p>
          <a:p>
            <a:r>
              <a:rPr lang="en-US" dirty="0" smtClean="0"/>
              <a:t>To </a:t>
            </a:r>
            <a:r>
              <a:rPr lang="en-US" dirty="0"/>
              <a:t>get this code to run, </a:t>
            </a:r>
            <a:r>
              <a:rPr lang="en-US" dirty="0" smtClean="0"/>
              <a:t>how </a:t>
            </a:r>
            <a:r>
              <a:rPr lang="en-US" dirty="0"/>
              <a:t>should you </a:t>
            </a:r>
            <a:r>
              <a:rPr lang="en-US" dirty="0" smtClean="0"/>
              <a:t>handle</a:t>
            </a:r>
            <a:br>
              <a:rPr lang="en-US" dirty="0" smtClean="0"/>
            </a:br>
            <a:r>
              <a:rPr lang="en-US" u="sng" dirty="0" err="1">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a:solidFill>
                  <a:srgbClr val="FFFFFF"/>
                </a:solidFill>
                <a:latin typeface="Helvetica" charset="0"/>
                <a:cs typeface="Helvetica" charset="0"/>
                <a:sym typeface="Helvetica" charset="0"/>
              </a:rPr>
              <a:t>]</a:t>
            </a:r>
            <a:endParaRPr lang="en-US" sz="600" dirty="0">
              <a:solidFill>
                <a:srgbClr val="FFFFFF"/>
              </a:solidFill>
              <a:latin typeface="Helvetica" charset="0"/>
              <a:sym typeface="Helvetica" charset="0"/>
            </a:endParaRPr>
          </a:p>
          <a:p>
            <a:pPr marL="0" indent="0">
              <a:buNone/>
            </a:pPr>
            <a:r>
              <a:rPr lang="en-US" dirty="0" smtClean="0"/>
              <a:t> </a:t>
            </a:r>
            <a:endParaRPr lang="en-US" dirty="0"/>
          </a:p>
          <a:p>
            <a:pPr marL="920750" lvl="1" indent="-457200">
              <a:buAutoNum type="alphaUcParenR"/>
            </a:pPr>
            <a:r>
              <a:rPr lang="en-US" dirty="0" smtClean="0"/>
              <a:t>Peel</a:t>
            </a:r>
          </a:p>
          <a:p>
            <a:pPr marL="920750" lvl="1" indent="-457200">
              <a:buAutoNum type="alphaUcParenR"/>
            </a:pPr>
            <a:endParaRPr lang="en-US" dirty="0"/>
          </a:p>
          <a:p>
            <a:pPr marL="920750" lvl="1" indent="-457200">
              <a:buAutoNum type="alphaUcParenR"/>
            </a:pPr>
            <a:r>
              <a:rPr lang="en-US" dirty="0" smtClean="0"/>
              <a:t>Slice</a:t>
            </a:r>
            <a:endParaRPr lang="en-US" dirty="0"/>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smtClean="0"/>
          </a:p>
          <a:p>
            <a:r>
              <a:rPr lang="en-US" dirty="0" smtClean="0"/>
              <a:t>To get this code to run, </a:t>
            </a:r>
            <a:br>
              <a:rPr lang="en-US" dirty="0" smtClean="0"/>
            </a:br>
            <a:r>
              <a:rPr lang="en-US" dirty="0" smtClean="0"/>
              <a:t>how should you handle </a:t>
            </a:r>
            <a:br>
              <a:rPr lang="en-US" dirty="0" smtClean="0"/>
            </a:br>
            <a:r>
              <a:rPr lang="en-US" sz="3000" dirty="0" err="1" smtClean="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smtClean="0"/>
          </a:p>
          <a:p>
            <a:pPr marL="920750" lvl="1" indent="-457200">
              <a:buAutoNum type="alphaUcParenR"/>
            </a:pPr>
            <a:r>
              <a:rPr lang="en-US" dirty="0" smtClean="0"/>
              <a:t>Peel</a:t>
            </a:r>
            <a:endParaRPr lang="en-US" dirty="0"/>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smtClean="0"/>
              <a:t>VS </a:t>
            </a:r>
            <a:r>
              <a:rPr lang="en-US" dirty="0"/>
              <a:t>2010 / </a:t>
            </a:r>
            <a:r>
              <a:rPr lang="en-US" dirty="0" err="1"/>
              <a:t>MsTest</a:t>
            </a:r>
            <a:r>
              <a:rPr lang="en-US" dirty="0"/>
              <a:t> / Code Coverage</a:t>
            </a:r>
          </a:p>
          <a:p>
            <a:pPr marL="0" indent="0">
              <a:buNone/>
            </a:pPr>
            <a:endParaRPr lang="en-US" dirty="0"/>
          </a:p>
          <a:p>
            <a:r>
              <a:rPr lang="en-US" dirty="0" smtClean="0"/>
              <a:t>Mock </a:t>
            </a:r>
            <a:r>
              <a:rPr lang="en-US" dirty="0"/>
              <a:t>Utility : </a:t>
            </a:r>
            <a:r>
              <a:rPr lang="en-US" dirty="0" err="1" smtClean="0"/>
              <a:t>RhinoMock</a:t>
            </a:r>
            <a:r>
              <a:rPr lang="en-US" dirty="0" smtClean="0"/>
              <a:t/>
            </a:r>
            <a:br>
              <a:rPr lang="en-US" dirty="0" smtClean="0"/>
            </a:br>
            <a:r>
              <a:rPr lang="en-US" u="sng" dirty="0">
                <a:solidFill>
                  <a:srgbClr val="92D050"/>
                </a:solidFill>
              </a:rPr>
              <a:t>http://</a:t>
            </a:r>
            <a:r>
              <a:rPr lang="en-US" u="sng" dirty="0" smtClean="0">
                <a:solidFill>
                  <a:srgbClr val="92D050"/>
                </a:solidFill>
              </a:rPr>
              <a:t>www.ayende.com/projects/rhino-mocks.aspx</a:t>
            </a:r>
            <a:endParaRPr lang="en-US" u="sng" dirty="0">
              <a:solidFill>
                <a:srgbClr val="92D050"/>
              </a:solidFill>
            </a:endParaRPr>
          </a:p>
        </p:txBody>
      </p:sp>
    </p:spTree>
    <p:extLst>
      <p:ext uri="{BB962C8B-B14F-4D97-AF65-F5344CB8AC3E}">
        <p14:creationId xmlns:p14="http://schemas.microsoft.com/office/powerpoint/2010/main" val="2989296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r>
              <a:rPr lang="en-US" sz="3800" dirty="0" smtClean="0">
                <a:cs typeface="Arial" charset="0"/>
              </a:rPr>
              <a:t>@Llewellyn </a:t>
            </a:r>
            <a:r>
              <a:rPr lang="en-US" sz="3800" dirty="0">
                <a:cs typeface="Arial" charset="0"/>
              </a:rPr>
              <a:t>Falco</a:t>
            </a:r>
          </a:p>
          <a:p>
            <a:pPr marL="35873"/>
            <a:r>
              <a:rPr lang="en-US" sz="2800" dirty="0" smtClean="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smtClean="0">
                <a:cs typeface="Arial" charset="0"/>
              </a:rPr>
              <a:t>@Jason Kerney</a:t>
            </a:r>
          </a:p>
          <a:p>
            <a:pPr marL="35873" algn="r"/>
            <a:r>
              <a:rPr lang="en-US" sz="2800" dirty="0" smtClean="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a:t>
            </a:r>
            <a:r>
              <a:rPr lang="en-US" dirty="0" smtClean="0"/>
              <a:t>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smtClean="0"/>
              <a:t>run </a:t>
            </a:r>
            <a:r>
              <a:rPr lang="en-US" dirty="0"/>
              <a:t>it</a:t>
            </a:r>
          </a:p>
          <a:p>
            <a:pPr lvl="1"/>
            <a:r>
              <a:rPr lang="en-US" dirty="0" smtClean="0"/>
              <a:t>Computer</a:t>
            </a:r>
          </a:p>
          <a:p>
            <a:pPr lvl="2"/>
            <a:r>
              <a:rPr lang="en-US" dirty="0"/>
              <a:t>R</a:t>
            </a:r>
            <a:r>
              <a:rPr lang="en-US" dirty="0" smtClean="0"/>
              <a:t>eproduce </a:t>
            </a:r>
          </a:p>
          <a:p>
            <a:pPr lvl="2"/>
            <a:r>
              <a:rPr lang="en-US" dirty="0" smtClean="0"/>
              <a:t>Logger</a:t>
            </a:r>
          </a:p>
          <a:p>
            <a:pPr lvl="2"/>
            <a:r>
              <a:rPr lang="en-US" dirty="0" smtClean="0"/>
              <a:t>Debugger</a:t>
            </a:r>
          </a:p>
          <a:p>
            <a:pPr lvl="1"/>
            <a:r>
              <a:rPr lang="en-US" dirty="0" smtClean="0"/>
              <a:t>Head</a:t>
            </a:r>
          </a:p>
          <a:p>
            <a:pPr lvl="2"/>
            <a:r>
              <a:rPr lang="en-US" dirty="0" smtClean="0"/>
              <a:t>Read</a:t>
            </a:r>
          </a:p>
          <a:p>
            <a:pPr lvl="2"/>
            <a:r>
              <a:rPr lang="en-US" dirty="0" smtClean="0"/>
              <a:t>Printout</a:t>
            </a:r>
          </a:p>
          <a:p>
            <a:pPr lvl="2"/>
            <a:r>
              <a:rPr lang="en-US" dirty="0" smtClean="0"/>
              <a:t>Refactor</a:t>
            </a:r>
          </a:p>
        </p:txBody>
      </p:sp>
    </p:spTree>
    <p:extLst>
      <p:ext uri="{BB962C8B-B14F-4D97-AF65-F5344CB8AC3E}">
        <p14:creationId xmlns:p14="http://schemas.microsoft.com/office/powerpoint/2010/main" val="4597489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smtClean="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33" y="1136952"/>
            <a:ext cx="9053286" cy="3323987"/>
          </a:xfrm>
          <a:prstGeom prst="rect">
            <a:avLst/>
          </a:prstGeom>
          <a:noFill/>
        </p:spPr>
        <p:txBody>
          <a:bodyPr wrap="square" rtlCol="0">
            <a:spAutoFit/>
          </a:bodyPr>
          <a:lstStyle/>
          <a:p>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calculateTotalMortgage</a:t>
            </a:r>
            <a:r>
              <a:rPr lang="en-US" sz="1400" dirty="0">
                <a:solidFill>
                  <a:srgbClr val="000000"/>
                </a:solidFill>
                <a:latin typeface="Monaco"/>
                <a:ea typeface="Monaco"/>
                <a:cs typeface="Monaco"/>
              </a:rPr>
              <a:t>(String name, Connection con)</a:t>
            </a:r>
          </a:p>
          <a:p>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Person p = </a:t>
            </a:r>
            <a:r>
              <a:rPr lang="en-US" sz="1400" dirty="0" err="1">
                <a:solidFill>
                  <a:srgbClr val="000000"/>
                </a:solidFill>
                <a:latin typeface="Monaco"/>
                <a:ea typeface="Monaco"/>
                <a:cs typeface="Monaco"/>
              </a:rPr>
              <a:t>Person.loadPersonByName</a:t>
            </a:r>
            <a:r>
              <a:rPr lang="en-US" sz="1400" dirty="0">
                <a:solidFill>
                  <a:srgbClr val="000000"/>
                </a:solidFill>
                <a:latin typeface="Monaco"/>
                <a:ea typeface="Monaco"/>
                <a:cs typeface="Monaco"/>
              </a:rPr>
              <a:t>(name, con);</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total = 0.00;</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else</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return</a:t>
            </a:r>
            <a:r>
              <a:rPr lang="en-US" sz="1400" dirty="0">
                <a:solidFill>
                  <a:srgbClr val="000000"/>
                </a:solidFill>
                <a:latin typeface="Monaco"/>
                <a:ea typeface="Monaco"/>
                <a:cs typeface="Monaco"/>
              </a:rPr>
              <a:t> total;</a:t>
            </a:r>
          </a:p>
          <a:p>
            <a:r>
              <a:rPr lang="en-US" sz="1400" dirty="0">
                <a:solidFill>
                  <a:srgbClr val="000000"/>
                </a:solidFill>
                <a:latin typeface="Monaco"/>
                <a:ea typeface="Monaco"/>
                <a:cs typeface="Monaco"/>
              </a:rPr>
              <a:t>}</a:t>
            </a:r>
            <a:endParaRPr lang="en-US" sz="1400" dirty="0"/>
          </a:p>
        </p:txBody>
      </p:sp>
      <p:sp>
        <p:nvSpPr>
          <p:cNvPr id="7" name="Rectangle 2"/>
          <p:cNvSpPr>
            <a:spLocks/>
          </p:cNvSpPr>
          <p:nvPr/>
        </p:nvSpPr>
        <p:spPr bwMode="auto">
          <a:xfrm>
            <a:off x="318921" y="1622707"/>
            <a:ext cx="4954603" cy="215769"/>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768048" y="2044095"/>
            <a:ext cx="4922761" cy="20562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1362633" y="2467429"/>
            <a:ext cx="4963177" cy="1995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1185333" y="2697238"/>
            <a:ext cx="5545667" cy="19957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291951" y="3106311"/>
            <a:ext cx="5451144" cy="23802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1398917" y="3536837"/>
            <a:ext cx="5549797" cy="218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0285442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9943"/>
            <a:ext cx="9143999" cy="3970318"/>
          </a:xfrm>
          <a:prstGeom prst="rect">
            <a:avLst/>
          </a:prstGeom>
          <a:noFill/>
        </p:spPr>
        <p:txBody>
          <a:bodyPr wrap="square" rtlCol="0">
            <a:spAutoFit/>
          </a:bodyPr>
          <a:lstStyle/>
          <a:p>
            <a:r>
              <a:rPr lang="en-US" sz="1400" dirty="0">
                <a:solidFill>
                  <a:srgbClr val="931968"/>
                </a:solidFill>
                <a:latin typeface="Monaco"/>
                <a:ea typeface="Monaco"/>
                <a:cs typeface="Monaco"/>
              </a:rPr>
              <a:t>public</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calculateTotalMortgage</a:t>
            </a:r>
            <a:r>
              <a:rPr lang="en-US" sz="1400" dirty="0">
                <a:solidFill>
                  <a:srgbClr val="000000"/>
                </a:solidFill>
                <a:latin typeface="Monaco"/>
                <a:ea typeface="Monaco"/>
                <a:cs typeface="Monaco"/>
              </a:rPr>
              <a:t>(String name, Connection con)</a:t>
            </a:r>
          </a:p>
          <a:p>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Person p = </a:t>
            </a:r>
            <a:r>
              <a:rPr lang="en-US" sz="1400" dirty="0" err="1">
                <a:solidFill>
                  <a:srgbClr val="000000"/>
                </a:solidFill>
                <a:latin typeface="Monaco"/>
                <a:ea typeface="Monaco"/>
                <a:cs typeface="Monaco"/>
              </a:rPr>
              <a:t>Person.loadPersonByName</a:t>
            </a:r>
            <a:r>
              <a:rPr lang="en-US" sz="1400" dirty="0">
                <a:solidFill>
                  <a:srgbClr val="000000"/>
                </a:solidFill>
                <a:latin typeface="Monaco"/>
                <a:ea typeface="Monaco"/>
                <a:cs typeface="Monaco"/>
              </a:rPr>
              <a:t>(name, con);</a:t>
            </a:r>
          </a:p>
          <a:p>
            <a:r>
              <a:rPr lang="en-US" sz="1400" dirty="0">
                <a:solidFill>
                  <a:srgbClr val="000000"/>
                </a:solidFill>
                <a:latin typeface="Monaco"/>
                <a:ea typeface="Monaco"/>
                <a:cs typeface="Monaco"/>
              </a:rPr>
              <a:t>  Double </a:t>
            </a:r>
            <a:r>
              <a:rPr lang="en-US" sz="1400" dirty="0" err="1">
                <a:solidFill>
                  <a:srgbClr val="000000"/>
                </a:solidFill>
                <a:latin typeface="Monaco"/>
                <a:ea typeface="Monaco"/>
                <a:cs typeface="Monaco"/>
              </a:rPr>
              <a:t>homeEquityLoan</a:t>
            </a:r>
            <a:r>
              <a:rPr lang="en-US" sz="1400" dirty="0">
                <a:solidFill>
                  <a:srgbClr val="000000"/>
                </a:solidFill>
                <a:latin typeface="Monaco"/>
                <a:ea typeface="Monaco"/>
                <a:cs typeface="Monaco"/>
              </a:rPr>
              <a:t> = </a:t>
            </a:r>
            <a:r>
              <a:rPr lang="en-US" sz="1400" dirty="0" err="1">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getHomeEquityLoan</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Double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 </a:t>
            </a:r>
            <a:r>
              <a:rPr lang="en-US" sz="1400" dirty="0" smtClean="0">
                <a:solidFill>
                  <a:srgbClr val="000000"/>
                </a:solidFill>
                <a:latin typeface="Monaco"/>
                <a:ea typeface="Monaco"/>
                <a:cs typeface="Monaco"/>
              </a:rPr>
              <a:t>=</a:t>
            </a:r>
            <a:r>
              <a:rPr lang="en-US" sz="1400" dirty="0" err="1" smtClean="0">
                <a:solidFill>
                  <a:srgbClr val="000000"/>
                </a:solidFill>
                <a:latin typeface="Monaco"/>
                <a:ea typeface="Monaco"/>
                <a:cs typeface="Monaco"/>
              </a:rPr>
              <a:t>p.getFinancalInformation</a:t>
            </a:r>
            <a:r>
              <a:rPr lang="en-US" sz="1400" dirty="0">
                <a:solidFill>
                  <a:srgbClr val="000000"/>
                </a:solidFill>
                <a:latin typeface="Monaco"/>
                <a:ea typeface="Monaco"/>
                <a:cs typeface="Monaco"/>
              </a:rPr>
              <a:t>().</a:t>
            </a:r>
            <a:r>
              <a:rPr lang="en-US" sz="1400" dirty="0" err="1">
                <a:solidFill>
                  <a:srgbClr val="000000"/>
                </a:solidFill>
                <a:latin typeface="Monaco"/>
                <a:ea typeface="Monaco"/>
                <a:cs typeface="Monaco"/>
              </a:rPr>
              <a:t>getFirstMortagePayment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double</a:t>
            </a:r>
            <a:r>
              <a:rPr lang="en-US" sz="1400" dirty="0">
                <a:solidFill>
                  <a:srgbClr val="000000"/>
                </a:solidFill>
                <a:latin typeface="Monaco"/>
                <a:ea typeface="Monaco"/>
                <a:cs typeface="Monaco"/>
              </a:rPr>
              <a:t> total = 0.00;</a:t>
            </a:r>
          </a:p>
          <a:p>
            <a:endParaRPr lang="en-US" sz="1400" dirty="0">
              <a:solidFill>
                <a:srgbClr val="000000"/>
              </a:solidFill>
              <a:latin typeface="Monaco"/>
              <a:ea typeface="Monaco"/>
              <a:cs typeface="Monaco"/>
            </a:endParaRP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homeEquityLoan</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smtClean="0">
                <a:solidFill>
                  <a:srgbClr val="000000"/>
                </a:solidFill>
                <a:latin typeface="Monaco"/>
                <a:ea typeface="Monaco"/>
                <a:cs typeface="Monaco"/>
              </a:rPr>
              <a:t>homeEquityLoan</a:t>
            </a:r>
            <a:r>
              <a:rPr lang="en-US" sz="1400" dirty="0" smtClean="0">
                <a:solidFill>
                  <a:srgbClr val="000000"/>
                </a:solidFill>
                <a:latin typeface="Monaco"/>
                <a:ea typeface="Monaco"/>
                <a:cs typeface="Monaco"/>
              </a:rPr>
              <a:t> </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else</a:t>
            </a:r>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if</a:t>
            </a:r>
            <a:r>
              <a:rPr lang="en-US" sz="1400" dirty="0">
                <a:solidFill>
                  <a:srgbClr val="000000"/>
                </a:solidFill>
                <a:latin typeface="Monaco"/>
                <a:ea typeface="Monaco"/>
                <a:cs typeface="Monaco"/>
              </a:rPr>
              <a:t>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 != </a:t>
            </a:r>
            <a:r>
              <a:rPr lang="en-US" sz="1400" dirty="0">
                <a:solidFill>
                  <a:srgbClr val="931968"/>
                </a:solidFill>
                <a:latin typeface="Monaco"/>
                <a:ea typeface="Monaco"/>
                <a:cs typeface="Monaco"/>
              </a:rPr>
              <a:t>null</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total = </a:t>
            </a:r>
            <a:r>
              <a:rPr lang="en-US" sz="1400" dirty="0" err="1">
                <a:solidFill>
                  <a:srgbClr val="000000"/>
                </a:solidFill>
                <a:latin typeface="Monaco"/>
                <a:ea typeface="Monaco"/>
                <a:cs typeface="Monaco"/>
              </a:rPr>
              <a:t>firstMortagePayment</a:t>
            </a:r>
            <a:r>
              <a:rPr lang="en-US" sz="1400" dirty="0">
                <a:solidFill>
                  <a:srgbClr val="000000"/>
                </a:solidFill>
                <a:latin typeface="Monaco"/>
                <a:ea typeface="Monaco"/>
                <a:cs typeface="Monaco"/>
              </a:rPr>
              <a:t>;</a:t>
            </a:r>
          </a:p>
          <a:p>
            <a:r>
              <a:rPr lang="en-US" sz="1400" dirty="0">
                <a:solidFill>
                  <a:srgbClr val="000000"/>
                </a:solidFill>
                <a:latin typeface="Monaco"/>
                <a:ea typeface="Monaco"/>
                <a:cs typeface="Monaco"/>
              </a:rPr>
              <a:t>  }</a:t>
            </a:r>
          </a:p>
          <a:p>
            <a:r>
              <a:rPr lang="en-US" sz="1400" dirty="0">
                <a:solidFill>
                  <a:srgbClr val="000000"/>
                </a:solidFill>
                <a:latin typeface="Monaco"/>
                <a:ea typeface="Monaco"/>
                <a:cs typeface="Monaco"/>
              </a:rPr>
              <a:t>  </a:t>
            </a:r>
            <a:r>
              <a:rPr lang="en-US" sz="1400" dirty="0">
                <a:solidFill>
                  <a:srgbClr val="931968"/>
                </a:solidFill>
                <a:latin typeface="Monaco"/>
                <a:ea typeface="Monaco"/>
                <a:cs typeface="Monaco"/>
              </a:rPr>
              <a:t>return</a:t>
            </a:r>
            <a:r>
              <a:rPr lang="en-US" sz="1400" dirty="0">
                <a:solidFill>
                  <a:srgbClr val="000000"/>
                </a:solidFill>
                <a:latin typeface="Monaco"/>
                <a:ea typeface="Monaco"/>
                <a:cs typeface="Monaco"/>
              </a:rPr>
              <a:t> total;</a:t>
            </a:r>
          </a:p>
          <a:p>
            <a:r>
              <a:rPr lang="en-US" sz="1400" dirty="0">
                <a:solidFill>
                  <a:srgbClr val="000000"/>
                </a:solidFill>
                <a:latin typeface="Monaco"/>
                <a:ea typeface="Monaco"/>
                <a:cs typeface="Monaco"/>
              </a:rPr>
              <a:t>}</a:t>
            </a:r>
            <a:endParaRPr lang="en-US" sz="1400" dirty="0"/>
          </a:p>
        </p:txBody>
      </p:sp>
      <p:sp>
        <p:nvSpPr>
          <p:cNvPr id="14" name="Rectangle 2"/>
          <p:cNvSpPr>
            <a:spLocks/>
          </p:cNvSpPr>
          <p:nvPr/>
        </p:nvSpPr>
        <p:spPr bwMode="auto">
          <a:xfrm>
            <a:off x="270294" y="1299179"/>
            <a:ext cx="4924615" cy="230885"/>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270294" y="1547179"/>
            <a:ext cx="7627902" cy="20060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270294" y="1758243"/>
            <a:ext cx="8655995" cy="213298"/>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3997545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smtClean="0"/>
              <a:t>The Slice</a:t>
            </a:r>
            <a:endParaRPr lang="en-US" dirty="0"/>
          </a:p>
        </p:txBody>
      </p:sp>
    </p:spTree>
    <p:extLst>
      <p:ext uri="{BB962C8B-B14F-4D97-AF65-F5344CB8AC3E}">
        <p14:creationId xmlns:p14="http://schemas.microsoft.com/office/powerpoint/2010/main" val="34525600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1095"/>
            <a:ext cx="9144000" cy="3539430"/>
          </a:xfrm>
          <a:prstGeom prst="rect">
            <a:avLst/>
          </a:prstGeom>
          <a:noFill/>
        </p:spPr>
        <p:txBody>
          <a:bodyPr wrap="square" rtlCol="0">
            <a:spAutoFit/>
          </a:bodyPr>
          <a:lstStyle/>
          <a:p>
            <a:r>
              <a:rPr lang="en-US" sz="1600" dirty="0">
                <a:solidFill>
                  <a:srgbClr val="931968"/>
                </a:solidFill>
                <a:latin typeface="Monaco"/>
                <a:ea typeface="Monaco"/>
                <a:cs typeface="Monaco"/>
              </a:rPr>
              <a:t>public</a:t>
            </a:r>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void</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escalateProblems</a:t>
            </a:r>
            <a:r>
              <a:rPr lang="en-US" sz="1600" dirty="0">
                <a:solidFill>
                  <a:srgbClr val="000000"/>
                </a:solidFill>
                <a:latin typeface="Monaco"/>
                <a:ea typeface="Monaco"/>
                <a:cs typeface="Monaco"/>
              </a:rPr>
              <a:t>(Loan[] loans, Connection conn)</a:t>
            </a:r>
          </a:p>
          <a:p>
            <a:r>
              <a:rPr lang="en-US" sz="1600" dirty="0">
                <a:solidFill>
                  <a:srgbClr val="000000"/>
                </a:solidFill>
                <a:latin typeface="Monaco"/>
                <a:ea typeface="Monaco"/>
                <a:cs typeface="Monaco"/>
              </a:rPr>
              <a:t>{</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for</a:t>
            </a:r>
            <a:r>
              <a:rPr lang="en-US" sz="1600" dirty="0">
                <a:solidFill>
                  <a:srgbClr val="000000"/>
                </a:solidFill>
                <a:latin typeface="Monaco"/>
                <a:ea typeface="Monaco"/>
                <a:cs typeface="Monaco"/>
              </a:rPr>
              <a:t> (Loan loan : loans)</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if</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loan.isOverDue</a:t>
            </a:r>
            <a:r>
              <a:rPr lang="en-US" sz="1600" dirty="0">
                <a:solidFill>
                  <a:srgbClr val="000000"/>
                </a:solidFill>
                <a:latin typeface="Monaco"/>
                <a:ea typeface="Monaco"/>
                <a:cs typeface="Monaco"/>
              </a:rPr>
              <a:t>() &amp;&amp; (</a:t>
            </a:r>
            <a:r>
              <a:rPr lang="en-US" sz="1600" dirty="0" err="1">
                <a:solidFill>
                  <a:srgbClr val="000000"/>
                </a:solidFill>
                <a:latin typeface="Monaco"/>
                <a:ea typeface="Monaco"/>
                <a:cs typeface="Monaco"/>
              </a:rPr>
              <a:t>loan.getAmount</a:t>
            </a:r>
            <a:r>
              <a:rPr lang="en-US" sz="1600" dirty="0">
                <a:solidFill>
                  <a:srgbClr val="000000"/>
                </a:solidFill>
                <a:latin typeface="Monaco"/>
                <a:ea typeface="Monaco"/>
                <a:cs typeface="Monaco"/>
              </a:rPr>
              <a:t>() &gt; 5000))</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loan.saveStatus</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"Critical"</a:t>
            </a:r>
            <a:r>
              <a:rPr lang="en-US" sz="1600" dirty="0">
                <a:solidFill>
                  <a:srgbClr val="000000"/>
                </a:solidFill>
                <a:latin typeface="Monaco"/>
                <a:ea typeface="Monaco"/>
                <a:cs typeface="Monaco"/>
              </a:rPr>
              <a:t>, conn);</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else</a:t>
            </a:r>
            <a:r>
              <a:rPr lang="en-US" sz="1600" dirty="0">
                <a:solidFill>
                  <a:srgbClr val="000000"/>
                </a:solidFill>
                <a:latin typeface="Monaco"/>
                <a:ea typeface="Monaco"/>
                <a:cs typeface="Monaco"/>
              </a:rPr>
              <a:t> </a:t>
            </a:r>
            <a:r>
              <a:rPr lang="en-US" sz="1600" dirty="0">
                <a:solidFill>
                  <a:srgbClr val="931968"/>
                </a:solidFill>
                <a:latin typeface="Monaco"/>
                <a:ea typeface="Monaco"/>
                <a:cs typeface="Monaco"/>
              </a:rPr>
              <a:t>if</a:t>
            </a:r>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loan.isOverDue</a:t>
            </a:r>
            <a:r>
              <a:rPr lang="en-US" sz="1600" dirty="0">
                <a:solidFill>
                  <a:srgbClr val="000000"/>
                </a:solidFill>
                <a:latin typeface="Monaco"/>
                <a:ea typeface="Monaco"/>
                <a:cs typeface="Monaco"/>
              </a:rPr>
              <a:t>() &amp;&amp; (</a:t>
            </a:r>
            <a:r>
              <a:rPr lang="en-US" sz="1600" dirty="0" err="1">
                <a:solidFill>
                  <a:srgbClr val="000000"/>
                </a:solidFill>
                <a:latin typeface="Monaco"/>
                <a:ea typeface="Monaco"/>
                <a:cs typeface="Monaco"/>
              </a:rPr>
              <a:t>loan.getAmount</a:t>
            </a:r>
            <a:r>
              <a:rPr lang="en-US" sz="1600" dirty="0">
                <a:solidFill>
                  <a:srgbClr val="000000"/>
                </a:solidFill>
                <a:latin typeface="Monaco"/>
                <a:ea typeface="Monaco"/>
                <a:cs typeface="Monaco"/>
              </a:rPr>
              <a:t>() &gt; 50))</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r>
              <a:rPr lang="en-US" sz="1600" dirty="0" err="1">
                <a:solidFill>
                  <a:srgbClr val="000000"/>
                </a:solidFill>
                <a:latin typeface="Monaco"/>
                <a:ea typeface="Monaco"/>
                <a:cs typeface="Monaco"/>
              </a:rPr>
              <a:t>loan.saveStatus</a:t>
            </a:r>
            <a:r>
              <a:rPr lang="en-US" sz="1600" dirty="0">
                <a:solidFill>
                  <a:srgbClr val="000000"/>
                </a:solidFill>
                <a:latin typeface="Monaco"/>
                <a:ea typeface="Monaco"/>
                <a:cs typeface="Monaco"/>
              </a:rPr>
              <a:t>(</a:t>
            </a:r>
            <a:r>
              <a:rPr lang="en-US" sz="1600" dirty="0">
                <a:solidFill>
                  <a:srgbClr val="3933FF"/>
                </a:solidFill>
                <a:latin typeface="Monaco"/>
                <a:ea typeface="Monaco"/>
                <a:cs typeface="Monaco"/>
              </a:rPr>
              <a:t>"Escalated"</a:t>
            </a:r>
            <a:r>
              <a:rPr lang="en-US" sz="1600" dirty="0">
                <a:solidFill>
                  <a:srgbClr val="000000"/>
                </a:solidFill>
                <a:latin typeface="Monaco"/>
                <a:ea typeface="Monaco"/>
                <a:cs typeface="Monaco"/>
              </a:rPr>
              <a:t>, conn);</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  }</a:t>
            </a:r>
          </a:p>
          <a:p>
            <a:r>
              <a:rPr lang="en-US" sz="1600" dirty="0">
                <a:solidFill>
                  <a:srgbClr val="000000"/>
                </a:solidFill>
                <a:latin typeface="Monaco"/>
                <a:ea typeface="Monaco"/>
                <a:cs typeface="Monaco"/>
              </a:rPr>
              <a:t>}</a:t>
            </a:r>
            <a:endParaRPr lang="en-US" sz="1600" dirty="0"/>
          </a:p>
        </p:txBody>
      </p:sp>
      <p:sp>
        <p:nvSpPr>
          <p:cNvPr id="7" name="Rectangle 2"/>
          <p:cNvSpPr>
            <a:spLocks/>
          </p:cNvSpPr>
          <p:nvPr/>
        </p:nvSpPr>
        <p:spPr bwMode="auto">
          <a:xfrm>
            <a:off x="1047515"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3652243"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838574" y="2427988"/>
            <a:ext cx="4098060"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dirty="0"/>
          </a:p>
        </p:txBody>
      </p:sp>
      <p:sp>
        <p:nvSpPr>
          <p:cNvPr id="11" name="Rectangle 5"/>
          <p:cNvSpPr>
            <a:spLocks/>
          </p:cNvSpPr>
          <p:nvPr/>
        </p:nvSpPr>
        <p:spPr bwMode="auto">
          <a:xfrm>
            <a:off x="1680908" y="2914692"/>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4231208" y="2908644"/>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812756" y="3395348"/>
            <a:ext cx="4213174"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1040191"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3650967"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840619" y="241589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1676467" y="2914692"/>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4232815" y="290864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810382" y="3401396"/>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E36A69-20AF-4475-8E56-46E6A5BAB14A}">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1221</TotalTime>
  <Words>1145</Words>
  <Application>Microsoft Macintosh PowerPoint</Application>
  <PresentationFormat>On-screen Show (16:9)</PresentationFormat>
  <Paragraphs>127</Paragraphs>
  <Slides>15</Slides>
  <Notes>12</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TechEd2010_Africa_16-9_Template</vt:lpstr>
      <vt:lpstr>Bug #54</vt:lpstr>
      <vt:lpstr>Fixing Legacy Code</vt:lpstr>
      <vt:lpstr>PowerPoint Presentation</vt:lpstr>
      <vt:lpstr>PowerPoint Presentation</vt:lpstr>
      <vt:lpstr>PowerPoint Presentation</vt:lpstr>
      <vt:lpstr>PowerPoint Presentation</vt:lpstr>
      <vt:lpstr>PowerPoint Presentation</vt:lpstr>
      <vt:lpstr>The Slice</vt:lpstr>
      <vt:lpstr>PowerPoint Presentation</vt:lpstr>
      <vt:lpstr>PowerPoint Presentation</vt:lpstr>
      <vt:lpstr>Pop Quiz C#:  Question 1</vt:lpstr>
      <vt:lpstr>Pop Quiz C#:  Question 2</vt:lpstr>
      <vt:lpstr>Pop Quiz C#:  Question 3</vt:lpstr>
      <vt:lpstr>Resources</vt:lpstr>
      <vt:lpstr>Contact</vt:lpstr>
    </vt:vector>
  </TitlesOfParts>
  <Manager>&lt;Content Manager Name Here&gt;</Manager>
  <Company>bbb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LLEWELLYN FALCO</cp:lastModifiedBy>
  <cp:revision>34</cp:revision>
  <dcterms:created xsi:type="dcterms:W3CDTF">2010-09-28T05:27:08Z</dcterms:created>
  <dcterms:modified xsi:type="dcterms:W3CDTF">2014-07-23T04:52:11Z</dcterms:modified>
</cp:coreProperties>
</file>