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34" r:id="rId6"/>
    <p:sldMasterId id="2147483743" r:id="rId7"/>
  </p:sldMasterIdLst>
  <p:notesMasterIdLst>
    <p:notesMasterId r:id="rId18"/>
  </p:notesMasterIdLst>
  <p:handoutMasterIdLst>
    <p:handoutMasterId r:id="rId19"/>
  </p:handoutMasterIdLst>
  <p:sldIdLst>
    <p:sldId id="257" r:id="rId8"/>
    <p:sldId id="323" r:id="rId9"/>
    <p:sldId id="324" r:id="rId10"/>
    <p:sldId id="3706" r:id="rId11"/>
    <p:sldId id="3705" r:id="rId12"/>
    <p:sldId id="3707" r:id="rId13"/>
    <p:sldId id="1478" r:id="rId14"/>
    <p:sldId id="3714" r:id="rId15"/>
    <p:sldId id="147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guide id="3" pos="257" userDrawn="1">
          <p15:clr>
            <a:srgbClr val="A4A3A4"/>
          </p15:clr>
        </p15:guide>
        <p15:guide id="4" pos="7151" userDrawn="1">
          <p15:clr>
            <a:srgbClr val="A4A3A4"/>
          </p15:clr>
        </p15:guide>
        <p15:guide id="5" orient="horz" pos="1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55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532" y="36"/>
      </p:cViewPr>
      <p:guideLst>
        <p:guide orient="horz" pos="2160"/>
        <p:guide pos="3817"/>
        <p:guide pos="257"/>
        <p:guide pos="7151"/>
        <p:guide orient="horz" pos="1344"/>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Meagher" userId="9e92f85b-6438-42df-a3aa-2910909f98aa" providerId="ADAL" clId="{31B546B1-2880-46CD-AE78-14F20B229425}"/>
    <pc:docChg chg="custSel modSld sldOrd">
      <pc:chgData name="Joe Meagher" userId="9e92f85b-6438-42df-a3aa-2910909f98aa" providerId="ADAL" clId="{31B546B1-2880-46CD-AE78-14F20B229425}" dt="2024-04-23T09:08:07.947" v="34" actId="27636"/>
      <pc:docMkLst>
        <pc:docMk/>
      </pc:docMkLst>
      <pc:sldChg chg="ord">
        <pc:chgData name="Joe Meagher" userId="9e92f85b-6438-42df-a3aa-2910909f98aa" providerId="ADAL" clId="{31B546B1-2880-46CD-AE78-14F20B229425}" dt="2024-04-23T09:07:01.934" v="1"/>
        <pc:sldMkLst>
          <pc:docMk/>
          <pc:sldMk cId="2834099186" sldId="324"/>
        </pc:sldMkLst>
      </pc:sldChg>
      <pc:sldChg chg="ord">
        <pc:chgData name="Joe Meagher" userId="9e92f85b-6438-42df-a3aa-2910909f98aa" providerId="ADAL" clId="{31B546B1-2880-46CD-AE78-14F20B229425}" dt="2024-04-23T09:07:10.800" v="3"/>
        <pc:sldMkLst>
          <pc:docMk/>
          <pc:sldMk cId="2383661168" sldId="3706"/>
        </pc:sldMkLst>
      </pc:sldChg>
      <pc:sldChg chg="modSp mod">
        <pc:chgData name="Joe Meagher" userId="9e92f85b-6438-42df-a3aa-2910909f98aa" providerId="ADAL" clId="{31B546B1-2880-46CD-AE78-14F20B229425}" dt="2024-04-23T09:08:07.947" v="34" actId="27636"/>
        <pc:sldMkLst>
          <pc:docMk/>
          <pc:sldMk cId="624259528" sldId="3707"/>
        </pc:sldMkLst>
        <pc:spChg chg="mod">
          <ac:chgData name="Joe Meagher" userId="9e92f85b-6438-42df-a3aa-2910909f98aa" providerId="ADAL" clId="{31B546B1-2880-46CD-AE78-14F20B229425}" dt="2024-04-23T09:08:07.947" v="34" actId="27636"/>
          <ac:spMkLst>
            <pc:docMk/>
            <pc:sldMk cId="624259528" sldId="3707"/>
            <ac:spMk id="6" creationId="{3B3096EB-EDEC-B75E-A697-592C78A86B5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EAD79-6275-449B-9FE7-2BD97B319267}" type="doc">
      <dgm:prSet loTypeId="urn:microsoft.com/office/officeart/2005/8/layout/venn1" loCatId="relationship" qsTypeId="urn:microsoft.com/office/officeart/2005/8/quickstyle/simple1" qsCatId="simple" csTypeId="urn:microsoft.com/office/officeart/2005/8/colors/accent1_2" csCatId="accent1" phldr="1"/>
      <dgm:spPr/>
    </dgm:pt>
    <dgm:pt modelId="{D81C22AB-C9A3-4B72-BF88-C74F8FD91436}">
      <dgm:prSet phldrT="[Text]" custT="1"/>
      <dgm:spPr/>
      <dgm:t>
        <a:bodyPr/>
        <a:lstStyle/>
        <a:p>
          <a:r>
            <a:rPr lang="en-GB" sz="1600" b="1" dirty="0">
              <a:solidFill>
                <a:srgbClr val="E90268"/>
              </a:solidFill>
              <a:latin typeface="Times New Roman" panose="02020603050405020304" pitchFamily="18" charset="0"/>
              <a:cs typeface="Times New Roman" panose="02020603050405020304" pitchFamily="18" charset="0"/>
            </a:rPr>
            <a:t>Financial and Statistical Modelling</a:t>
          </a:r>
        </a:p>
        <a:p>
          <a:r>
            <a:rPr lang="en-GB" sz="1600" dirty="0">
              <a:solidFill>
                <a:srgbClr val="455560"/>
              </a:solidFill>
              <a:latin typeface="Times New Roman" panose="02020603050405020304" pitchFamily="18" charset="0"/>
              <a:cs typeface="Times New Roman" panose="02020603050405020304" pitchFamily="18" charset="0"/>
            </a:rPr>
            <a:t>Stochastic Financial Projections, Monte Carlo simulations, Economic Scenario Generation,  Statistical Methods</a:t>
          </a:r>
        </a:p>
      </dgm:t>
    </dgm:pt>
    <dgm:pt modelId="{823782F3-26F2-41D7-A1D5-BA951EED73C3}" type="parTrans" cxnId="{E63874EB-71E1-4A93-9DB6-FB4F18227F18}">
      <dgm:prSet/>
      <dgm:spPr/>
      <dgm:t>
        <a:bodyPr/>
        <a:lstStyle/>
        <a:p>
          <a:endParaRPr lang="en-GB"/>
        </a:p>
      </dgm:t>
    </dgm:pt>
    <dgm:pt modelId="{3A19A575-B46D-4979-A114-4063C2D74317}" type="sibTrans" cxnId="{E63874EB-71E1-4A93-9DB6-FB4F18227F18}">
      <dgm:prSet/>
      <dgm:spPr/>
      <dgm:t>
        <a:bodyPr/>
        <a:lstStyle/>
        <a:p>
          <a:endParaRPr lang="en-GB"/>
        </a:p>
      </dgm:t>
    </dgm:pt>
    <dgm:pt modelId="{FA1A9344-10A3-4348-BEE2-0FA24A74E96E}">
      <dgm:prSet phldrT="[Text]" custT="1"/>
      <dgm:spPr/>
      <dgm:t>
        <a:bodyPr/>
        <a:lstStyle/>
        <a:p>
          <a:r>
            <a:rPr lang="en-GB" sz="1600" b="1" dirty="0">
              <a:solidFill>
                <a:srgbClr val="E90268"/>
              </a:solidFill>
              <a:latin typeface="Times New Roman" panose="02020603050405020304" pitchFamily="18" charset="0"/>
              <a:cs typeface="Times New Roman" panose="02020603050405020304" pitchFamily="18" charset="0"/>
            </a:rPr>
            <a:t>Emerging Technologies</a:t>
          </a:r>
        </a:p>
        <a:p>
          <a:r>
            <a:rPr lang="en-GB" sz="1600" b="0" dirty="0">
              <a:solidFill>
                <a:srgbClr val="455560"/>
              </a:solidFill>
              <a:latin typeface="Times New Roman" panose="02020603050405020304" pitchFamily="18" charset="0"/>
              <a:cs typeface="Times New Roman" panose="02020603050405020304" pitchFamily="18" charset="0"/>
            </a:rPr>
            <a:t>Smart-Contracts, Model-as-a-Service, Digital Assistants</a:t>
          </a:r>
        </a:p>
      </dgm:t>
    </dgm:pt>
    <dgm:pt modelId="{EA01A56C-A0C4-4636-93F4-8AE3A710524D}" type="parTrans" cxnId="{7CB6B7F8-315B-48B4-88B0-9033DDE99D71}">
      <dgm:prSet/>
      <dgm:spPr/>
      <dgm:t>
        <a:bodyPr/>
        <a:lstStyle/>
        <a:p>
          <a:endParaRPr lang="en-GB"/>
        </a:p>
      </dgm:t>
    </dgm:pt>
    <dgm:pt modelId="{DD8B540A-C565-44A0-ADA5-F468653CA4F6}" type="sibTrans" cxnId="{7CB6B7F8-315B-48B4-88B0-9033DDE99D71}">
      <dgm:prSet/>
      <dgm:spPr/>
      <dgm:t>
        <a:bodyPr/>
        <a:lstStyle/>
        <a:p>
          <a:endParaRPr lang="en-GB"/>
        </a:p>
      </dgm:t>
    </dgm:pt>
    <dgm:pt modelId="{71A17231-689A-493A-8BC2-60CB2A3518F0}">
      <dgm:prSet phldrT="[Text]" custT="1"/>
      <dgm:spPr/>
      <dgm:t>
        <a:bodyPr/>
        <a:lstStyle/>
        <a:p>
          <a:r>
            <a:rPr lang="en-GB" sz="1600" b="1" dirty="0">
              <a:solidFill>
                <a:srgbClr val="E90268"/>
              </a:solidFill>
              <a:latin typeface="Times New Roman" panose="02020603050405020304" pitchFamily="18" charset="0"/>
              <a:cs typeface="Times New Roman" panose="02020603050405020304" pitchFamily="18" charset="0"/>
            </a:rPr>
            <a:t>Machine Learning &amp; AI</a:t>
          </a:r>
        </a:p>
        <a:p>
          <a:r>
            <a:rPr lang="en-GB" sz="1600" b="0" dirty="0">
              <a:solidFill>
                <a:srgbClr val="455560"/>
              </a:solidFill>
              <a:latin typeface="Times New Roman" panose="02020603050405020304" pitchFamily="18" charset="0"/>
              <a:cs typeface="Times New Roman" panose="02020603050405020304" pitchFamily="18" charset="0"/>
            </a:rPr>
            <a:t>Supervised / unsupervised learning, Cluster Analysis, TensorFlow, Azure Machine Learning</a:t>
          </a:r>
        </a:p>
      </dgm:t>
    </dgm:pt>
    <dgm:pt modelId="{381745B4-F12E-459D-9318-3B6F501EF65B}" type="parTrans" cxnId="{E73084A1-5CA5-42B4-95FA-8BB6EDBF0D50}">
      <dgm:prSet/>
      <dgm:spPr/>
      <dgm:t>
        <a:bodyPr/>
        <a:lstStyle/>
        <a:p>
          <a:endParaRPr lang="en-GB"/>
        </a:p>
      </dgm:t>
    </dgm:pt>
    <dgm:pt modelId="{2FE0262D-8BB4-4FE7-A0F5-6EF6E16898FB}" type="sibTrans" cxnId="{E73084A1-5CA5-42B4-95FA-8BB6EDBF0D50}">
      <dgm:prSet/>
      <dgm:spPr/>
      <dgm:t>
        <a:bodyPr/>
        <a:lstStyle/>
        <a:p>
          <a:endParaRPr lang="en-GB"/>
        </a:p>
      </dgm:t>
    </dgm:pt>
    <dgm:pt modelId="{7D853F36-44BE-4103-8D71-B2F33A30CF86}">
      <dgm:prSet phldrT="[Text]" custT="1"/>
      <dgm:spPr/>
      <dgm:t>
        <a:bodyPr/>
        <a:lstStyle/>
        <a:p>
          <a:r>
            <a:rPr lang="en-GB" sz="1600" b="1" dirty="0">
              <a:solidFill>
                <a:srgbClr val="E90268"/>
              </a:solidFill>
              <a:latin typeface="Times New Roman" panose="02020603050405020304" pitchFamily="18" charset="0"/>
              <a:cs typeface="Times New Roman" panose="02020603050405020304" pitchFamily="18" charset="0"/>
            </a:rPr>
            <a:t>Production ready systems</a:t>
          </a:r>
        </a:p>
        <a:p>
          <a:r>
            <a:rPr lang="en-GB" sz="1600" dirty="0">
              <a:solidFill>
                <a:srgbClr val="455560"/>
              </a:solidFill>
              <a:latin typeface="Times New Roman" panose="02020603050405020304" pitchFamily="18" charset="0"/>
              <a:cs typeface="Times New Roman" panose="02020603050405020304" pitchFamily="18" charset="0"/>
            </a:rPr>
            <a:t>Robust Quality Assurance, UX Design, Application Architecture, Performance Analysis, APIs, Documentation</a:t>
          </a:r>
        </a:p>
      </dgm:t>
    </dgm:pt>
    <dgm:pt modelId="{3EE02B90-F58F-4417-BBA0-B70064CAA9A4}" type="parTrans" cxnId="{5ECCDA26-5641-41C3-91F3-17743F6E1626}">
      <dgm:prSet/>
      <dgm:spPr/>
      <dgm:t>
        <a:bodyPr/>
        <a:lstStyle/>
        <a:p>
          <a:endParaRPr lang="en-GB"/>
        </a:p>
      </dgm:t>
    </dgm:pt>
    <dgm:pt modelId="{0BDA3E6A-8FF1-4FD2-B4CD-291A9C3F05F1}" type="sibTrans" cxnId="{5ECCDA26-5641-41C3-91F3-17743F6E1626}">
      <dgm:prSet/>
      <dgm:spPr/>
      <dgm:t>
        <a:bodyPr/>
        <a:lstStyle/>
        <a:p>
          <a:endParaRPr lang="en-GB"/>
        </a:p>
      </dgm:t>
    </dgm:pt>
    <dgm:pt modelId="{D5AEFB18-44FB-4CEE-B636-8E5F43ABF553}">
      <dgm:prSet phldrT="[Text]" custT="1"/>
      <dgm:spPr/>
      <dgm:t>
        <a:bodyPr/>
        <a:lstStyle/>
        <a:p>
          <a:r>
            <a:rPr lang="en-GB" sz="1600" b="1" dirty="0">
              <a:solidFill>
                <a:srgbClr val="E90268"/>
              </a:solidFill>
              <a:latin typeface="Times New Roman" panose="02020603050405020304" pitchFamily="18" charset="0"/>
              <a:cs typeface="Times New Roman" panose="02020603050405020304" pitchFamily="18" charset="0"/>
            </a:rPr>
            <a:t>Data Quality</a:t>
          </a:r>
        </a:p>
        <a:p>
          <a:r>
            <a:rPr lang="en-GB" sz="1600" dirty="0">
              <a:solidFill>
                <a:srgbClr val="455560"/>
              </a:solidFill>
              <a:latin typeface="Times New Roman" panose="02020603050405020304" pitchFamily="18" charset="0"/>
              <a:cs typeface="Times New Roman" panose="02020603050405020304" pitchFamily="18" charset="0"/>
            </a:rPr>
            <a:t>Collection, Storage, Manipulation, Visualisation</a:t>
          </a:r>
        </a:p>
      </dgm:t>
    </dgm:pt>
    <dgm:pt modelId="{2F1BB1A7-CD8A-4F4F-8C5B-BFAAA961AA28}" type="sibTrans" cxnId="{C292221A-3E37-45A4-ABB7-D25AA6C81BB9}">
      <dgm:prSet/>
      <dgm:spPr/>
      <dgm:t>
        <a:bodyPr/>
        <a:lstStyle/>
        <a:p>
          <a:endParaRPr lang="en-GB"/>
        </a:p>
      </dgm:t>
    </dgm:pt>
    <dgm:pt modelId="{71B5E074-C34E-4E23-BD2E-438216543038}" type="parTrans" cxnId="{C292221A-3E37-45A4-ABB7-D25AA6C81BB9}">
      <dgm:prSet/>
      <dgm:spPr/>
      <dgm:t>
        <a:bodyPr/>
        <a:lstStyle/>
        <a:p>
          <a:endParaRPr lang="en-GB"/>
        </a:p>
      </dgm:t>
    </dgm:pt>
    <dgm:pt modelId="{535E62C7-F84B-4E61-9704-25E8FCDF8DE6}" type="pres">
      <dgm:prSet presAssocID="{5FBEAD79-6275-449B-9FE7-2BD97B319267}" presName="compositeShape" presStyleCnt="0">
        <dgm:presLayoutVars>
          <dgm:chMax val="7"/>
          <dgm:dir/>
          <dgm:resizeHandles val="exact"/>
        </dgm:presLayoutVars>
      </dgm:prSet>
      <dgm:spPr/>
    </dgm:pt>
    <dgm:pt modelId="{BEA2597C-04DF-4EEF-A13F-36AF62817018}" type="pres">
      <dgm:prSet presAssocID="{D81C22AB-C9A3-4B72-BF88-C74F8FD91436}" presName="circ1" presStyleLbl="vennNode1" presStyleIdx="0" presStyleCnt="5"/>
      <dgm:spPr>
        <a:solidFill>
          <a:srgbClr val="00ACE1">
            <a:alpha val="49804"/>
          </a:srgbClr>
        </a:solidFill>
        <a:ln>
          <a:solidFill>
            <a:schemeClr val="bg1"/>
          </a:solidFill>
        </a:ln>
      </dgm:spPr>
    </dgm:pt>
    <dgm:pt modelId="{D26E12E3-7FAB-426B-86C4-8EC37C04CB21}" type="pres">
      <dgm:prSet presAssocID="{D81C22AB-C9A3-4B72-BF88-C74F8FD91436}" presName="circ1Tx" presStyleLbl="revTx" presStyleIdx="0" presStyleCnt="0" custScaleX="145420" custLinFactX="37870" custLinFactY="21899" custLinFactNeighborX="100000" custLinFactNeighborY="100000">
        <dgm:presLayoutVars>
          <dgm:chMax val="0"/>
          <dgm:chPref val="0"/>
          <dgm:bulletEnabled val="1"/>
        </dgm:presLayoutVars>
      </dgm:prSet>
      <dgm:spPr/>
    </dgm:pt>
    <dgm:pt modelId="{94512337-060E-47E7-8DCA-DEA985008AB8}" type="pres">
      <dgm:prSet presAssocID="{FA1A9344-10A3-4348-BEE2-0FA24A74E96E}" presName="circ2" presStyleLbl="vennNode1" presStyleIdx="1" presStyleCnt="5"/>
      <dgm:spPr>
        <a:solidFill>
          <a:srgbClr val="00ACE1">
            <a:alpha val="49804"/>
          </a:srgbClr>
        </a:solidFill>
        <a:ln>
          <a:solidFill>
            <a:schemeClr val="bg1"/>
          </a:solidFill>
        </a:ln>
      </dgm:spPr>
    </dgm:pt>
    <dgm:pt modelId="{F1318E41-C4D7-4C97-9F4D-BBF072B32EC2}" type="pres">
      <dgm:prSet presAssocID="{FA1A9344-10A3-4348-BEE2-0FA24A74E96E}" presName="circ2Tx" presStyleLbl="revTx" presStyleIdx="0" presStyleCnt="0" custScaleX="140378" custLinFactX="-100000" custLinFactNeighborX="-189854" custLinFactNeighborY="-29597">
        <dgm:presLayoutVars>
          <dgm:chMax val="0"/>
          <dgm:chPref val="0"/>
          <dgm:bulletEnabled val="1"/>
        </dgm:presLayoutVars>
      </dgm:prSet>
      <dgm:spPr/>
    </dgm:pt>
    <dgm:pt modelId="{87B04FB7-A4C2-42D9-9EBE-C00E6FEA62A9}" type="pres">
      <dgm:prSet presAssocID="{71A17231-689A-493A-8BC2-60CB2A3518F0}" presName="circ3" presStyleLbl="vennNode1" presStyleIdx="2" presStyleCnt="5"/>
      <dgm:spPr>
        <a:solidFill>
          <a:srgbClr val="00ACE1">
            <a:alpha val="49804"/>
          </a:srgbClr>
        </a:solidFill>
        <a:ln>
          <a:solidFill>
            <a:schemeClr val="bg1"/>
          </a:solidFill>
        </a:ln>
      </dgm:spPr>
    </dgm:pt>
    <dgm:pt modelId="{EA12770E-6D28-45EC-AFB9-70280EC5DC16}" type="pres">
      <dgm:prSet presAssocID="{71A17231-689A-493A-8BC2-60CB2A3518F0}" presName="circ3Tx" presStyleLbl="revTx" presStyleIdx="0" presStyleCnt="0" custScaleX="182305" custLinFactNeighborX="30109" custLinFactNeighborY="-35283">
        <dgm:presLayoutVars>
          <dgm:chMax val="0"/>
          <dgm:chPref val="0"/>
          <dgm:bulletEnabled val="1"/>
        </dgm:presLayoutVars>
      </dgm:prSet>
      <dgm:spPr/>
    </dgm:pt>
    <dgm:pt modelId="{CB825C90-59C9-454A-84CA-9C6EF1B79C84}" type="pres">
      <dgm:prSet presAssocID="{7D853F36-44BE-4103-8D71-B2F33A30CF86}" presName="circ4" presStyleLbl="vennNode1" presStyleIdx="3" presStyleCnt="5"/>
      <dgm:spPr>
        <a:solidFill>
          <a:srgbClr val="00ACE1">
            <a:alpha val="49804"/>
          </a:srgbClr>
        </a:solidFill>
        <a:ln>
          <a:solidFill>
            <a:schemeClr val="bg1"/>
          </a:solidFill>
        </a:ln>
      </dgm:spPr>
    </dgm:pt>
    <dgm:pt modelId="{839736D3-1670-4E75-928A-BC0EDE024E5C}" type="pres">
      <dgm:prSet presAssocID="{7D853F36-44BE-4103-8D71-B2F33A30CF86}" presName="circ4Tx" presStyleLbl="revTx" presStyleIdx="0" presStyleCnt="0" custScaleX="184940" custScaleY="173673" custLinFactNeighborX="-36186" custLinFactNeighborY="-40141">
        <dgm:presLayoutVars>
          <dgm:chMax val="0"/>
          <dgm:chPref val="0"/>
          <dgm:bulletEnabled val="1"/>
        </dgm:presLayoutVars>
      </dgm:prSet>
      <dgm:spPr/>
    </dgm:pt>
    <dgm:pt modelId="{46465703-B34D-4635-B314-2154AABD74EB}" type="pres">
      <dgm:prSet presAssocID="{D5AEFB18-44FB-4CEE-B636-8E5F43ABF553}" presName="circ5" presStyleLbl="vennNode1" presStyleIdx="4" presStyleCnt="5"/>
      <dgm:spPr>
        <a:solidFill>
          <a:srgbClr val="00ACE1">
            <a:alpha val="49804"/>
          </a:srgbClr>
        </a:solidFill>
        <a:ln>
          <a:solidFill>
            <a:schemeClr val="bg1"/>
          </a:solidFill>
        </a:ln>
      </dgm:spPr>
    </dgm:pt>
    <dgm:pt modelId="{7AB65E87-B543-4C64-906E-554E68AD0C5B}" type="pres">
      <dgm:prSet presAssocID="{D5AEFB18-44FB-4CEE-B636-8E5F43ABF553}" presName="circ5Tx" presStyleLbl="revTx" presStyleIdx="0" presStyleCnt="0" custLinFactX="41723" custLinFactY="-5967" custLinFactNeighborX="100000" custLinFactNeighborY="-100000">
        <dgm:presLayoutVars>
          <dgm:chMax val="0"/>
          <dgm:chPref val="0"/>
          <dgm:bulletEnabled val="1"/>
        </dgm:presLayoutVars>
      </dgm:prSet>
      <dgm:spPr/>
    </dgm:pt>
  </dgm:ptLst>
  <dgm:cxnLst>
    <dgm:cxn modelId="{C292221A-3E37-45A4-ABB7-D25AA6C81BB9}" srcId="{5FBEAD79-6275-449B-9FE7-2BD97B319267}" destId="{D5AEFB18-44FB-4CEE-B636-8E5F43ABF553}" srcOrd="4" destOrd="0" parTransId="{71B5E074-C34E-4E23-BD2E-438216543038}" sibTransId="{2F1BB1A7-CD8A-4F4F-8C5B-BFAAA961AA28}"/>
    <dgm:cxn modelId="{5ECCDA26-5641-41C3-91F3-17743F6E1626}" srcId="{5FBEAD79-6275-449B-9FE7-2BD97B319267}" destId="{7D853F36-44BE-4103-8D71-B2F33A30CF86}" srcOrd="3" destOrd="0" parTransId="{3EE02B90-F58F-4417-BBA0-B70064CAA9A4}" sibTransId="{0BDA3E6A-8FF1-4FD2-B4CD-291A9C3F05F1}"/>
    <dgm:cxn modelId="{F953B03D-4560-4C02-A13E-4D938B924240}" type="presOf" srcId="{D81C22AB-C9A3-4B72-BF88-C74F8FD91436}" destId="{D26E12E3-7FAB-426B-86C4-8EC37C04CB21}" srcOrd="0" destOrd="0" presId="urn:microsoft.com/office/officeart/2005/8/layout/venn1"/>
    <dgm:cxn modelId="{E73084A1-5CA5-42B4-95FA-8BB6EDBF0D50}" srcId="{5FBEAD79-6275-449B-9FE7-2BD97B319267}" destId="{71A17231-689A-493A-8BC2-60CB2A3518F0}" srcOrd="2" destOrd="0" parTransId="{381745B4-F12E-459D-9318-3B6F501EF65B}" sibTransId="{2FE0262D-8BB4-4FE7-A0F5-6EF6E16898FB}"/>
    <dgm:cxn modelId="{1356A7D4-7677-48A6-820E-D674CB87E679}" type="presOf" srcId="{71A17231-689A-493A-8BC2-60CB2A3518F0}" destId="{EA12770E-6D28-45EC-AFB9-70280EC5DC16}" srcOrd="0" destOrd="0" presId="urn:microsoft.com/office/officeart/2005/8/layout/venn1"/>
    <dgm:cxn modelId="{6F34B5D7-4D81-47F5-9FB3-41C895820595}" type="presOf" srcId="{D5AEFB18-44FB-4CEE-B636-8E5F43ABF553}" destId="{7AB65E87-B543-4C64-906E-554E68AD0C5B}" srcOrd="0" destOrd="0" presId="urn:microsoft.com/office/officeart/2005/8/layout/venn1"/>
    <dgm:cxn modelId="{AEB0EBDC-8501-49F4-8A71-BD31B9F964D0}" type="presOf" srcId="{5FBEAD79-6275-449B-9FE7-2BD97B319267}" destId="{535E62C7-F84B-4E61-9704-25E8FCDF8DE6}" srcOrd="0" destOrd="0" presId="urn:microsoft.com/office/officeart/2005/8/layout/venn1"/>
    <dgm:cxn modelId="{D19470DD-ED91-4AEF-975A-3B243E2C9CCD}" type="presOf" srcId="{FA1A9344-10A3-4348-BEE2-0FA24A74E96E}" destId="{F1318E41-C4D7-4C97-9F4D-BBF072B32EC2}" srcOrd="0" destOrd="0" presId="urn:microsoft.com/office/officeart/2005/8/layout/venn1"/>
    <dgm:cxn modelId="{E63874EB-71E1-4A93-9DB6-FB4F18227F18}" srcId="{5FBEAD79-6275-449B-9FE7-2BD97B319267}" destId="{D81C22AB-C9A3-4B72-BF88-C74F8FD91436}" srcOrd="0" destOrd="0" parTransId="{823782F3-26F2-41D7-A1D5-BA951EED73C3}" sibTransId="{3A19A575-B46D-4979-A114-4063C2D74317}"/>
    <dgm:cxn modelId="{7CB6B7F8-315B-48B4-88B0-9033DDE99D71}" srcId="{5FBEAD79-6275-449B-9FE7-2BD97B319267}" destId="{FA1A9344-10A3-4348-BEE2-0FA24A74E96E}" srcOrd="1" destOrd="0" parTransId="{EA01A56C-A0C4-4636-93F4-8AE3A710524D}" sibTransId="{DD8B540A-C565-44A0-ADA5-F468653CA4F6}"/>
    <dgm:cxn modelId="{54917CFB-193D-4C37-8F9F-060785830FE9}" type="presOf" srcId="{7D853F36-44BE-4103-8D71-B2F33A30CF86}" destId="{839736D3-1670-4E75-928A-BC0EDE024E5C}" srcOrd="0" destOrd="0" presId="urn:microsoft.com/office/officeart/2005/8/layout/venn1"/>
    <dgm:cxn modelId="{0D7D8109-4AB8-4B49-8FB6-586364CBFFA8}" type="presParOf" srcId="{535E62C7-F84B-4E61-9704-25E8FCDF8DE6}" destId="{BEA2597C-04DF-4EEF-A13F-36AF62817018}" srcOrd="0" destOrd="0" presId="urn:microsoft.com/office/officeart/2005/8/layout/venn1"/>
    <dgm:cxn modelId="{DA197496-EF67-4907-BBE3-A9DE4EA52E4C}" type="presParOf" srcId="{535E62C7-F84B-4E61-9704-25E8FCDF8DE6}" destId="{D26E12E3-7FAB-426B-86C4-8EC37C04CB21}" srcOrd="1" destOrd="0" presId="urn:microsoft.com/office/officeart/2005/8/layout/venn1"/>
    <dgm:cxn modelId="{5E5E3641-D4FF-4A73-B27E-6CB10388EFE4}" type="presParOf" srcId="{535E62C7-F84B-4E61-9704-25E8FCDF8DE6}" destId="{94512337-060E-47E7-8DCA-DEA985008AB8}" srcOrd="2" destOrd="0" presId="urn:microsoft.com/office/officeart/2005/8/layout/venn1"/>
    <dgm:cxn modelId="{6FECD7E8-E125-455F-815B-D7BE41D4D6C3}" type="presParOf" srcId="{535E62C7-F84B-4E61-9704-25E8FCDF8DE6}" destId="{F1318E41-C4D7-4C97-9F4D-BBF072B32EC2}" srcOrd="3" destOrd="0" presId="urn:microsoft.com/office/officeart/2005/8/layout/venn1"/>
    <dgm:cxn modelId="{8DF6FE16-8104-47D0-B926-A80433F0595B}" type="presParOf" srcId="{535E62C7-F84B-4E61-9704-25E8FCDF8DE6}" destId="{87B04FB7-A4C2-42D9-9EBE-C00E6FEA62A9}" srcOrd="4" destOrd="0" presId="urn:microsoft.com/office/officeart/2005/8/layout/venn1"/>
    <dgm:cxn modelId="{113239E2-AD40-4E5B-84D5-4118FB59EA5F}" type="presParOf" srcId="{535E62C7-F84B-4E61-9704-25E8FCDF8DE6}" destId="{EA12770E-6D28-45EC-AFB9-70280EC5DC16}" srcOrd="5" destOrd="0" presId="urn:microsoft.com/office/officeart/2005/8/layout/venn1"/>
    <dgm:cxn modelId="{B77606CC-B26E-4088-9C2A-4E1D4F5AFC44}" type="presParOf" srcId="{535E62C7-F84B-4E61-9704-25E8FCDF8DE6}" destId="{CB825C90-59C9-454A-84CA-9C6EF1B79C84}" srcOrd="6" destOrd="0" presId="urn:microsoft.com/office/officeart/2005/8/layout/venn1"/>
    <dgm:cxn modelId="{6D1695CC-A887-4657-84CC-33735AFD7FCD}" type="presParOf" srcId="{535E62C7-F84B-4E61-9704-25E8FCDF8DE6}" destId="{839736D3-1670-4E75-928A-BC0EDE024E5C}" srcOrd="7" destOrd="0" presId="urn:microsoft.com/office/officeart/2005/8/layout/venn1"/>
    <dgm:cxn modelId="{6D4AB458-BC2C-41E9-951A-4C924FAC28B5}" type="presParOf" srcId="{535E62C7-F84B-4E61-9704-25E8FCDF8DE6}" destId="{46465703-B34D-4635-B314-2154AABD74EB}" srcOrd="8" destOrd="0" presId="urn:microsoft.com/office/officeart/2005/8/layout/venn1"/>
    <dgm:cxn modelId="{46F7EE0F-21FC-43AB-A640-60FDE009B112}" type="presParOf" srcId="{535E62C7-F84B-4E61-9704-25E8FCDF8DE6}" destId="{7AB65E87-B543-4C64-906E-554E68AD0C5B}"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2597C-04DF-4EEF-A13F-36AF62817018}">
      <dsp:nvSpPr>
        <dsp:cNvPr id="0" name=""/>
        <dsp:cNvSpPr/>
      </dsp:nvSpPr>
      <dsp:spPr>
        <a:xfrm>
          <a:off x="3484285" y="1052187"/>
          <a:ext cx="1547117" cy="1547117"/>
        </a:xfrm>
        <a:prstGeom prst="ellipse">
          <a:avLst/>
        </a:prstGeom>
        <a:solidFill>
          <a:srgbClr val="00ACE1">
            <a:alpha val="49804"/>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26E12E3-7FAB-426B-86C4-8EC37C04CB21}">
      <dsp:nvSpPr>
        <dsp:cNvPr id="0" name=""/>
        <dsp:cNvSpPr/>
      </dsp:nvSpPr>
      <dsp:spPr>
        <a:xfrm>
          <a:off x="5427241" y="1058653"/>
          <a:ext cx="2609788" cy="10387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E90268"/>
              </a:solidFill>
              <a:latin typeface="Times New Roman" panose="02020603050405020304" pitchFamily="18" charset="0"/>
              <a:cs typeface="Times New Roman" panose="02020603050405020304" pitchFamily="18" charset="0"/>
            </a:rPr>
            <a:t>Financial and Statistical Modelling</a:t>
          </a:r>
        </a:p>
        <a:p>
          <a:pPr marL="0" lvl="0" indent="0" algn="ctr" defTabSz="711200">
            <a:lnSpc>
              <a:spcPct val="90000"/>
            </a:lnSpc>
            <a:spcBef>
              <a:spcPct val="0"/>
            </a:spcBef>
            <a:spcAft>
              <a:spcPct val="35000"/>
            </a:spcAft>
            <a:buNone/>
          </a:pPr>
          <a:r>
            <a:rPr lang="en-GB" sz="1600" kern="1200" dirty="0">
              <a:solidFill>
                <a:srgbClr val="455560"/>
              </a:solidFill>
              <a:latin typeface="Times New Roman" panose="02020603050405020304" pitchFamily="18" charset="0"/>
              <a:cs typeface="Times New Roman" panose="02020603050405020304" pitchFamily="18" charset="0"/>
            </a:rPr>
            <a:t>Stochastic Financial Projections, Monte Carlo simulations, Economic Scenario Generation,  Statistical Methods</a:t>
          </a:r>
        </a:p>
      </dsp:txBody>
      <dsp:txXfrm>
        <a:off x="5427241" y="1058653"/>
        <a:ext cx="2609788" cy="1038778"/>
      </dsp:txXfrm>
    </dsp:sp>
    <dsp:sp modelId="{94512337-060E-47E7-8DCA-DEA985008AB8}">
      <dsp:nvSpPr>
        <dsp:cNvPr id="0" name=""/>
        <dsp:cNvSpPr/>
      </dsp:nvSpPr>
      <dsp:spPr>
        <a:xfrm>
          <a:off x="4072808" y="1479634"/>
          <a:ext cx="1547117" cy="1547117"/>
        </a:xfrm>
        <a:prstGeom prst="ellipse">
          <a:avLst/>
        </a:prstGeom>
        <a:solidFill>
          <a:srgbClr val="00ACE1">
            <a:alpha val="49804"/>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1318E41-C4D7-4C97-9F4D-BBF072B32EC2}">
      <dsp:nvSpPr>
        <dsp:cNvPr id="0" name=""/>
        <dsp:cNvSpPr/>
      </dsp:nvSpPr>
      <dsp:spPr>
        <a:xfrm>
          <a:off x="754478" y="829082"/>
          <a:ext cx="2258684" cy="11271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E90268"/>
              </a:solidFill>
              <a:latin typeface="Times New Roman" panose="02020603050405020304" pitchFamily="18" charset="0"/>
              <a:cs typeface="Times New Roman" panose="02020603050405020304" pitchFamily="18" charset="0"/>
            </a:rPr>
            <a:t>Emerging Technologies</a:t>
          </a:r>
        </a:p>
        <a:p>
          <a:pPr marL="0" lvl="0" indent="0" algn="ctr" defTabSz="711200">
            <a:lnSpc>
              <a:spcPct val="90000"/>
            </a:lnSpc>
            <a:spcBef>
              <a:spcPct val="0"/>
            </a:spcBef>
            <a:spcAft>
              <a:spcPct val="35000"/>
            </a:spcAft>
            <a:buNone/>
          </a:pPr>
          <a:r>
            <a:rPr lang="en-GB" sz="1600" b="0" kern="1200" dirty="0">
              <a:solidFill>
                <a:srgbClr val="455560"/>
              </a:solidFill>
              <a:latin typeface="Times New Roman" panose="02020603050405020304" pitchFamily="18" charset="0"/>
              <a:cs typeface="Times New Roman" panose="02020603050405020304" pitchFamily="18" charset="0"/>
            </a:rPr>
            <a:t>Smart-Contracts, Model-as-a-Service, Digital Assistants</a:t>
          </a:r>
        </a:p>
      </dsp:txBody>
      <dsp:txXfrm>
        <a:off x="754478" y="829082"/>
        <a:ext cx="2258684" cy="1127185"/>
      </dsp:txXfrm>
    </dsp:sp>
    <dsp:sp modelId="{87B04FB7-A4C2-42D9-9EBE-C00E6FEA62A9}">
      <dsp:nvSpPr>
        <dsp:cNvPr id="0" name=""/>
        <dsp:cNvSpPr/>
      </dsp:nvSpPr>
      <dsp:spPr>
        <a:xfrm>
          <a:off x="3848167" y="2171858"/>
          <a:ext cx="1547117" cy="1547117"/>
        </a:xfrm>
        <a:prstGeom prst="ellipse">
          <a:avLst/>
        </a:prstGeom>
        <a:solidFill>
          <a:srgbClr val="00ACE1">
            <a:alpha val="49804"/>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A12770E-6D28-45EC-AFB9-70280EC5DC16}">
      <dsp:nvSpPr>
        <dsp:cNvPr id="0" name=""/>
        <dsp:cNvSpPr/>
      </dsp:nvSpPr>
      <dsp:spPr>
        <a:xfrm>
          <a:off x="5317847" y="2687836"/>
          <a:ext cx="2933290" cy="11271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E90268"/>
              </a:solidFill>
              <a:latin typeface="Times New Roman" panose="02020603050405020304" pitchFamily="18" charset="0"/>
              <a:cs typeface="Times New Roman" panose="02020603050405020304" pitchFamily="18" charset="0"/>
            </a:rPr>
            <a:t>Machine Learning &amp; AI</a:t>
          </a:r>
        </a:p>
        <a:p>
          <a:pPr marL="0" lvl="0" indent="0" algn="ctr" defTabSz="711200">
            <a:lnSpc>
              <a:spcPct val="90000"/>
            </a:lnSpc>
            <a:spcBef>
              <a:spcPct val="0"/>
            </a:spcBef>
            <a:spcAft>
              <a:spcPct val="35000"/>
            </a:spcAft>
            <a:buNone/>
          </a:pPr>
          <a:r>
            <a:rPr lang="en-GB" sz="1600" b="0" kern="1200" dirty="0">
              <a:solidFill>
                <a:srgbClr val="455560"/>
              </a:solidFill>
              <a:latin typeface="Times New Roman" panose="02020603050405020304" pitchFamily="18" charset="0"/>
              <a:cs typeface="Times New Roman" panose="02020603050405020304" pitchFamily="18" charset="0"/>
            </a:rPr>
            <a:t>Supervised / unsupervised learning, Cluster Analysis, TensorFlow, Azure Machine Learning</a:t>
          </a:r>
        </a:p>
      </dsp:txBody>
      <dsp:txXfrm>
        <a:off x="5317847" y="2687836"/>
        <a:ext cx="2933290" cy="1127185"/>
      </dsp:txXfrm>
    </dsp:sp>
    <dsp:sp modelId="{CB825C90-59C9-454A-84CA-9C6EF1B79C84}">
      <dsp:nvSpPr>
        <dsp:cNvPr id="0" name=""/>
        <dsp:cNvSpPr/>
      </dsp:nvSpPr>
      <dsp:spPr>
        <a:xfrm>
          <a:off x="3120403" y="2171858"/>
          <a:ext cx="1547117" cy="1547117"/>
        </a:xfrm>
        <a:prstGeom prst="ellipse">
          <a:avLst/>
        </a:prstGeom>
        <a:solidFill>
          <a:srgbClr val="00ACE1">
            <a:alpha val="49804"/>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39736D3-1670-4E75-928A-BC0EDE024E5C}">
      <dsp:nvSpPr>
        <dsp:cNvPr id="0" name=""/>
        <dsp:cNvSpPr/>
      </dsp:nvSpPr>
      <dsp:spPr>
        <a:xfrm>
          <a:off x="145571" y="2217862"/>
          <a:ext cx="2975688" cy="195761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E90268"/>
              </a:solidFill>
              <a:latin typeface="Times New Roman" panose="02020603050405020304" pitchFamily="18" charset="0"/>
              <a:cs typeface="Times New Roman" panose="02020603050405020304" pitchFamily="18" charset="0"/>
            </a:rPr>
            <a:t>Production ready systems</a:t>
          </a:r>
        </a:p>
        <a:p>
          <a:pPr marL="0" lvl="0" indent="0" algn="ctr" defTabSz="711200">
            <a:lnSpc>
              <a:spcPct val="90000"/>
            </a:lnSpc>
            <a:spcBef>
              <a:spcPct val="0"/>
            </a:spcBef>
            <a:spcAft>
              <a:spcPct val="35000"/>
            </a:spcAft>
            <a:buNone/>
          </a:pPr>
          <a:r>
            <a:rPr lang="en-GB" sz="1600" kern="1200" dirty="0">
              <a:solidFill>
                <a:srgbClr val="455560"/>
              </a:solidFill>
              <a:latin typeface="Times New Roman" panose="02020603050405020304" pitchFamily="18" charset="0"/>
              <a:cs typeface="Times New Roman" panose="02020603050405020304" pitchFamily="18" charset="0"/>
            </a:rPr>
            <a:t>Robust Quality Assurance, UX Design, Application Architecture, Performance Analysis, APIs, Documentation</a:t>
          </a:r>
        </a:p>
      </dsp:txBody>
      <dsp:txXfrm>
        <a:off x="145571" y="2217862"/>
        <a:ext cx="2975688" cy="1957616"/>
      </dsp:txXfrm>
    </dsp:sp>
    <dsp:sp modelId="{46465703-B34D-4635-B314-2154AABD74EB}">
      <dsp:nvSpPr>
        <dsp:cNvPr id="0" name=""/>
        <dsp:cNvSpPr/>
      </dsp:nvSpPr>
      <dsp:spPr>
        <a:xfrm>
          <a:off x="2895761" y="1479634"/>
          <a:ext cx="1547117" cy="1547117"/>
        </a:xfrm>
        <a:prstGeom prst="ellipse">
          <a:avLst/>
        </a:prstGeom>
        <a:solidFill>
          <a:srgbClr val="00ACE1">
            <a:alpha val="49804"/>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AB65E87-B543-4C64-906E-554E68AD0C5B}">
      <dsp:nvSpPr>
        <dsp:cNvPr id="0" name=""/>
        <dsp:cNvSpPr/>
      </dsp:nvSpPr>
      <dsp:spPr>
        <a:xfrm>
          <a:off x="3443935" y="0"/>
          <a:ext cx="1609001" cy="11271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E90268"/>
              </a:solidFill>
              <a:latin typeface="Times New Roman" panose="02020603050405020304" pitchFamily="18" charset="0"/>
              <a:cs typeface="Times New Roman" panose="02020603050405020304" pitchFamily="18" charset="0"/>
            </a:rPr>
            <a:t>Data Quality</a:t>
          </a:r>
        </a:p>
        <a:p>
          <a:pPr marL="0" lvl="0" indent="0" algn="ctr" defTabSz="711200">
            <a:lnSpc>
              <a:spcPct val="90000"/>
            </a:lnSpc>
            <a:spcBef>
              <a:spcPct val="0"/>
            </a:spcBef>
            <a:spcAft>
              <a:spcPct val="35000"/>
            </a:spcAft>
            <a:buNone/>
          </a:pPr>
          <a:r>
            <a:rPr lang="en-GB" sz="1600" kern="1200" dirty="0">
              <a:solidFill>
                <a:srgbClr val="455560"/>
              </a:solidFill>
              <a:latin typeface="Times New Roman" panose="02020603050405020304" pitchFamily="18" charset="0"/>
              <a:cs typeface="Times New Roman" panose="02020603050405020304" pitchFamily="18" charset="0"/>
            </a:rPr>
            <a:t>Collection, Storage, Manipulation, Visualisation</a:t>
          </a:r>
        </a:p>
      </dsp:txBody>
      <dsp:txXfrm>
        <a:off x="3443935" y="0"/>
        <a:ext cx="1609001" cy="11271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7AEE31-9ABD-4012-94F8-5F67CA212D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F5472FC-CAC0-4131-B617-E10E3CCCC4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212F1B-8B1D-4B80-A8FD-D06876F5D33D}" type="datetimeFigureOut">
              <a:rPr lang="en-GB" smtClean="0"/>
              <a:t>23/04/2024</a:t>
            </a:fld>
            <a:endParaRPr lang="en-GB"/>
          </a:p>
        </p:txBody>
      </p:sp>
      <p:sp>
        <p:nvSpPr>
          <p:cNvPr id="4" name="Footer Placeholder 3">
            <a:extLst>
              <a:ext uri="{FF2B5EF4-FFF2-40B4-BE49-F238E27FC236}">
                <a16:creationId xmlns:a16="http://schemas.microsoft.com/office/drawing/2014/main" id="{9E27EFE5-A793-4152-8AB1-4390E3F722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60F9F78-DAFF-4595-8AD5-1CB19C1F68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F2CA8E-A708-4C38-91DB-6CDF01A06D1F}" type="slidenum">
              <a:rPr lang="en-GB" smtClean="0"/>
              <a:t>‹#›</a:t>
            </a:fld>
            <a:endParaRPr lang="en-GB"/>
          </a:p>
        </p:txBody>
      </p:sp>
    </p:spTree>
    <p:extLst>
      <p:ext uri="{BB962C8B-B14F-4D97-AF65-F5344CB8AC3E}">
        <p14:creationId xmlns:p14="http://schemas.microsoft.com/office/powerpoint/2010/main" val="3949368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FDC1E-89C6-483E-BEA4-5DA7C550E090}" type="datetimeFigureOut">
              <a:rPr lang="en-GB" smtClean="0"/>
              <a:t>23/04/2024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4FD0F-A463-4397-9259-77FEE1ED15B4}" type="slidenum">
              <a:rPr lang="en-GB" smtClean="0"/>
              <a:t>‹#›</a:t>
            </a:fld>
            <a:endParaRPr lang="en-GB"/>
          </a:p>
        </p:txBody>
      </p:sp>
    </p:spTree>
    <p:extLst>
      <p:ext uri="{BB962C8B-B14F-4D97-AF65-F5344CB8AC3E}">
        <p14:creationId xmlns:p14="http://schemas.microsoft.com/office/powerpoint/2010/main" val="137350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200" b="1" i="0" u="none" strike="noStrike" dirty="0">
                <a:solidFill>
                  <a:srgbClr val="00ACE1"/>
                </a:solidFill>
                <a:effectLst/>
                <a:latin typeface="Arial" panose="020B0604020202020204" pitchFamily="34" charset="0"/>
              </a:rPr>
              <a:t>Start with the outputs, talk about inputs, touch on real yields</a:t>
            </a:r>
          </a:p>
          <a:p>
            <a:pPr algn="l" rtl="0" fontAlgn="base"/>
            <a:endParaRPr lang="en-GB" sz="1200" b="1" i="0" u="none" strike="noStrike" dirty="0">
              <a:solidFill>
                <a:srgbClr val="00ACE1"/>
              </a:solidFill>
              <a:effectLst/>
              <a:latin typeface="Arial" panose="020B0604020202020204" pitchFamily="34" charset="0"/>
            </a:endParaRPr>
          </a:p>
          <a:p>
            <a:pPr algn="l" rtl="0" fontAlgn="base"/>
            <a:r>
              <a:rPr lang="en-GB" sz="1200" b="1" i="0" u="none" strike="noStrike" dirty="0">
                <a:solidFill>
                  <a:srgbClr val="00ACE1"/>
                </a:solidFill>
                <a:effectLst/>
                <a:latin typeface="Arial" panose="020B0604020202020204" pitchFamily="34" charset="0"/>
              </a:rPr>
              <a:t>Credentials</a:t>
            </a:r>
            <a:r>
              <a:rPr lang="en-US" sz="1200" b="0" i="0" dirty="0">
                <a:solidFill>
                  <a:srgbClr val="00ACE1"/>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Supports £350bn AUA</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Empowers 600k individual GO savers</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Powers planning tools for wealth managers</a:t>
            </a:r>
            <a:r>
              <a:rPr lang="en-GB" sz="1200" b="0" i="0" dirty="0">
                <a:solidFill>
                  <a:srgbClr val="455560"/>
                </a:solidFill>
                <a:effectLst/>
                <a:latin typeface="Arial" panose="020B0604020202020204" pitchFamily="34" charset="0"/>
              </a:rPr>
              <a:t>​</a:t>
            </a:r>
            <a:endParaRPr lang="en-GB" sz="1200" b="0" i="0" dirty="0">
              <a:solidFill>
                <a:srgbClr val="44546A"/>
              </a:solidFill>
              <a:effectLst/>
              <a:latin typeface="Arial" panose="020B0604020202020204" pitchFamily="34" charset="0"/>
            </a:endParaRPr>
          </a:p>
          <a:p>
            <a:pPr algn="l" rtl="0" fontAlgn="base"/>
            <a:r>
              <a:rPr lang="en-GB" sz="1200" b="0" i="0" dirty="0">
                <a:solidFill>
                  <a:srgbClr val="00ACE1"/>
                </a:solidFill>
                <a:effectLst/>
                <a:latin typeface="Arial" panose="020B0604020202020204" pitchFamily="34" charset="0"/>
              </a:rPr>
              <a:t>​</a:t>
            </a:r>
            <a:endParaRPr lang="en-GB" sz="1200" b="0" i="0" dirty="0">
              <a:solidFill>
                <a:srgbClr val="44546A"/>
              </a:solidFill>
              <a:effectLst/>
              <a:latin typeface="Arial" panose="020B0604020202020204" pitchFamily="34" charset="0"/>
            </a:endParaRPr>
          </a:p>
          <a:p>
            <a:pPr algn="l" rtl="0" fontAlgn="base"/>
            <a:r>
              <a:rPr lang="en-GB" sz="1200" b="1" i="0" u="none" strike="noStrike" dirty="0">
                <a:solidFill>
                  <a:srgbClr val="00ACE1"/>
                </a:solidFill>
                <a:effectLst/>
                <a:latin typeface="Arial" panose="020B0604020202020204" pitchFamily="34" charset="0"/>
              </a:rPr>
              <a:t>Proven processes</a:t>
            </a:r>
            <a:r>
              <a:rPr lang="en-US" sz="1200" b="0" i="0" dirty="0">
                <a:solidFill>
                  <a:srgbClr val="00ACE1"/>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15+ year pedigree</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Informed by research, driven by data</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Dedicated team of 8, within analytics practice of 100+ people</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r>
              <a:rPr lang="en-GB" sz="1200" b="0" i="0" dirty="0">
                <a:solidFill>
                  <a:srgbClr val="00ACE1"/>
                </a:solidFill>
                <a:effectLst/>
                <a:latin typeface="Arial" panose="020B0604020202020204" pitchFamily="34" charset="0"/>
              </a:rPr>
              <a:t>​</a:t>
            </a:r>
            <a:endParaRPr lang="en-GB" sz="1200" b="0" i="0" dirty="0">
              <a:solidFill>
                <a:srgbClr val="44546A"/>
              </a:solidFill>
              <a:effectLst/>
              <a:latin typeface="Arial" panose="020B0604020202020204" pitchFamily="34" charset="0"/>
            </a:endParaRPr>
          </a:p>
          <a:p>
            <a:pPr algn="l" rtl="0" fontAlgn="base"/>
            <a:r>
              <a:rPr lang="en-GB" sz="1200" b="1" i="0" u="none" strike="noStrike" dirty="0">
                <a:solidFill>
                  <a:srgbClr val="00ACE1"/>
                </a:solidFill>
                <a:effectLst/>
                <a:latin typeface="Arial" panose="020B0604020202020204" pitchFamily="34" charset="0"/>
              </a:rPr>
              <a:t>Rigorous oversight</a:t>
            </a:r>
            <a:r>
              <a:rPr lang="en-US" sz="1200" b="0" i="0" dirty="0">
                <a:solidFill>
                  <a:srgbClr val="00ACE1"/>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Oversight committee with senior representation</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err="1">
                <a:solidFill>
                  <a:srgbClr val="455560"/>
                </a:solidFill>
                <a:effectLst/>
                <a:latin typeface="Arial" panose="020B0604020202020204" pitchFamily="34" charset="0"/>
              </a:rPr>
              <a:t>IFoA</a:t>
            </a:r>
            <a:r>
              <a:rPr lang="en-GB" sz="1200" b="0" i="0" u="none" strike="noStrike" dirty="0">
                <a:solidFill>
                  <a:srgbClr val="455560"/>
                </a:solidFill>
                <a:effectLst/>
                <a:latin typeface="Arial" panose="020B0604020202020204" pitchFamily="34" charset="0"/>
              </a:rPr>
              <a:t> professional requirements</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Regulator scrutiny</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r>
              <a:rPr lang="en-GB" sz="1200" b="0" i="0" dirty="0">
                <a:solidFill>
                  <a:srgbClr val="00ACE1"/>
                </a:solidFill>
                <a:effectLst/>
                <a:latin typeface="Arial" panose="020B0604020202020204" pitchFamily="34" charset="0"/>
              </a:rPr>
              <a:t>​</a:t>
            </a:r>
            <a:endParaRPr lang="en-GB" sz="1200" b="0" i="0" dirty="0">
              <a:solidFill>
                <a:srgbClr val="44546A"/>
              </a:solidFill>
              <a:effectLst/>
              <a:latin typeface="Arial" panose="020B0604020202020204" pitchFamily="34" charset="0"/>
            </a:endParaRPr>
          </a:p>
          <a:p>
            <a:pPr algn="l" rtl="0" fontAlgn="base"/>
            <a:r>
              <a:rPr lang="en-GB" sz="1200" b="1" i="0" u="none" strike="noStrike" dirty="0">
                <a:solidFill>
                  <a:srgbClr val="00ACE1"/>
                </a:solidFill>
                <a:effectLst/>
                <a:latin typeface="Arial" panose="020B0604020202020204" pitchFamily="34" charset="0"/>
              </a:rPr>
              <a:t>Key features</a:t>
            </a:r>
            <a:r>
              <a:rPr lang="en-US" sz="1200" b="0" i="0" dirty="0">
                <a:solidFill>
                  <a:srgbClr val="00ACE1"/>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Broad market-consistent asset class representation</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Time-dependent returns with fat tails</a:t>
            </a:r>
            <a:r>
              <a:rPr lang="en-US" sz="1200" b="0" i="0" dirty="0">
                <a:solidFill>
                  <a:srgbClr val="455560"/>
                </a:solidFill>
                <a:effectLst/>
                <a:latin typeface="Arial" panose="020B0604020202020204" pitchFamily="34" charset="0"/>
              </a:rPr>
              <a:t>​</a:t>
            </a:r>
            <a:endParaRPr lang="en-US" sz="1200" b="0" i="0" dirty="0">
              <a:solidFill>
                <a:srgbClr val="44546A"/>
              </a:solidFill>
              <a:effectLst/>
              <a:latin typeface="Arial" panose="020B0604020202020204" pitchFamily="34" charset="0"/>
            </a:endParaRPr>
          </a:p>
          <a:p>
            <a:pPr algn="l" rtl="0" fontAlgn="base">
              <a:buFont typeface="Arial" panose="020B0604020202020204" pitchFamily="34" charset="0"/>
              <a:buChar char="•"/>
            </a:pPr>
            <a:r>
              <a:rPr lang="en-GB" sz="1200" b="0" i="0" u="none" strike="noStrike" dirty="0">
                <a:solidFill>
                  <a:srgbClr val="455560"/>
                </a:solidFill>
                <a:effectLst/>
                <a:latin typeface="Arial" panose="020B0604020202020204" pitchFamily="34" charset="0"/>
              </a:rPr>
              <a:t>Flexibly implemented, easily enhanced</a:t>
            </a:r>
            <a:r>
              <a:rPr lang="en-US" sz="1200" b="0" i="0" dirty="0">
                <a:solidFill>
                  <a:srgbClr val="455560"/>
                </a:solidFill>
                <a:effectLst/>
                <a:latin typeface="Arial" panose="020B0604020202020204" pitchFamily="34" charset="0"/>
              </a:rPr>
              <a:t>​</a:t>
            </a:r>
          </a:p>
        </p:txBody>
      </p:sp>
      <p:sp>
        <p:nvSpPr>
          <p:cNvPr id="4" name="Slide Number Placeholder 3"/>
          <p:cNvSpPr>
            <a:spLocks noGrp="1"/>
          </p:cNvSpPr>
          <p:nvPr>
            <p:ph type="sldNum" sz="quarter" idx="5"/>
          </p:nvPr>
        </p:nvSpPr>
        <p:spPr/>
        <p:txBody>
          <a:bodyPr/>
          <a:lstStyle/>
          <a:p>
            <a:fld id="{635A65BD-2E2E-4C42-9E33-F1B491066D26}" type="slidenum">
              <a:rPr lang="en-GB" smtClean="0"/>
              <a:t>7</a:t>
            </a:fld>
            <a:endParaRPr lang="en-GB"/>
          </a:p>
        </p:txBody>
      </p:sp>
    </p:spTree>
    <p:extLst>
      <p:ext uri="{BB962C8B-B14F-4D97-AF65-F5344CB8AC3E}">
        <p14:creationId xmlns:p14="http://schemas.microsoft.com/office/powerpoint/2010/main" val="83655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35A65BD-2E2E-4C42-9E33-F1B491066D26}" type="slidenum">
              <a:rPr lang="en-GB" smtClean="0"/>
              <a:t>9</a:t>
            </a:fld>
            <a:endParaRPr lang="en-GB"/>
          </a:p>
        </p:txBody>
      </p:sp>
    </p:spTree>
    <p:extLst>
      <p:ext uri="{BB962C8B-B14F-4D97-AF65-F5344CB8AC3E}">
        <p14:creationId xmlns:p14="http://schemas.microsoft.com/office/powerpoint/2010/main" val="230394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0760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68A6-35E3-41F7-BB81-30D0E5E3626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0234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9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slide - screen version">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80105" y="3984226"/>
            <a:ext cx="6709428" cy="1810183"/>
          </a:xfrm>
          <a:prstGeom prst="rect">
            <a:avLst/>
          </a:prstGeom>
        </p:spPr>
        <p:txBody>
          <a:bodyPr vert="horz" lIns="91440" tIns="45720" rIns="91440" bIns="45720" rtlCol="0" anchor="ctr">
            <a:noAutofit/>
          </a:bodyPr>
          <a:lstStyle/>
          <a:p>
            <a:r>
              <a:rPr lang="en-US" dirty="0"/>
              <a:t>Click to edit Section title style</a:t>
            </a:r>
          </a:p>
        </p:txBody>
      </p:sp>
    </p:spTree>
    <p:extLst>
      <p:ext uri="{BB962C8B-B14F-4D97-AF65-F5344CB8AC3E}">
        <p14:creationId xmlns:p14="http://schemas.microsoft.com/office/powerpoint/2010/main" val="838579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2875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A21AB4-F9AC-4D2C-8FCA-6432876088DB}"/>
              </a:ext>
            </a:extLst>
          </p:cNvPr>
          <p:cNvSpPr txBox="1">
            <a:spLocks/>
          </p:cNvSpPr>
          <p:nvPr userDrawn="1"/>
        </p:nvSpPr>
        <p:spPr>
          <a:xfrm>
            <a:off x="582297" y="1709740"/>
            <a:ext cx="7886700" cy="2852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455560"/>
                </a:solidFill>
                <a:latin typeface="Times" panose="02020603050405020304" pitchFamily="18" charset="0"/>
                <a:ea typeface="+mj-ea"/>
                <a:cs typeface="Times" panose="02020603050405020304" pitchFamily="18" charset="0"/>
              </a:defRPr>
            </a:lvl1pPr>
          </a:lstStyle>
          <a:p>
            <a:r>
              <a:rPr lang="en-US" dirty="0"/>
              <a:t>Thank you</a:t>
            </a:r>
            <a:endParaRPr lang="en-GB" dirty="0"/>
          </a:p>
        </p:txBody>
      </p:sp>
      <p:sp>
        <p:nvSpPr>
          <p:cNvPr id="4" name="Text Box 8">
            <a:extLst>
              <a:ext uri="{FF2B5EF4-FFF2-40B4-BE49-F238E27FC236}">
                <a16:creationId xmlns:a16="http://schemas.microsoft.com/office/drawing/2014/main" id="{368E4D91-8276-42BC-94A1-2707AB0B98C4}"/>
              </a:ext>
            </a:extLst>
          </p:cNvPr>
          <p:cNvSpPr txBox="1">
            <a:spLocks noChangeArrowheads="1"/>
          </p:cNvSpPr>
          <p:nvPr userDrawn="1"/>
        </p:nvSpPr>
        <p:spPr bwMode="auto">
          <a:xfrm>
            <a:off x="582298" y="5519172"/>
            <a:ext cx="5890692" cy="1338828"/>
          </a:xfrm>
          <a:prstGeom prst="rect">
            <a:avLst/>
          </a:prstGeom>
          <a:noFill/>
          <a:ln w="9525">
            <a:noFill/>
            <a:miter lim="800000"/>
            <a:headEnd/>
            <a:tailEnd/>
          </a:ln>
          <a:effectLst/>
        </p:spPr>
        <p:txBody>
          <a:bodyPr wrap="square">
            <a:spAutoFit/>
          </a:bodyPr>
          <a:lstStyle/>
          <a:p>
            <a:r>
              <a:rPr lang="en-GB" sz="900" dirty="0">
                <a:solidFill>
                  <a:schemeClr val="accent5"/>
                </a:solidFill>
                <a:effectLst/>
                <a:latin typeface="Arial" panose="020B0604020202020204" pitchFamily="34" charset="0"/>
                <a:ea typeface="Calibri" panose="020F0502020204030204" pitchFamily="34" charset="0"/>
                <a:cs typeface="Arial" panose="020B0604020202020204" pitchFamily="34" charset="0"/>
              </a:rPr>
              <a:t>The material and charts included herewith are provided as background information for illustration purposes only. This PowerPoint presentation is not a definitive analysis of the subjects covered and should not be regarded as a substitute for specific advice in relation to the matters addressed. It is not advice and should not be relied upon. This PowerPoint presentation contains confidential information belonging to Hymans Robertson LLP (HR) and should not be released or otherwise disclosed to any third party without prior consent from HR. HR accept no liability for errors or omissions or reliance upon any statement or opinion herein.</a:t>
            </a:r>
          </a:p>
          <a:p>
            <a:r>
              <a:rPr lang="en-GB" sz="900" dirty="0">
                <a:solidFill>
                  <a:schemeClr val="accent5"/>
                </a:solidFill>
                <a:effectLst/>
                <a:latin typeface="Arial" panose="020B0604020202020204" pitchFamily="34" charset="0"/>
                <a:ea typeface="Calibri" panose="020F0502020204030204" pitchFamily="34" charset="0"/>
                <a:cs typeface="Arial" panose="020B0604020202020204" pitchFamily="34" charset="0"/>
              </a:rPr>
              <a:t>© Hymans Robertson LLP. All rights reserved. </a:t>
            </a:r>
          </a:p>
          <a:p>
            <a:r>
              <a:rPr lang="en-GB" sz="900" dirty="0">
                <a:solidFill>
                  <a:schemeClr val="accent5"/>
                </a:solidFill>
                <a:effectLst/>
                <a:latin typeface="Arial" panose="020B0604020202020204" pitchFamily="34" charset="0"/>
                <a:ea typeface="Calibri" panose="020F0502020204030204" pitchFamily="34" charset="0"/>
                <a:cs typeface="Arial" panose="020B0604020202020204" pitchFamily="34" charset="0"/>
              </a:rPr>
              <a:t> </a:t>
            </a:r>
          </a:p>
          <a:p>
            <a:endParaRPr lang="en-GB" sz="9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6683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68A6-35E3-41F7-BB81-30D0E5E3626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4578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A1C4-A520-48EC-8289-B035E144F600}"/>
              </a:ext>
            </a:extLst>
          </p:cNvPr>
          <p:cNvSpPr>
            <a:spLocks noGrp="1"/>
          </p:cNvSpPr>
          <p:nvPr>
            <p:ph type="title"/>
          </p:nvPr>
        </p:nvSpPr>
        <p:spPr>
          <a:xfrm>
            <a:off x="420757" y="961473"/>
            <a:ext cx="5502965" cy="1325563"/>
          </a:xfrm>
          <a:prstGeom prst="rect">
            <a:avLst/>
          </a:prstGeo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CF1B5E84-B886-47FC-88FE-CAAEE0B4B7B8}"/>
              </a:ext>
            </a:extLst>
          </p:cNvPr>
          <p:cNvSpPr>
            <a:spLocks noGrp="1"/>
          </p:cNvSpPr>
          <p:nvPr>
            <p:ph idx="1"/>
          </p:nvPr>
        </p:nvSpPr>
        <p:spPr>
          <a:xfrm>
            <a:off x="420757" y="2683565"/>
            <a:ext cx="5502965" cy="32129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3024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F1AC-D32F-4CF6-A224-768468EACF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9F6470-194C-4A4B-BDD2-7C09149F2A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1767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0F47-D7E0-4FA5-976F-FFE6DFB2C5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4AAFB6-CDD1-4141-AADA-3850319CE5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85E6A5-8D9E-4E44-BBEB-39C9A3263B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572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D022-402B-4ECC-8B42-F70F7101F6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B4401D-0586-439D-9D9B-6AA8DD9DC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D0AA6372-A042-4577-AEA1-92E64C0839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E9F341-5932-4C79-A9A6-1A3D465A3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A4FF4E-4C45-4DCC-B58A-EFBCA05C36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7145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07D-7ED0-45E8-A01C-85D61B1EDA5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7922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82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slide - screen version">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80105" y="3984226"/>
            <a:ext cx="6709428" cy="1810183"/>
          </a:xfrm>
          <a:prstGeom prst="rect">
            <a:avLst/>
          </a:prstGeom>
        </p:spPr>
        <p:txBody>
          <a:bodyPr vert="horz" lIns="91440" tIns="45720" rIns="91440" bIns="45720" rtlCol="0" anchor="ctr">
            <a:noAutofit/>
          </a:bodyPr>
          <a:lstStyle/>
          <a:p>
            <a:r>
              <a:rPr lang="en-US" dirty="0"/>
              <a:t>Click to edit Section title style</a:t>
            </a:r>
          </a:p>
        </p:txBody>
      </p:sp>
    </p:spTree>
    <p:extLst>
      <p:ext uri="{BB962C8B-B14F-4D97-AF65-F5344CB8AC3E}">
        <p14:creationId xmlns:p14="http://schemas.microsoft.com/office/powerpoint/2010/main" val="369212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1D0FEC-934A-4180-A3AD-97EB7BDBFC80}"/>
              </a:ext>
            </a:extLst>
          </p:cNvPr>
          <p:cNvSpPr txBox="1">
            <a:spLocks/>
          </p:cNvSpPr>
          <p:nvPr userDrawn="1"/>
        </p:nvSpPr>
        <p:spPr>
          <a:xfrm>
            <a:off x="582297" y="1709740"/>
            <a:ext cx="7886700" cy="2852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455560"/>
                </a:solidFill>
                <a:latin typeface="Times" panose="02020603050405020304" pitchFamily="18" charset="0"/>
                <a:ea typeface="+mj-ea"/>
                <a:cs typeface="Times" panose="02020603050405020304" pitchFamily="18" charset="0"/>
              </a:defRPr>
            </a:lvl1pPr>
          </a:lstStyle>
          <a:p>
            <a:r>
              <a:rPr lang="en-US" dirty="0">
                <a:solidFill>
                  <a:schemeClr val="tx1"/>
                </a:solidFill>
              </a:rPr>
              <a:t>Thank you</a:t>
            </a:r>
            <a:endParaRPr lang="en-GB" dirty="0">
              <a:solidFill>
                <a:schemeClr val="tx1"/>
              </a:solidFill>
            </a:endParaRPr>
          </a:p>
        </p:txBody>
      </p:sp>
      <p:sp>
        <p:nvSpPr>
          <p:cNvPr id="4" name="Text Box 8">
            <a:extLst>
              <a:ext uri="{FF2B5EF4-FFF2-40B4-BE49-F238E27FC236}">
                <a16:creationId xmlns:a16="http://schemas.microsoft.com/office/drawing/2014/main" id="{C4A424FF-92FA-4843-9716-EFA62E9B64E3}"/>
              </a:ext>
            </a:extLst>
          </p:cNvPr>
          <p:cNvSpPr txBox="1">
            <a:spLocks noChangeArrowheads="1"/>
          </p:cNvSpPr>
          <p:nvPr userDrawn="1"/>
        </p:nvSpPr>
        <p:spPr bwMode="auto">
          <a:xfrm>
            <a:off x="582298" y="5519172"/>
            <a:ext cx="5890692" cy="1338828"/>
          </a:xfrm>
          <a:prstGeom prst="rect">
            <a:avLst/>
          </a:prstGeom>
          <a:noFill/>
          <a:ln w="9525">
            <a:noFill/>
            <a:miter lim="800000"/>
            <a:headEnd/>
            <a:tailEnd/>
          </a:ln>
          <a:effectLst/>
        </p:spPr>
        <p:txBody>
          <a:bodyPr wrap="square">
            <a:spAutoFit/>
          </a:bodyPr>
          <a:lstStyle/>
          <a:p>
            <a:r>
              <a:rPr lang="en-GB" sz="9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material and charts included herewith are provided as background information for illustration purposes only. This PowerPoint presentation is not a definitive analysis of the subjects covered and should not be regarded as a substitute for specific advice in relation to the matters addressed. It is not advice and should not be relied upon. This PowerPoint presentation contains confidential information belonging to Hymans Robertson LLP (HR) and should not be released or otherwise disclosed to any third party without prior consent from HR. HR accept no liability for errors or omissions or reliance upon any statement or opinion herein.</a:t>
            </a:r>
          </a:p>
          <a:p>
            <a:r>
              <a:rPr lang="en-GB" sz="900" dirty="0">
                <a:solidFill>
                  <a:schemeClr val="tx1"/>
                </a:solidFill>
                <a:effectLst/>
                <a:latin typeface="Arial" panose="020B0604020202020204" pitchFamily="34" charset="0"/>
                <a:ea typeface="Calibri" panose="020F0502020204030204" pitchFamily="34" charset="0"/>
                <a:cs typeface="Arial" panose="020B0604020202020204" pitchFamily="34" charset="0"/>
              </a:rPr>
              <a:t>© Hymans Robertson LLP. All rights reserved. </a:t>
            </a:r>
          </a:p>
          <a:p>
            <a:r>
              <a:rPr lang="en-GB" sz="9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endParaRPr lang="en-GB" sz="9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665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4.jpeg"/><Relationship Id="rId4" Type="http://schemas.openxmlformats.org/officeDocument/2006/relationships/slideLayout" Target="../slideLayouts/slideLayout6.xml"/><Relationship Id="rId9"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image" Target="../media/image6.jp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image" Target="../media/image8.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F56E27-E4E7-4D0C-8DBC-E558E34414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07988" y="554256"/>
            <a:ext cx="3175793" cy="299603"/>
          </a:xfrm>
          <a:prstGeom prst="rect">
            <a:avLst/>
          </a:prstGeom>
        </p:spPr>
      </p:pic>
      <p:pic>
        <p:nvPicPr>
          <p:cNvPr id="5" name="Picture 4">
            <a:extLst>
              <a:ext uri="{FF2B5EF4-FFF2-40B4-BE49-F238E27FC236}">
                <a16:creationId xmlns:a16="http://schemas.microsoft.com/office/drawing/2014/main" id="{FD1456A9-C8A3-449D-85E9-6ABE31EFB81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grpSp>
        <p:nvGrpSpPr>
          <p:cNvPr id="6" name="Group 5">
            <a:extLst>
              <a:ext uri="{FF2B5EF4-FFF2-40B4-BE49-F238E27FC236}">
                <a16:creationId xmlns:a16="http://schemas.microsoft.com/office/drawing/2014/main" id="{7A15B5EB-B0A0-4F16-B31A-A6B3588F5178}"/>
              </a:ext>
            </a:extLst>
          </p:cNvPr>
          <p:cNvGrpSpPr/>
          <p:nvPr userDrawn="1"/>
        </p:nvGrpSpPr>
        <p:grpSpPr>
          <a:xfrm>
            <a:off x="-1136705" y="12869"/>
            <a:ext cx="896281" cy="6864316"/>
            <a:chOff x="-953825" y="12869"/>
            <a:chExt cx="896281" cy="6864316"/>
          </a:xfrm>
        </p:grpSpPr>
        <p:sp>
          <p:nvSpPr>
            <p:cNvPr id="8" name="Rectangle 57">
              <a:extLst>
                <a:ext uri="{FF2B5EF4-FFF2-40B4-BE49-F238E27FC236}">
                  <a16:creationId xmlns:a16="http://schemas.microsoft.com/office/drawing/2014/main" id="{7A937974-1AA1-4610-868F-6A1814772101}"/>
                </a:ext>
              </a:extLst>
            </p:cNvPr>
            <p:cNvSpPr>
              <a:spLocks noChangeArrowheads="1"/>
            </p:cNvSpPr>
            <p:nvPr userDrawn="1"/>
          </p:nvSpPr>
          <p:spPr bwMode="gray">
            <a:xfrm>
              <a:off x="-507533" y="12869"/>
              <a:ext cx="449989" cy="431801"/>
            </a:xfrm>
            <a:prstGeom prst="rect">
              <a:avLst/>
            </a:prstGeom>
            <a:solidFill>
              <a:srgbClr val="3FA6CC"/>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63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166</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204</a:t>
              </a:r>
            </a:p>
          </p:txBody>
        </p:sp>
        <p:sp>
          <p:nvSpPr>
            <p:cNvPr id="11" name="Rectangle 71">
              <a:extLst>
                <a:ext uri="{FF2B5EF4-FFF2-40B4-BE49-F238E27FC236}">
                  <a16:creationId xmlns:a16="http://schemas.microsoft.com/office/drawing/2014/main" id="{7D26429D-1988-4F78-93AB-10B96FEDD7E9}"/>
                </a:ext>
              </a:extLst>
            </p:cNvPr>
            <p:cNvSpPr>
              <a:spLocks noChangeArrowheads="1"/>
            </p:cNvSpPr>
            <p:nvPr userDrawn="1"/>
          </p:nvSpPr>
          <p:spPr bwMode="gray">
            <a:xfrm>
              <a:off x="-507533" y="444669"/>
              <a:ext cx="449989" cy="431800"/>
            </a:xfrm>
            <a:prstGeom prst="rect">
              <a:avLst/>
            </a:prstGeom>
            <a:solidFill>
              <a:srgbClr val="6CBCD8"/>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108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216</a:t>
              </a:r>
            </a:p>
          </p:txBody>
        </p:sp>
        <p:sp>
          <p:nvSpPr>
            <p:cNvPr id="12" name="Rectangle 72">
              <a:extLst>
                <a:ext uri="{FF2B5EF4-FFF2-40B4-BE49-F238E27FC236}">
                  <a16:creationId xmlns:a16="http://schemas.microsoft.com/office/drawing/2014/main" id="{8AC1F23C-EB62-4A89-8124-53ACCFD51242}"/>
                </a:ext>
              </a:extLst>
            </p:cNvPr>
            <p:cNvSpPr>
              <a:spLocks noChangeArrowheads="1"/>
            </p:cNvSpPr>
            <p:nvPr userDrawn="1"/>
          </p:nvSpPr>
          <p:spPr bwMode="gray">
            <a:xfrm>
              <a:off x="-507533" y="876469"/>
              <a:ext cx="449989" cy="431800"/>
            </a:xfrm>
            <a:prstGeom prst="rect">
              <a:avLst/>
            </a:prstGeom>
            <a:solidFill>
              <a:srgbClr val="9BD2E5"/>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155</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229</a:t>
              </a:r>
            </a:p>
          </p:txBody>
        </p:sp>
        <p:sp>
          <p:nvSpPr>
            <p:cNvPr id="13" name="Rectangle 73">
              <a:extLst>
                <a:ext uri="{FF2B5EF4-FFF2-40B4-BE49-F238E27FC236}">
                  <a16:creationId xmlns:a16="http://schemas.microsoft.com/office/drawing/2014/main" id="{67A63330-292C-47CE-9653-89FE0F48017D}"/>
                </a:ext>
              </a:extLst>
            </p:cNvPr>
            <p:cNvSpPr>
              <a:spLocks noChangeArrowheads="1"/>
            </p:cNvSpPr>
            <p:nvPr userDrawn="1"/>
          </p:nvSpPr>
          <p:spPr bwMode="gray">
            <a:xfrm>
              <a:off x="-507533" y="1308269"/>
              <a:ext cx="449989" cy="431800"/>
            </a:xfrm>
            <a:prstGeom prst="rect">
              <a:avLst/>
            </a:prstGeom>
            <a:solidFill>
              <a:srgbClr val="D2EAF2"/>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242</a:t>
              </a:r>
            </a:p>
          </p:txBody>
        </p:sp>
        <p:sp>
          <p:nvSpPr>
            <p:cNvPr id="14" name="Rectangle 74">
              <a:extLst>
                <a:ext uri="{FF2B5EF4-FFF2-40B4-BE49-F238E27FC236}">
                  <a16:creationId xmlns:a16="http://schemas.microsoft.com/office/drawing/2014/main" id="{3BE98E47-E27B-43B7-91D5-945455272EAF}"/>
                </a:ext>
              </a:extLst>
            </p:cNvPr>
            <p:cNvSpPr>
              <a:spLocks noChangeArrowheads="1"/>
            </p:cNvSpPr>
            <p:nvPr userDrawn="1"/>
          </p:nvSpPr>
          <p:spPr bwMode="gray">
            <a:xfrm>
              <a:off x="-507533" y="1740069"/>
              <a:ext cx="449989" cy="431800"/>
            </a:xfrm>
            <a:prstGeom prst="rect">
              <a:avLst/>
            </a:prstGeom>
            <a:solidFill>
              <a:srgbClr val="FDC82F"/>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253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47</a:t>
              </a:r>
            </a:p>
          </p:txBody>
        </p:sp>
        <p:sp>
          <p:nvSpPr>
            <p:cNvPr id="15" name="Rectangle 75">
              <a:extLst>
                <a:ext uri="{FF2B5EF4-FFF2-40B4-BE49-F238E27FC236}">
                  <a16:creationId xmlns:a16="http://schemas.microsoft.com/office/drawing/2014/main" id="{C03F4A9A-B2AD-401C-AD1F-5C892B4C1CC7}"/>
                </a:ext>
              </a:extLst>
            </p:cNvPr>
            <p:cNvSpPr>
              <a:spLocks noChangeArrowheads="1"/>
            </p:cNvSpPr>
            <p:nvPr userDrawn="1"/>
          </p:nvSpPr>
          <p:spPr bwMode="gray">
            <a:xfrm>
              <a:off x="-507533" y="2593482"/>
              <a:ext cx="449989" cy="431800"/>
            </a:xfrm>
            <a:prstGeom prst="rect">
              <a:avLst/>
            </a:prstGeom>
            <a:solidFill>
              <a:srgbClr val="FEDF8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223</a:t>
              </a:r>
            </a:p>
            <a:p>
              <a:pPr marL="0" indent="0" algn="r">
                <a:lnSpc>
                  <a:spcPct val="90000"/>
                </a:lnSpc>
                <a:buNone/>
                <a:defRPr/>
              </a:pPr>
              <a:r>
                <a:rPr lang="de-DE" sz="900" dirty="0">
                  <a:solidFill>
                    <a:srgbClr val="4B4B4B"/>
                  </a:solidFill>
                  <a:latin typeface="Arial" panose="020B0604020202020204" pitchFamily="34" charset="0"/>
                  <a:cs typeface="Arial" panose="020B0604020202020204" pitchFamily="34" charset="0"/>
                </a:rPr>
                <a:t>134</a:t>
              </a:r>
            </a:p>
          </p:txBody>
        </p:sp>
        <p:sp>
          <p:nvSpPr>
            <p:cNvPr id="16" name="Rectangle 76">
              <a:extLst>
                <a:ext uri="{FF2B5EF4-FFF2-40B4-BE49-F238E27FC236}">
                  <a16:creationId xmlns:a16="http://schemas.microsoft.com/office/drawing/2014/main" id="{77D44A26-58DB-49C1-B7B7-E0954A0622C6}"/>
                </a:ext>
              </a:extLst>
            </p:cNvPr>
            <p:cNvSpPr>
              <a:spLocks noChangeArrowheads="1"/>
            </p:cNvSpPr>
            <p:nvPr userDrawn="1"/>
          </p:nvSpPr>
          <p:spPr bwMode="gray">
            <a:xfrm>
              <a:off x="-507533" y="2167683"/>
              <a:ext cx="449989" cy="431800"/>
            </a:xfrm>
            <a:prstGeom prst="rect">
              <a:avLst/>
            </a:prstGeom>
            <a:solidFill>
              <a:srgbClr val="FDD35D"/>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253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211</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93</a:t>
              </a:r>
            </a:p>
          </p:txBody>
        </p:sp>
        <p:sp>
          <p:nvSpPr>
            <p:cNvPr id="17" name="Rectangle 77">
              <a:extLst>
                <a:ext uri="{FF2B5EF4-FFF2-40B4-BE49-F238E27FC236}">
                  <a16:creationId xmlns:a16="http://schemas.microsoft.com/office/drawing/2014/main" id="{F559027F-BDD2-4F4A-971F-FE07C7609DCB}"/>
                </a:ext>
              </a:extLst>
            </p:cNvPr>
            <p:cNvSpPr>
              <a:spLocks noChangeArrowheads="1"/>
            </p:cNvSpPr>
            <p:nvPr userDrawn="1"/>
          </p:nvSpPr>
          <p:spPr bwMode="gray">
            <a:xfrm>
              <a:off x="-507533" y="3021392"/>
              <a:ext cx="449989" cy="431800"/>
            </a:xfrm>
            <a:prstGeom prst="rect">
              <a:avLst/>
            </a:prstGeom>
            <a:solidFill>
              <a:srgbClr val="FEEBB4"/>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235</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180</a:t>
              </a:r>
            </a:p>
          </p:txBody>
        </p:sp>
        <p:sp>
          <p:nvSpPr>
            <p:cNvPr id="18" name="Rectangle 78">
              <a:extLst>
                <a:ext uri="{FF2B5EF4-FFF2-40B4-BE49-F238E27FC236}">
                  <a16:creationId xmlns:a16="http://schemas.microsoft.com/office/drawing/2014/main" id="{AA8FDCD2-2470-4513-AA1F-284AB248B649}"/>
                </a:ext>
              </a:extLst>
            </p:cNvPr>
            <p:cNvSpPr>
              <a:spLocks noChangeArrowheads="1"/>
            </p:cNvSpPr>
            <p:nvPr userDrawn="1"/>
          </p:nvSpPr>
          <p:spPr bwMode="gray">
            <a:xfrm>
              <a:off x="-507533" y="3453192"/>
              <a:ext cx="449989" cy="431800"/>
            </a:xfrm>
            <a:prstGeom prst="rect">
              <a:avLst/>
            </a:prstGeom>
            <a:solidFill>
              <a:srgbClr val="6EC040"/>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110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192</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64</a:t>
              </a:r>
            </a:p>
          </p:txBody>
        </p:sp>
        <p:sp>
          <p:nvSpPr>
            <p:cNvPr id="19" name="Rectangle 78">
              <a:extLst>
                <a:ext uri="{FF2B5EF4-FFF2-40B4-BE49-F238E27FC236}">
                  <a16:creationId xmlns:a16="http://schemas.microsoft.com/office/drawing/2014/main" id="{28F66CA3-AFEA-4515-BC7A-B14EB82C5B42}"/>
                </a:ext>
              </a:extLst>
            </p:cNvPr>
            <p:cNvSpPr>
              <a:spLocks noChangeArrowheads="1"/>
            </p:cNvSpPr>
            <p:nvPr userDrawn="1"/>
          </p:nvSpPr>
          <p:spPr bwMode="gray">
            <a:xfrm>
              <a:off x="-507533" y="3873367"/>
              <a:ext cx="449989" cy="431800"/>
            </a:xfrm>
            <a:prstGeom prst="rect">
              <a:avLst/>
            </a:prstGeom>
            <a:solidFill>
              <a:srgbClr val="97D27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151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118</a:t>
              </a:r>
            </a:p>
          </p:txBody>
        </p:sp>
        <p:sp>
          <p:nvSpPr>
            <p:cNvPr id="20" name="Rectangle 78">
              <a:extLst>
                <a:ext uri="{FF2B5EF4-FFF2-40B4-BE49-F238E27FC236}">
                  <a16:creationId xmlns:a16="http://schemas.microsoft.com/office/drawing/2014/main" id="{92BE3F7A-2F33-499E-8EFA-C631E5D4AE1D}"/>
                </a:ext>
              </a:extLst>
            </p:cNvPr>
            <p:cNvSpPr>
              <a:spLocks noChangeArrowheads="1"/>
            </p:cNvSpPr>
            <p:nvPr userDrawn="1"/>
          </p:nvSpPr>
          <p:spPr bwMode="gray">
            <a:xfrm>
              <a:off x="-507533" y="4297712"/>
              <a:ext cx="449989" cy="431800"/>
            </a:xfrm>
            <a:prstGeom prst="rect">
              <a:avLst/>
            </a:prstGeom>
            <a:solidFill>
              <a:srgbClr val="B7E0A0"/>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183</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160</a:t>
              </a:r>
            </a:p>
          </p:txBody>
        </p:sp>
        <p:sp>
          <p:nvSpPr>
            <p:cNvPr id="21" name="Rectangle 78">
              <a:extLst>
                <a:ext uri="{FF2B5EF4-FFF2-40B4-BE49-F238E27FC236}">
                  <a16:creationId xmlns:a16="http://schemas.microsoft.com/office/drawing/2014/main" id="{1419114A-C1B8-4604-ABBE-AFEFEC6A715F}"/>
                </a:ext>
              </a:extLst>
            </p:cNvPr>
            <p:cNvSpPr>
              <a:spLocks noChangeArrowheads="1"/>
            </p:cNvSpPr>
            <p:nvPr userDrawn="1"/>
          </p:nvSpPr>
          <p:spPr bwMode="gray">
            <a:xfrm>
              <a:off x="-507533" y="4730844"/>
              <a:ext cx="449989" cy="431800"/>
            </a:xfrm>
            <a:prstGeom prst="rect">
              <a:avLst/>
            </a:prstGeom>
            <a:solidFill>
              <a:srgbClr val="DAEFCF"/>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218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239</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207</a:t>
              </a:r>
            </a:p>
          </p:txBody>
        </p:sp>
        <p:sp>
          <p:nvSpPr>
            <p:cNvPr id="22" name="Rectangle 78">
              <a:extLst>
                <a:ext uri="{FF2B5EF4-FFF2-40B4-BE49-F238E27FC236}">
                  <a16:creationId xmlns:a16="http://schemas.microsoft.com/office/drawing/2014/main" id="{77C3900D-191E-4539-93A0-C93DABFE5144}"/>
                </a:ext>
              </a:extLst>
            </p:cNvPr>
            <p:cNvSpPr>
              <a:spLocks noChangeArrowheads="1"/>
            </p:cNvSpPr>
            <p:nvPr userDrawn="1"/>
          </p:nvSpPr>
          <p:spPr bwMode="gray">
            <a:xfrm>
              <a:off x="-507533" y="5157889"/>
              <a:ext cx="449989" cy="431800"/>
            </a:xfrm>
            <a:prstGeom prst="rect">
              <a:avLst/>
            </a:prstGeom>
            <a:solidFill>
              <a:srgbClr val="F2016C"/>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242</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108</a:t>
              </a:r>
            </a:p>
          </p:txBody>
        </p:sp>
        <p:sp>
          <p:nvSpPr>
            <p:cNvPr id="23" name="Rectangle 78">
              <a:extLst>
                <a:ext uri="{FF2B5EF4-FFF2-40B4-BE49-F238E27FC236}">
                  <a16:creationId xmlns:a16="http://schemas.microsoft.com/office/drawing/2014/main" id="{E1908313-C6CF-48A0-8764-9AC21D825240}"/>
                </a:ext>
              </a:extLst>
            </p:cNvPr>
            <p:cNvSpPr>
              <a:spLocks noChangeArrowheads="1"/>
            </p:cNvSpPr>
            <p:nvPr userDrawn="1"/>
          </p:nvSpPr>
          <p:spPr bwMode="gray">
            <a:xfrm>
              <a:off x="-507533" y="5589689"/>
              <a:ext cx="449989" cy="431800"/>
            </a:xfrm>
            <a:prstGeom prst="rect">
              <a:avLst/>
            </a:prstGeom>
            <a:solidFill>
              <a:srgbClr val="F73D9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247</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61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150</a:t>
              </a:r>
            </a:p>
          </p:txBody>
        </p:sp>
        <p:sp>
          <p:nvSpPr>
            <p:cNvPr id="24" name="Rectangle 78">
              <a:extLst>
                <a:ext uri="{FF2B5EF4-FFF2-40B4-BE49-F238E27FC236}">
                  <a16:creationId xmlns:a16="http://schemas.microsoft.com/office/drawing/2014/main" id="{CC58AB59-4652-4093-9D62-30304B529EF4}"/>
                </a:ext>
              </a:extLst>
            </p:cNvPr>
            <p:cNvSpPr>
              <a:spLocks noChangeArrowheads="1"/>
            </p:cNvSpPr>
            <p:nvPr userDrawn="1"/>
          </p:nvSpPr>
          <p:spPr bwMode="gray">
            <a:xfrm>
              <a:off x="-507533" y="6021288"/>
              <a:ext cx="449989" cy="431800"/>
            </a:xfrm>
            <a:prstGeom prst="rect">
              <a:avLst/>
            </a:prstGeom>
            <a:solidFill>
              <a:srgbClr val="F97FB9"/>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249</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127</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185</a:t>
              </a:r>
            </a:p>
          </p:txBody>
        </p:sp>
        <p:sp>
          <p:nvSpPr>
            <p:cNvPr id="25" name="Rectangle 78">
              <a:extLst>
                <a:ext uri="{FF2B5EF4-FFF2-40B4-BE49-F238E27FC236}">
                  <a16:creationId xmlns:a16="http://schemas.microsoft.com/office/drawing/2014/main" id="{DA044AAD-B8FB-4CC6-8AEE-B30358B9AC0D}"/>
                </a:ext>
              </a:extLst>
            </p:cNvPr>
            <p:cNvSpPr>
              <a:spLocks noChangeArrowheads="1"/>
            </p:cNvSpPr>
            <p:nvPr userDrawn="1"/>
          </p:nvSpPr>
          <p:spPr bwMode="gray">
            <a:xfrm>
              <a:off x="-507533" y="6445385"/>
              <a:ext cx="449989" cy="431800"/>
            </a:xfrm>
            <a:prstGeom prst="rect">
              <a:avLst/>
            </a:prstGeom>
            <a:solidFill>
              <a:srgbClr val="FBBFDC"/>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191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220</a:t>
              </a:r>
            </a:p>
          </p:txBody>
        </p:sp>
        <p:sp>
          <p:nvSpPr>
            <p:cNvPr id="26" name="Rectangle 78">
              <a:extLst>
                <a:ext uri="{FF2B5EF4-FFF2-40B4-BE49-F238E27FC236}">
                  <a16:creationId xmlns:a16="http://schemas.microsoft.com/office/drawing/2014/main" id="{765FBBE5-B654-41FE-B7D3-EDAC34CDEB1B}"/>
                </a:ext>
              </a:extLst>
            </p:cNvPr>
            <p:cNvSpPr>
              <a:spLocks noChangeArrowheads="1"/>
            </p:cNvSpPr>
            <p:nvPr userDrawn="1"/>
          </p:nvSpPr>
          <p:spPr bwMode="gray">
            <a:xfrm>
              <a:off x="-952860" y="5580955"/>
              <a:ext cx="449989" cy="431800"/>
            </a:xfrm>
            <a:prstGeom prst="rect">
              <a:avLst/>
            </a:prstGeom>
            <a:solidFill>
              <a:srgbClr val="4B4B4B"/>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p:txBody>
        </p:sp>
        <p:sp>
          <p:nvSpPr>
            <p:cNvPr id="27" name="Rectangle 78">
              <a:extLst>
                <a:ext uri="{FF2B5EF4-FFF2-40B4-BE49-F238E27FC236}">
                  <a16:creationId xmlns:a16="http://schemas.microsoft.com/office/drawing/2014/main" id="{F6BD462C-D690-48A1-9E39-EB89E470DC2F}"/>
                </a:ext>
              </a:extLst>
            </p:cNvPr>
            <p:cNvSpPr>
              <a:spLocks noChangeArrowheads="1"/>
            </p:cNvSpPr>
            <p:nvPr userDrawn="1"/>
          </p:nvSpPr>
          <p:spPr bwMode="gray">
            <a:xfrm>
              <a:off x="-949740" y="6012684"/>
              <a:ext cx="449989" cy="431800"/>
            </a:xfrm>
            <a:prstGeom prst="rect">
              <a:avLst/>
            </a:prstGeom>
            <a:solidFill>
              <a:srgbClr val="646464"/>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p:txBody>
        </p:sp>
        <p:sp>
          <p:nvSpPr>
            <p:cNvPr id="28" name="Rectangle 78">
              <a:extLst>
                <a:ext uri="{FF2B5EF4-FFF2-40B4-BE49-F238E27FC236}">
                  <a16:creationId xmlns:a16="http://schemas.microsoft.com/office/drawing/2014/main" id="{DD907C9D-AB42-46A8-9390-8AF63343D3C4}"/>
                </a:ext>
              </a:extLst>
            </p:cNvPr>
            <p:cNvSpPr>
              <a:spLocks noChangeArrowheads="1"/>
            </p:cNvSpPr>
            <p:nvPr userDrawn="1"/>
          </p:nvSpPr>
          <p:spPr bwMode="gray">
            <a:xfrm>
              <a:off x="-953825" y="6443536"/>
              <a:ext cx="449989" cy="431800"/>
            </a:xfrm>
            <a:prstGeom prst="rect">
              <a:avLst/>
            </a:prstGeom>
            <a:solidFill>
              <a:srgbClr val="7D7D7D"/>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p:txBody>
        </p:sp>
        <p:sp>
          <p:nvSpPr>
            <p:cNvPr id="29" name="Rectangle 78">
              <a:extLst>
                <a:ext uri="{FF2B5EF4-FFF2-40B4-BE49-F238E27FC236}">
                  <a16:creationId xmlns:a16="http://schemas.microsoft.com/office/drawing/2014/main" id="{7204B780-20C2-4E88-A6D1-61F8A1EA7CDC}"/>
                </a:ext>
              </a:extLst>
            </p:cNvPr>
            <p:cNvSpPr>
              <a:spLocks noChangeArrowheads="1"/>
            </p:cNvSpPr>
            <p:nvPr userDrawn="1"/>
          </p:nvSpPr>
          <p:spPr bwMode="gray">
            <a:xfrm>
              <a:off x="-950187" y="5156513"/>
              <a:ext cx="449989" cy="431800"/>
            </a:xfrm>
            <a:prstGeom prst="rect">
              <a:avLst/>
            </a:prstGeom>
            <a:solidFill>
              <a:srgbClr val="455560"/>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69</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85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96</a:t>
              </a:r>
            </a:p>
          </p:txBody>
        </p:sp>
      </p:grpSp>
      <p:sp>
        <p:nvSpPr>
          <p:cNvPr id="30" name="Text Box 8">
            <a:extLst>
              <a:ext uri="{FF2B5EF4-FFF2-40B4-BE49-F238E27FC236}">
                <a16:creationId xmlns:a16="http://schemas.microsoft.com/office/drawing/2014/main" id="{A5667BFF-7DDC-4F12-AE9E-75B485192A8E}"/>
              </a:ext>
            </a:extLst>
          </p:cNvPr>
          <p:cNvSpPr txBox="1">
            <a:spLocks noChangeArrowheads="1"/>
          </p:cNvSpPr>
          <p:nvPr userDrawn="1"/>
        </p:nvSpPr>
        <p:spPr bwMode="auto">
          <a:xfrm>
            <a:off x="477977" y="5939834"/>
            <a:ext cx="4341851" cy="646331"/>
          </a:xfrm>
          <a:prstGeom prst="rect">
            <a:avLst/>
          </a:prstGeom>
          <a:noFill/>
          <a:ln w="9525">
            <a:noFill/>
            <a:miter lim="800000"/>
            <a:headEnd/>
            <a:tailEnd/>
          </a:ln>
          <a:effectLst/>
        </p:spPr>
        <p:txBody>
          <a:bodyPr wrap="square">
            <a:spAutoFit/>
          </a:bodyPr>
          <a:lstStyle/>
          <a:p>
            <a:pPr marL="0" algn="l" fontAlgn="ctr">
              <a:lnSpc>
                <a:spcPct val="100000"/>
              </a:lnSpc>
            </a:pPr>
            <a:r>
              <a:rPr lang="en-GB" sz="900" i="0" dirty="0">
                <a:effectLst/>
                <a:latin typeface="+mn-lt"/>
                <a:ea typeface="Calibri" panose="020F0502020204030204" pitchFamily="34" charset="0"/>
              </a:rPr>
              <a:t>Hymans Robertson LLP® is a limited liability partnership registered in England and Wales with registered number OC310282. Authorised and regulated by the Financial Conduct Authority and licensed by the Institute and Faculty of Actuaries for a range of investment business activities. </a:t>
            </a:r>
            <a:endParaRPr lang="en-GB" sz="900" i="0" dirty="0">
              <a:solidFill>
                <a:srgbClr val="455560"/>
              </a:solidFill>
              <a:latin typeface="+mn-lt"/>
            </a:endParaRPr>
          </a:p>
        </p:txBody>
      </p:sp>
    </p:spTree>
    <p:extLst>
      <p:ext uri="{BB962C8B-B14F-4D97-AF65-F5344CB8AC3E}">
        <p14:creationId xmlns:p14="http://schemas.microsoft.com/office/powerpoint/2010/main" val="1761180993"/>
      </p:ext>
    </p:extLst>
  </p:cSld>
  <p:clrMap bg1="lt1" tx1="dk1" bg2="lt2" tx2="dk2" accent1="accent1" accent2="accent2" accent3="accent3" accent4="accent4" accent5="accent5" accent6="accent6" hlink="hlink" folHlink="folHlink"/>
  <p:sldLayoutIdLst>
    <p:sldLayoutId id="2147483650" r:id="rId1"/>
    <p:sldLayoutId id="21474837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1E4A71-DEAB-4964-A892-004BE1D76164}"/>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87" t="25939" r="26126"/>
          <a:stretch/>
        </p:blipFill>
        <p:spPr>
          <a:xfrm>
            <a:off x="10569221" y="0"/>
            <a:ext cx="1622778" cy="1825625"/>
          </a:xfrm>
          <a:prstGeom prst="rect">
            <a:avLst/>
          </a:prstGeom>
        </p:spPr>
      </p:pic>
      <p:pic>
        <p:nvPicPr>
          <p:cNvPr id="10" name="Picture 9">
            <a:extLst>
              <a:ext uri="{FF2B5EF4-FFF2-40B4-BE49-F238E27FC236}">
                <a16:creationId xmlns:a16="http://schemas.microsoft.com/office/drawing/2014/main" id="{C49660F9-036C-4755-9D93-B00A30D10B7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791" y="6242538"/>
            <a:ext cx="1212274" cy="615462"/>
          </a:xfrm>
          <a:prstGeom prst="rect">
            <a:avLst/>
          </a:prstGeom>
        </p:spPr>
      </p:pic>
      <p:sp>
        <p:nvSpPr>
          <p:cNvPr id="2" name="Title Placeholder 1">
            <a:extLst>
              <a:ext uri="{FF2B5EF4-FFF2-40B4-BE49-F238E27FC236}">
                <a16:creationId xmlns:a16="http://schemas.microsoft.com/office/drawing/2014/main" id="{EA2297BF-C61B-49B6-85E8-8D55B983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1194DF2-211C-43DB-836F-DEFFB3BA3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5">
            <a:extLst>
              <a:ext uri="{FF2B5EF4-FFF2-40B4-BE49-F238E27FC236}">
                <a16:creationId xmlns:a16="http://schemas.microsoft.com/office/drawing/2014/main" id="{99EF0FBB-09CC-4A19-841C-AFBB88FE3912}"/>
              </a:ext>
            </a:extLst>
          </p:cNvPr>
          <p:cNvSpPr txBox="1">
            <a:spLocks/>
          </p:cNvSpPr>
          <p:nvPr userDrawn="1"/>
        </p:nvSpPr>
        <p:spPr>
          <a:xfrm>
            <a:off x="444300" y="64325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rgbClr val="455560"/>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F44F93-D416-4E63-91B3-F80DF5C50B60}" type="slidenum">
              <a:rPr lang="en-GB" smtClean="0">
                <a:solidFill>
                  <a:srgbClr val="455560"/>
                </a:solidFill>
              </a:rPr>
              <a:pPr/>
              <a:t>‹#›</a:t>
            </a:fld>
            <a:endParaRPr lang="en-GB" dirty="0">
              <a:solidFill>
                <a:srgbClr val="455560"/>
              </a:solidFill>
            </a:endParaRPr>
          </a:p>
        </p:txBody>
      </p:sp>
      <p:pic>
        <p:nvPicPr>
          <p:cNvPr id="8" name="Picture 7">
            <a:extLst>
              <a:ext uri="{FF2B5EF4-FFF2-40B4-BE49-F238E27FC236}">
                <a16:creationId xmlns:a16="http://schemas.microsoft.com/office/drawing/2014/main" id="{88036465-460F-44E6-AB4B-1E55908A565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168593" y="6461197"/>
            <a:ext cx="1702180" cy="160583"/>
          </a:xfrm>
          <a:prstGeom prst="rect">
            <a:avLst/>
          </a:prstGeom>
        </p:spPr>
      </p:pic>
      <p:grpSp>
        <p:nvGrpSpPr>
          <p:cNvPr id="34" name="Group 33">
            <a:extLst>
              <a:ext uri="{FF2B5EF4-FFF2-40B4-BE49-F238E27FC236}">
                <a16:creationId xmlns:a16="http://schemas.microsoft.com/office/drawing/2014/main" id="{9103FAF3-CD00-46F4-9DD9-0921D2EC2B67}"/>
              </a:ext>
            </a:extLst>
          </p:cNvPr>
          <p:cNvGrpSpPr/>
          <p:nvPr userDrawn="1"/>
        </p:nvGrpSpPr>
        <p:grpSpPr>
          <a:xfrm>
            <a:off x="-1136705" y="12869"/>
            <a:ext cx="896281" cy="6864316"/>
            <a:chOff x="-953825" y="12869"/>
            <a:chExt cx="896281" cy="6864316"/>
          </a:xfrm>
        </p:grpSpPr>
        <p:sp>
          <p:nvSpPr>
            <p:cNvPr id="35" name="Rectangle 57">
              <a:extLst>
                <a:ext uri="{FF2B5EF4-FFF2-40B4-BE49-F238E27FC236}">
                  <a16:creationId xmlns:a16="http://schemas.microsoft.com/office/drawing/2014/main" id="{E4EC2790-A438-4922-B5F8-B3FDD76EB617}"/>
                </a:ext>
              </a:extLst>
            </p:cNvPr>
            <p:cNvSpPr>
              <a:spLocks noChangeArrowheads="1"/>
            </p:cNvSpPr>
            <p:nvPr userDrawn="1"/>
          </p:nvSpPr>
          <p:spPr bwMode="gray">
            <a:xfrm>
              <a:off x="-507533" y="12869"/>
              <a:ext cx="449989" cy="431801"/>
            </a:xfrm>
            <a:prstGeom prst="rect">
              <a:avLst/>
            </a:prstGeom>
            <a:solidFill>
              <a:srgbClr val="3FA6CC"/>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63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166</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204</a:t>
              </a:r>
            </a:p>
          </p:txBody>
        </p:sp>
        <p:sp>
          <p:nvSpPr>
            <p:cNvPr id="36" name="Rectangle 71">
              <a:extLst>
                <a:ext uri="{FF2B5EF4-FFF2-40B4-BE49-F238E27FC236}">
                  <a16:creationId xmlns:a16="http://schemas.microsoft.com/office/drawing/2014/main" id="{31FAD256-D577-4D6A-A542-53E46FF65B1F}"/>
                </a:ext>
              </a:extLst>
            </p:cNvPr>
            <p:cNvSpPr>
              <a:spLocks noChangeArrowheads="1"/>
            </p:cNvSpPr>
            <p:nvPr userDrawn="1"/>
          </p:nvSpPr>
          <p:spPr bwMode="gray">
            <a:xfrm>
              <a:off x="-507533" y="444669"/>
              <a:ext cx="449989" cy="431800"/>
            </a:xfrm>
            <a:prstGeom prst="rect">
              <a:avLst/>
            </a:prstGeom>
            <a:solidFill>
              <a:srgbClr val="6CBCD8"/>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108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216</a:t>
              </a:r>
            </a:p>
          </p:txBody>
        </p:sp>
        <p:sp>
          <p:nvSpPr>
            <p:cNvPr id="37" name="Rectangle 72">
              <a:extLst>
                <a:ext uri="{FF2B5EF4-FFF2-40B4-BE49-F238E27FC236}">
                  <a16:creationId xmlns:a16="http://schemas.microsoft.com/office/drawing/2014/main" id="{01A2DF79-B263-44FB-AFA7-1A3E4CDF39B3}"/>
                </a:ext>
              </a:extLst>
            </p:cNvPr>
            <p:cNvSpPr>
              <a:spLocks noChangeArrowheads="1"/>
            </p:cNvSpPr>
            <p:nvPr userDrawn="1"/>
          </p:nvSpPr>
          <p:spPr bwMode="gray">
            <a:xfrm>
              <a:off x="-507533" y="876469"/>
              <a:ext cx="449989" cy="431800"/>
            </a:xfrm>
            <a:prstGeom prst="rect">
              <a:avLst/>
            </a:prstGeom>
            <a:solidFill>
              <a:srgbClr val="9BD2E5"/>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155</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229</a:t>
              </a:r>
            </a:p>
          </p:txBody>
        </p:sp>
        <p:sp>
          <p:nvSpPr>
            <p:cNvPr id="38" name="Rectangle 73">
              <a:extLst>
                <a:ext uri="{FF2B5EF4-FFF2-40B4-BE49-F238E27FC236}">
                  <a16:creationId xmlns:a16="http://schemas.microsoft.com/office/drawing/2014/main" id="{304B711A-5B0C-47B1-A704-464885D94347}"/>
                </a:ext>
              </a:extLst>
            </p:cNvPr>
            <p:cNvSpPr>
              <a:spLocks noChangeArrowheads="1"/>
            </p:cNvSpPr>
            <p:nvPr userDrawn="1"/>
          </p:nvSpPr>
          <p:spPr bwMode="gray">
            <a:xfrm>
              <a:off x="-507533" y="1308269"/>
              <a:ext cx="449989" cy="431800"/>
            </a:xfrm>
            <a:prstGeom prst="rect">
              <a:avLst/>
            </a:prstGeom>
            <a:solidFill>
              <a:srgbClr val="D2EAF2"/>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242</a:t>
              </a:r>
            </a:p>
          </p:txBody>
        </p:sp>
        <p:sp>
          <p:nvSpPr>
            <p:cNvPr id="39" name="Rectangle 74">
              <a:extLst>
                <a:ext uri="{FF2B5EF4-FFF2-40B4-BE49-F238E27FC236}">
                  <a16:creationId xmlns:a16="http://schemas.microsoft.com/office/drawing/2014/main" id="{70FAB268-F2AF-4409-B0AE-7B21A17634D8}"/>
                </a:ext>
              </a:extLst>
            </p:cNvPr>
            <p:cNvSpPr>
              <a:spLocks noChangeArrowheads="1"/>
            </p:cNvSpPr>
            <p:nvPr userDrawn="1"/>
          </p:nvSpPr>
          <p:spPr bwMode="gray">
            <a:xfrm>
              <a:off x="-507533" y="1740069"/>
              <a:ext cx="449989" cy="431800"/>
            </a:xfrm>
            <a:prstGeom prst="rect">
              <a:avLst/>
            </a:prstGeom>
            <a:solidFill>
              <a:srgbClr val="FDC82F"/>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253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47</a:t>
              </a:r>
            </a:p>
          </p:txBody>
        </p:sp>
        <p:sp>
          <p:nvSpPr>
            <p:cNvPr id="40" name="Rectangle 75">
              <a:extLst>
                <a:ext uri="{FF2B5EF4-FFF2-40B4-BE49-F238E27FC236}">
                  <a16:creationId xmlns:a16="http://schemas.microsoft.com/office/drawing/2014/main" id="{1F279453-D32A-48B4-A97C-02008D135BDB}"/>
                </a:ext>
              </a:extLst>
            </p:cNvPr>
            <p:cNvSpPr>
              <a:spLocks noChangeArrowheads="1"/>
            </p:cNvSpPr>
            <p:nvPr userDrawn="1"/>
          </p:nvSpPr>
          <p:spPr bwMode="gray">
            <a:xfrm>
              <a:off x="-507533" y="2593482"/>
              <a:ext cx="449989" cy="431800"/>
            </a:xfrm>
            <a:prstGeom prst="rect">
              <a:avLst/>
            </a:prstGeom>
            <a:solidFill>
              <a:srgbClr val="FEDF8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223</a:t>
              </a:r>
            </a:p>
            <a:p>
              <a:pPr marL="0" indent="0" algn="r">
                <a:lnSpc>
                  <a:spcPct val="90000"/>
                </a:lnSpc>
                <a:buNone/>
                <a:defRPr/>
              </a:pPr>
              <a:r>
                <a:rPr lang="de-DE" sz="900" dirty="0">
                  <a:solidFill>
                    <a:srgbClr val="4B4B4B"/>
                  </a:solidFill>
                  <a:latin typeface="Arial" panose="020B0604020202020204" pitchFamily="34" charset="0"/>
                  <a:cs typeface="Arial" panose="020B0604020202020204" pitchFamily="34" charset="0"/>
                </a:rPr>
                <a:t>134</a:t>
              </a:r>
            </a:p>
          </p:txBody>
        </p:sp>
        <p:sp>
          <p:nvSpPr>
            <p:cNvPr id="41" name="Rectangle 76">
              <a:extLst>
                <a:ext uri="{FF2B5EF4-FFF2-40B4-BE49-F238E27FC236}">
                  <a16:creationId xmlns:a16="http://schemas.microsoft.com/office/drawing/2014/main" id="{0EAFE87B-0F77-44DE-AAC2-A32851DDA2A0}"/>
                </a:ext>
              </a:extLst>
            </p:cNvPr>
            <p:cNvSpPr>
              <a:spLocks noChangeArrowheads="1"/>
            </p:cNvSpPr>
            <p:nvPr userDrawn="1"/>
          </p:nvSpPr>
          <p:spPr bwMode="gray">
            <a:xfrm>
              <a:off x="-507533" y="2167683"/>
              <a:ext cx="449989" cy="431800"/>
            </a:xfrm>
            <a:prstGeom prst="rect">
              <a:avLst/>
            </a:prstGeom>
            <a:solidFill>
              <a:srgbClr val="FDD35D"/>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253</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211</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93</a:t>
              </a:r>
            </a:p>
          </p:txBody>
        </p:sp>
        <p:sp>
          <p:nvSpPr>
            <p:cNvPr id="42" name="Rectangle 77">
              <a:extLst>
                <a:ext uri="{FF2B5EF4-FFF2-40B4-BE49-F238E27FC236}">
                  <a16:creationId xmlns:a16="http://schemas.microsoft.com/office/drawing/2014/main" id="{578828B0-FACF-41EE-B9E4-0C67FFC366C7}"/>
                </a:ext>
              </a:extLst>
            </p:cNvPr>
            <p:cNvSpPr>
              <a:spLocks noChangeArrowheads="1"/>
            </p:cNvSpPr>
            <p:nvPr userDrawn="1"/>
          </p:nvSpPr>
          <p:spPr bwMode="gray">
            <a:xfrm>
              <a:off x="-507533" y="3021392"/>
              <a:ext cx="449989" cy="431800"/>
            </a:xfrm>
            <a:prstGeom prst="rect">
              <a:avLst/>
            </a:prstGeom>
            <a:solidFill>
              <a:srgbClr val="FEEBB4"/>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235</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180</a:t>
              </a:r>
            </a:p>
          </p:txBody>
        </p:sp>
        <p:sp>
          <p:nvSpPr>
            <p:cNvPr id="43" name="Rectangle 78">
              <a:extLst>
                <a:ext uri="{FF2B5EF4-FFF2-40B4-BE49-F238E27FC236}">
                  <a16:creationId xmlns:a16="http://schemas.microsoft.com/office/drawing/2014/main" id="{92829425-4C1D-4E38-9733-8F2CF47857A8}"/>
                </a:ext>
              </a:extLst>
            </p:cNvPr>
            <p:cNvSpPr>
              <a:spLocks noChangeArrowheads="1"/>
            </p:cNvSpPr>
            <p:nvPr userDrawn="1"/>
          </p:nvSpPr>
          <p:spPr bwMode="gray">
            <a:xfrm>
              <a:off x="-507533" y="3453192"/>
              <a:ext cx="449989" cy="431800"/>
            </a:xfrm>
            <a:prstGeom prst="rect">
              <a:avLst/>
            </a:prstGeom>
            <a:solidFill>
              <a:srgbClr val="6EC040"/>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110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192</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64</a:t>
              </a:r>
            </a:p>
          </p:txBody>
        </p:sp>
        <p:sp>
          <p:nvSpPr>
            <p:cNvPr id="44" name="Rectangle 78">
              <a:extLst>
                <a:ext uri="{FF2B5EF4-FFF2-40B4-BE49-F238E27FC236}">
                  <a16:creationId xmlns:a16="http://schemas.microsoft.com/office/drawing/2014/main" id="{920E0D67-20C4-4F95-A77E-2D720FF508FE}"/>
                </a:ext>
              </a:extLst>
            </p:cNvPr>
            <p:cNvSpPr>
              <a:spLocks noChangeArrowheads="1"/>
            </p:cNvSpPr>
            <p:nvPr userDrawn="1"/>
          </p:nvSpPr>
          <p:spPr bwMode="gray">
            <a:xfrm>
              <a:off x="-507533" y="3873367"/>
              <a:ext cx="449989" cy="431800"/>
            </a:xfrm>
            <a:prstGeom prst="rect">
              <a:avLst/>
            </a:prstGeom>
            <a:solidFill>
              <a:srgbClr val="97D27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151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210</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118</a:t>
              </a:r>
            </a:p>
          </p:txBody>
        </p:sp>
        <p:sp>
          <p:nvSpPr>
            <p:cNvPr id="45" name="Rectangle 78">
              <a:extLst>
                <a:ext uri="{FF2B5EF4-FFF2-40B4-BE49-F238E27FC236}">
                  <a16:creationId xmlns:a16="http://schemas.microsoft.com/office/drawing/2014/main" id="{3487B7A5-D148-4CA4-9046-5153512D16B8}"/>
                </a:ext>
              </a:extLst>
            </p:cNvPr>
            <p:cNvSpPr>
              <a:spLocks noChangeArrowheads="1"/>
            </p:cNvSpPr>
            <p:nvPr userDrawn="1"/>
          </p:nvSpPr>
          <p:spPr bwMode="gray">
            <a:xfrm>
              <a:off x="-507533" y="4297712"/>
              <a:ext cx="449989" cy="431800"/>
            </a:xfrm>
            <a:prstGeom prst="rect">
              <a:avLst/>
            </a:prstGeom>
            <a:solidFill>
              <a:srgbClr val="B7E0A0"/>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183</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224</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160</a:t>
              </a:r>
            </a:p>
          </p:txBody>
        </p:sp>
        <p:sp>
          <p:nvSpPr>
            <p:cNvPr id="46" name="Rectangle 78">
              <a:extLst>
                <a:ext uri="{FF2B5EF4-FFF2-40B4-BE49-F238E27FC236}">
                  <a16:creationId xmlns:a16="http://schemas.microsoft.com/office/drawing/2014/main" id="{68181A77-3FC1-4DE1-84CE-416F26034E8E}"/>
                </a:ext>
              </a:extLst>
            </p:cNvPr>
            <p:cNvSpPr>
              <a:spLocks noChangeArrowheads="1"/>
            </p:cNvSpPr>
            <p:nvPr userDrawn="1"/>
          </p:nvSpPr>
          <p:spPr bwMode="gray">
            <a:xfrm>
              <a:off x="-507533" y="4730844"/>
              <a:ext cx="449989" cy="431800"/>
            </a:xfrm>
            <a:prstGeom prst="rect">
              <a:avLst/>
            </a:prstGeom>
            <a:solidFill>
              <a:srgbClr val="DAEFCF"/>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218</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239</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207</a:t>
              </a:r>
            </a:p>
          </p:txBody>
        </p:sp>
        <p:sp>
          <p:nvSpPr>
            <p:cNvPr id="47" name="Rectangle 78">
              <a:extLst>
                <a:ext uri="{FF2B5EF4-FFF2-40B4-BE49-F238E27FC236}">
                  <a16:creationId xmlns:a16="http://schemas.microsoft.com/office/drawing/2014/main" id="{9520EA45-D1C8-4FB8-BB07-74B2312BFE46}"/>
                </a:ext>
              </a:extLst>
            </p:cNvPr>
            <p:cNvSpPr>
              <a:spLocks noChangeArrowheads="1"/>
            </p:cNvSpPr>
            <p:nvPr userDrawn="1"/>
          </p:nvSpPr>
          <p:spPr bwMode="gray">
            <a:xfrm>
              <a:off x="-507533" y="5157889"/>
              <a:ext cx="449989" cy="431800"/>
            </a:xfrm>
            <a:prstGeom prst="rect">
              <a:avLst/>
            </a:prstGeom>
            <a:solidFill>
              <a:srgbClr val="F2016C"/>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242</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108</a:t>
              </a:r>
            </a:p>
          </p:txBody>
        </p:sp>
        <p:sp>
          <p:nvSpPr>
            <p:cNvPr id="48" name="Rectangle 78">
              <a:extLst>
                <a:ext uri="{FF2B5EF4-FFF2-40B4-BE49-F238E27FC236}">
                  <a16:creationId xmlns:a16="http://schemas.microsoft.com/office/drawing/2014/main" id="{2032ADA8-99EA-4EEC-BB76-FA0EBDEA3059}"/>
                </a:ext>
              </a:extLst>
            </p:cNvPr>
            <p:cNvSpPr>
              <a:spLocks noChangeArrowheads="1"/>
            </p:cNvSpPr>
            <p:nvPr userDrawn="1"/>
          </p:nvSpPr>
          <p:spPr bwMode="gray">
            <a:xfrm>
              <a:off x="-507533" y="5589689"/>
              <a:ext cx="449989" cy="431800"/>
            </a:xfrm>
            <a:prstGeom prst="rect">
              <a:avLst/>
            </a:prstGeom>
            <a:solidFill>
              <a:srgbClr val="F73D96"/>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247</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61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150</a:t>
              </a:r>
            </a:p>
          </p:txBody>
        </p:sp>
        <p:sp>
          <p:nvSpPr>
            <p:cNvPr id="49" name="Rectangle 78">
              <a:extLst>
                <a:ext uri="{FF2B5EF4-FFF2-40B4-BE49-F238E27FC236}">
                  <a16:creationId xmlns:a16="http://schemas.microsoft.com/office/drawing/2014/main" id="{2D6B6321-B858-42E9-823C-A42A84ABFAE9}"/>
                </a:ext>
              </a:extLst>
            </p:cNvPr>
            <p:cNvSpPr>
              <a:spLocks noChangeArrowheads="1"/>
            </p:cNvSpPr>
            <p:nvPr userDrawn="1"/>
          </p:nvSpPr>
          <p:spPr bwMode="gray">
            <a:xfrm>
              <a:off x="-507533" y="6021288"/>
              <a:ext cx="449989" cy="431800"/>
            </a:xfrm>
            <a:prstGeom prst="rect">
              <a:avLst/>
            </a:prstGeom>
            <a:solidFill>
              <a:srgbClr val="F97FB9"/>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249</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127</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185</a:t>
              </a:r>
            </a:p>
          </p:txBody>
        </p:sp>
        <p:sp>
          <p:nvSpPr>
            <p:cNvPr id="50" name="Rectangle 78">
              <a:extLst>
                <a:ext uri="{FF2B5EF4-FFF2-40B4-BE49-F238E27FC236}">
                  <a16:creationId xmlns:a16="http://schemas.microsoft.com/office/drawing/2014/main" id="{C90C10B2-26B4-4A85-8392-9000A76BDE33}"/>
                </a:ext>
              </a:extLst>
            </p:cNvPr>
            <p:cNvSpPr>
              <a:spLocks noChangeArrowheads="1"/>
            </p:cNvSpPr>
            <p:nvPr userDrawn="1"/>
          </p:nvSpPr>
          <p:spPr bwMode="gray">
            <a:xfrm>
              <a:off x="-507533" y="6445385"/>
              <a:ext cx="449989" cy="431800"/>
            </a:xfrm>
            <a:prstGeom prst="rect">
              <a:avLst/>
            </a:prstGeom>
            <a:solidFill>
              <a:srgbClr val="FBBFDC"/>
            </a:solidFill>
            <a:ln w="6350">
              <a:noFill/>
              <a:miter lim="800000"/>
              <a:headEnd/>
              <a:tailEnd/>
            </a:ln>
            <a:effectLst/>
          </p:spPr>
          <p:txBody>
            <a:bodyPr wrap="none" lIns="36000" tIns="44450" rIns="36000" bIns="44450" anchor="ctr"/>
            <a:lstStyle/>
            <a:p>
              <a:pPr algn="r">
                <a:lnSpc>
                  <a:spcPct val="90000"/>
                </a:lnSpc>
                <a:defRPr/>
              </a:pPr>
              <a:r>
                <a:rPr lang="de-DE" sz="900" dirty="0">
                  <a:solidFill>
                    <a:srgbClr val="4B4B4B"/>
                  </a:solidFill>
                  <a:latin typeface="Arial" panose="020B0604020202020204" pitchFamily="34" charset="0"/>
                  <a:cs typeface="Arial" panose="020B0604020202020204" pitchFamily="34" charset="0"/>
                </a:rPr>
                <a:t>251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191</a:t>
              </a:r>
            </a:p>
            <a:p>
              <a:pPr algn="r">
                <a:lnSpc>
                  <a:spcPct val="90000"/>
                </a:lnSpc>
                <a:defRPr/>
              </a:pPr>
              <a:r>
                <a:rPr lang="de-DE" sz="900" dirty="0">
                  <a:solidFill>
                    <a:srgbClr val="4B4B4B"/>
                  </a:solidFill>
                  <a:latin typeface="Arial" panose="020B0604020202020204" pitchFamily="34" charset="0"/>
                  <a:cs typeface="Arial" panose="020B0604020202020204" pitchFamily="34" charset="0"/>
                </a:rPr>
                <a:t>220</a:t>
              </a:r>
            </a:p>
          </p:txBody>
        </p:sp>
        <p:sp>
          <p:nvSpPr>
            <p:cNvPr id="51" name="Rectangle 78">
              <a:extLst>
                <a:ext uri="{FF2B5EF4-FFF2-40B4-BE49-F238E27FC236}">
                  <a16:creationId xmlns:a16="http://schemas.microsoft.com/office/drawing/2014/main" id="{DDA049BF-8159-48E7-82FC-403B8B72E15E}"/>
                </a:ext>
              </a:extLst>
            </p:cNvPr>
            <p:cNvSpPr>
              <a:spLocks noChangeArrowheads="1"/>
            </p:cNvSpPr>
            <p:nvPr userDrawn="1"/>
          </p:nvSpPr>
          <p:spPr bwMode="gray">
            <a:xfrm>
              <a:off x="-952860" y="5580955"/>
              <a:ext cx="449989" cy="431800"/>
            </a:xfrm>
            <a:prstGeom prst="rect">
              <a:avLst/>
            </a:prstGeom>
            <a:solidFill>
              <a:srgbClr val="4B4B4B"/>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75</a:t>
              </a:r>
            </a:p>
          </p:txBody>
        </p:sp>
        <p:sp>
          <p:nvSpPr>
            <p:cNvPr id="52" name="Rectangle 78">
              <a:extLst>
                <a:ext uri="{FF2B5EF4-FFF2-40B4-BE49-F238E27FC236}">
                  <a16:creationId xmlns:a16="http://schemas.microsoft.com/office/drawing/2014/main" id="{C6C69CAF-4906-487B-9335-F93D0BF91B79}"/>
                </a:ext>
              </a:extLst>
            </p:cNvPr>
            <p:cNvSpPr>
              <a:spLocks noChangeArrowheads="1"/>
            </p:cNvSpPr>
            <p:nvPr userDrawn="1"/>
          </p:nvSpPr>
          <p:spPr bwMode="gray">
            <a:xfrm>
              <a:off x="-949740" y="6012684"/>
              <a:ext cx="449989" cy="431800"/>
            </a:xfrm>
            <a:prstGeom prst="rect">
              <a:avLst/>
            </a:prstGeom>
            <a:solidFill>
              <a:srgbClr val="646464"/>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100</a:t>
              </a:r>
            </a:p>
          </p:txBody>
        </p:sp>
        <p:sp>
          <p:nvSpPr>
            <p:cNvPr id="53" name="Rectangle 78">
              <a:extLst>
                <a:ext uri="{FF2B5EF4-FFF2-40B4-BE49-F238E27FC236}">
                  <a16:creationId xmlns:a16="http://schemas.microsoft.com/office/drawing/2014/main" id="{2E9768E3-92BA-43DF-938B-55F35F77EF56}"/>
                </a:ext>
              </a:extLst>
            </p:cNvPr>
            <p:cNvSpPr>
              <a:spLocks noChangeArrowheads="1"/>
            </p:cNvSpPr>
            <p:nvPr userDrawn="1"/>
          </p:nvSpPr>
          <p:spPr bwMode="gray">
            <a:xfrm>
              <a:off x="-953825" y="6443536"/>
              <a:ext cx="449989" cy="431800"/>
            </a:xfrm>
            <a:prstGeom prst="rect">
              <a:avLst/>
            </a:prstGeom>
            <a:solidFill>
              <a:srgbClr val="7D7D7D"/>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125</a:t>
              </a:r>
            </a:p>
          </p:txBody>
        </p:sp>
        <p:sp>
          <p:nvSpPr>
            <p:cNvPr id="54" name="Rectangle 78">
              <a:extLst>
                <a:ext uri="{FF2B5EF4-FFF2-40B4-BE49-F238E27FC236}">
                  <a16:creationId xmlns:a16="http://schemas.microsoft.com/office/drawing/2014/main" id="{435E3027-427C-4542-A03E-655D033D93C1}"/>
                </a:ext>
              </a:extLst>
            </p:cNvPr>
            <p:cNvSpPr>
              <a:spLocks noChangeArrowheads="1"/>
            </p:cNvSpPr>
            <p:nvPr userDrawn="1"/>
          </p:nvSpPr>
          <p:spPr bwMode="gray">
            <a:xfrm>
              <a:off x="-950187" y="5156513"/>
              <a:ext cx="449989" cy="431800"/>
            </a:xfrm>
            <a:prstGeom prst="rect">
              <a:avLst/>
            </a:prstGeom>
            <a:solidFill>
              <a:srgbClr val="455560"/>
            </a:solidFill>
            <a:ln w="6350">
              <a:noFill/>
              <a:miter lim="800000"/>
              <a:headEnd/>
              <a:tailEnd/>
            </a:ln>
            <a:effectLst/>
          </p:spPr>
          <p:txBody>
            <a:bodyPr wrap="none" lIns="36000" tIns="44450" rIns="36000" bIns="44450" anchor="ctr"/>
            <a:lstStyle/>
            <a:p>
              <a:pPr algn="r">
                <a:lnSpc>
                  <a:spcPct val="90000"/>
                </a:lnSpc>
                <a:defRPr/>
              </a:pPr>
              <a:r>
                <a:rPr lang="de-DE" sz="900" dirty="0">
                  <a:solidFill>
                    <a:schemeClr val="bg1"/>
                  </a:solidFill>
                  <a:latin typeface="Arial" panose="020B0604020202020204" pitchFamily="34" charset="0"/>
                  <a:cs typeface="Arial" panose="020B0604020202020204" pitchFamily="34" charset="0"/>
                </a:rPr>
                <a:t>69</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85</a:t>
              </a:r>
            </a:p>
            <a:p>
              <a:pPr algn="r">
                <a:lnSpc>
                  <a:spcPct val="90000"/>
                </a:lnSpc>
                <a:defRPr/>
              </a:pPr>
              <a:r>
                <a:rPr lang="de-DE" sz="900" dirty="0">
                  <a:solidFill>
                    <a:schemeClr val="bg1"/>
                  </a:solidFill>
                  <a:latin typeface="Arial" panose="020B0604020202020204" pitchFamily="34" charset="0"/>
                  <a:cs typeface="Arial" panose="020B0604020202020204" pitchFamily="34" charset="0"/>
                </a:rPr>
                <a:t>96</a:t>
              </a:r>
            </a:p>
          </p:txBody>
        </p:sp>
      </p:grpSp>
    </p:spTree>
    <p:extLst>
      <p:ext uri="{BB962C8B-B14F-4D97-AF65-F5344CB8AC3E}">
        <p14:creationId xmlns:p14="http://schemas.microsoft.com/office/powerpoint/2010/main" val="4039771936"/>
      </p:ext>
    </p:extLst>
  </p:cSld>
  <p:clrMap bg1="dk1" tx1="lt1" bg2="dk2" tx2="lt2" accent1="accent1" accent2="accent2" accent3="accent3" accent4="accent4" accent5="accent5" accent6="accent6" hlink="hlink" folHlink="folHlink"/>
  <p:sldLayoutIdLst>
    <p:sldLayoutId id="2147483688" r:id="rId1"/>
    <p:sldLayoutId id="2147483690" r:id="rId2"/>
    <p:sldLayoutId id="2147483691" r:id="rId3"/>
    <p:sldLayoutId id="2147483692" r:id="rId4"/>
    <p:sldLayoutId id="2147483693" r:id="rId5"/>
    <p:sldLayoutId id="21474837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895CC0-0F8C-44FA-A668-838674D5EDE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Placeholder 1">
            <a:extLst>
              <a:ext uri="{FF2B5EF4-FFF2-40B4-BE49-F238E27FC236}">
                <a16:creationId xmlns:a16="http://schemas.microsoft.com/office/drawing/2014/main" id="{B74E8BE2-A011-4891-B124-3441CF6CCF83}"/>
              </a:ext>
            </a:extLst>
          </p:cNvPr>
          <p:cNvSpPr>
            <a:spLocks noGrp="1"/>
          </p:cNvSpPr>
          <p:nvPr>
            <p:ph type="title"/>
          </p:nvPr>
        </p:nvSpPr>
        <p:spPr>
          <a:xfrm>
            <a:off x="580105" y="3984226"/>
            <a:ext cx="6709428" cy="1810183"/>
          </a:xfrm>
          <a:prstGeom prst="rect">
            <a:avLst/>
          </a:prstGeom>
        </p:spPr>
        <p:txBody>
          <a:bodyPr vert="horz" lIns="91440" tIns="45720" rIns="91440" bIns="45720" rtlCol="0" anchor="ctr">
            <a:noAutofit/>
          </a:bodyPr>
          <a:lstStyle/>
          <a:p>
            <a:r>
              <a:rPr lang="en-US" dirty="0"/>
              <a:t>Click to edit Section title style</a:t>
            </a:r>
          </a:p>
        </p:txBody>
      </p:sp>
      <p:pic>
        <p:nvPicPr>
          <p:cNvPr id="11" name="Picture 10">
            <a:extLst>
              <a:ext uri="{FF2B5EF4-FFF2-40B4-BE49-F238E27FC236}">
                <a16:creationId xmlns:a16="http://schemas.microsoft.com/office/drawing/2014/main" id="{BD4E1740-2990-4406-AA74-5509769BC29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18067" y="300323"/>
            <a:ext cx="2894490" cy="273065"/>
          </a:xfrm>
          <a:prstGeom prst="rect">
            <a:avLst/>
          </a:prstGeom>
        </p:spPr>
      </p:pic>
    </p:spTree>
    <p:extLst>
      <p:ext uri="{BB962C8B-B14F-4D97-AF65-F5344CB8AC3E}">
        <p14:creationId xmlns:p14="http://schemas.microsoft.com/office/powerpoint/2010/main" val="219835815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59" r:id="rId3"/>
    <p:sldLayoutId id="2147483760" r:id="rId4"/>
    <p:sldLayoutId id="2147483761" r:id="rId5"/>
  </p:sldLayoutIdLst>
  <p:txStyles>
    <p:titleStyle>
      <a:lvl1pPr algn="l" defTabSz="914400" rtl="0" eaLnBrk="1" latinLnBrk="0" hangingPunct="1">
        <a:lnSpc>
          <a:spcPct val="90000"/>
        </a:lnSpc>
        <a:spcBef>
          <a:spcPct val="0"/>
        </a:spcBef>
        <a:buNone/>
        <a:defRPr sz="4400" kern="1200">
          <a:solidFill>
            <a:schemeClr val="tx1"/>
          </a:solidFill>
          <a:latin typeface="Times" panose="02020603050405020304" pitchFamily="18" charset="0"/>
          <a:ea typeface="Tahoma" panose="020B0604030504040204" pitchFamily="34" charset="0"/>
          <a:cs typeface="Times"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915BF-C375-455A-820A-CDB5CB579D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Placeholder 1">
            <a:extLst>
              <a:ext uri="{FF2B5EF4-FFF2-40B4-BE49-F238E27FC236}">
                <a16:creationId xmlns:a16="http://schemas.microsoft.com/office/drawing/2014/main" id="{B74E8BE2-A011-4891-B124-3441CF6CCF83}"/>
              </a:ext>
            </a:extLst>
          </p:cNvPr>
          <p:cNvSpPr>
            <a:spLocks noGrp="1"/>
          </p:cNvSpPr>
          <p:nvPr>
            <p:ph type="title"/>
          </p:nvPr>
        </p:nvSpPr>
        <p:spPr>
          <a:xfrm>
            <a:off x="580105" y="3984226"/>
            <a:ext cx="6709428" cy="1810183"/>
          </a:xfrm>
          <a:prstGeom prst="rect">
            <a:avLst/>
          </a:prstGeom>
        </p:spPr>
        <p:txBody>
          <a:bodyPr vert="horz" lIns="91440" tIns="45720" rIns="91440" bIns="45720" rtlCol="0" anchor="ctr">
            <a:noAutofit/>
          </a:bodyPr>
          <a:lstStyle/>
          <a:p>
            <a:r>
              <a:rPr lang="en-US" dirty="0"/>
              <a:t>Click to edit Section title style</a:t>
            </a:r>
          </a:p>
        </p:txBody>
      </p:sp>
      <p:pic>
        <p:nvPicPr>
          <p:cNvPr id="13" name="Picture 12">
            <a:extLst>
              <a:ext uri="{FF2B5EF4-FFF2-40B4-BE49-F238E27FC236}">
                <a16:creationId xmlns:a16="http://schemas.microsoft.com/office/drawing/2014/main" id="{5D005867-5F8C-44B0-B0DF-8AA0C31B158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8067" y="309519"/>
            <a:ext cx="2894490" cy="273065"/>
          </a:xfrm>
          <a:prstGeom prst="rect">
            <a:avLst/>
          </a:prstGeom>
        </p:spPr>
      </p:pic>
    </p:spTree>
    <p:extLst>
      <p:ext uri="{BB962C8B-B14F-4D97-AF65-F5344CB8AC3E}">
        <p14:creationId xmlns:p14="http://schemas.microsoft.com/office/powerpoint/2010/main" val="3610182175"/>
      </p:ext>
    </p:extLst>
  </p:cSld>
  <p:clrMap bg1="lt1" tx1="dk1" bg2="lt2" tx2="dk2" accent1="accent1" accent2="accent2" accent3="accent3" accent4="accent4" accent5="accent5" accent6="accent6" hlink="hlink" folHlink="folHlink"/>
  <p:sldLayoutIdLst>
    <p:sldLayoutId id="2147483744" r:id="rId1"/>
    <p:sldLayoutId id="2147483745" r:id="rId2"/>
  </p:sldLayoutIdLst>
  <p:txStyles>
    <p:titleStyle>
      <a:lvl1pPr algn="l" defTabSz="914400" rtl="0" eaLnBrk="1" latinLnBrk="0" hangingPunct="1">
        <a:lnSpc>
          <a:spcPct val="90000"/>
        </a:lnSpc>
        <a:spcBef>
          <a:spcPct val="0"/>
        </a:spcBef>
        <a:buNone/>
        <a:defRPr sz="4400" kern="1200">
          <a:solidFill>
            <a:srgbClr val="455560"/>
          </a:solidFill>
          <a:latin typeface="Times" panose="02020603050405020304" pitchFamily="18" charset="0"/>
          <a:ea typeface="Tahoma" panose="020B0604030504040204" pitchFamily="34" charset="0"/>
          <a:cs typeface="Times"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hyperlink" Target="https://www.hymans.co.uk/media/uploads/230307__ESS_Meet_the_team_document.pdf" TargetMode="Externa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Placeholder 1">
            <a:extLst>
              <a:ext uri="{FF2B5EF4-FFF2-40B4-BE49-F238E27FC236}">
                <a16:creationId xmlns:a16="http://schemas.microsoft.com/office/drawing/2014/main" id="{DFE09036-8B87-4C2D-9954-74353C76FE49}"/>
              </a:ext>
            </a:extLst>
          </p:cNvPr>
          <p:cNvSpPr txBox="1">
            <a:spLocks/>
          </p:cNvSpPr>
          <p:nvPr/>
        </p:nvSpPr>
        <p:spPr>
          <a:xfrm>
            <a:off x="293078" y="2454813"/>
            <a:ext cx="5953739" cy="114300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455560"/>
                </a:solidFill>
                <a:latin typeface="Times" panose="02020603050405020304" pitchFamily="18" charset="0"/>
                <a:cs typeface="Times" panose="02020603050405020304" pitchFamily="18" charset="0"/>
              </a:rPr>
              <a:t>ICMS Data Camp</a:t>
            </a:r>
          </a:p>
        </p:txBody>
      </p:sp>
      <p:sp>
        <p:nvSpPr>
          <p:cNvPr id="14" name="Text Placeholder 2">
            <a:extLst>
              <a:ext uri="{FF2B5EF4-FFF2-40B4-BE49-F238E27FC236}">
                <a16:creationId xmlns:a16="http://schemas.microsoft.com/office/drawing/2014/main" id="{131D554B-BA33-4D6B-BBA5-FDD395440E89}"/>
              </a:ext>
            </a:extLst>
          </p:cNvPr>
          <p:cNvSpPr txBox="1">
            <a:spLocks/>
          </p:cNvSpPr>
          <p:nvPr/>
        </p:nvSpPr>
        <p:spPr>
          <a:xfrm>
            <a:off x="293078" y="3780376"/>
            <a:ext cx="5953739" cy="9058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rgbClr val="455560"/>
                </a:solidFill>
              </a:rPr>
              <a:t>Joe Meagher</a:t>
            </a:r>
          </a:p>
        </p:txBody>
      </p:sp>
    </p:spTree>
    <p:extLst>
      <p:ext uri="{BB962C8B-B14F-4D97-AF65-F5344CB8AC3E}">
        <p14:creationId xmlns:p14="http://schemas.microsoft.com/office/powerpoint/2010/main" val="185125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08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A9FF-153D-9FE4-0EF3-CA85F5E5E789}"/>
              </a:ext>
            </a:extLst>
          </p:cNvPr>
          <p:cNvSpPr>
            <a:spLocks noGrp="1"/>
          </p:cNvSpPr>
          <p:nvPr>
            <p:ph type="title"/>
          </p:nvPr>
        </p:nvSpPr>
        <p:spPr/>
        <p:txBody>
          <a:bodyPr/>
          <a:lstStyle/>
          <a:p>
            <a:r>
              <a:rPr lang="en-GB" dirty="0"/>
              <a:t>About Hymans Robertson</a:t>
            </a:r>
          </a:p>
        </p:txBody>
      </p:sp>
      <p:sp>
        <p:nvSpPr>
          <p:cNvPr id="3" name="Content Placeholder 2">
            <a:extLst>
              <a:ext uri="{FF2B5EF4-FFF2-40B4-BE49-F238E27FC236}">
                <a16:creationId xmlns:a16="http://schemas.microsoft.com/office/drawing/2014/main" id="{C7579D5A-624E-106C-AC07-20C43FB47874}"/>
              </a:ext>
            </a:extLst>
          </p:cNvPr>
          <p:cNvSpPr>
            <a:spLocks noGrp="1"/>
          </p:cNvSpPr>
          <p:nvPr>
            <p:ph sz="half" idx="1"/>
          </p:nvPr>
        </p:nvSpPr>
        <p:spPr/>
        <p:txBody>
          <a:bodyPr>
            <a:normAutofit fontScale="92500" lnSpcReduction="20000"/>
          </a:bodyPr>
          <a:lstStyle/>
          <a:p>
            <a:r>
              <a:rPr lang="en-GB" dirty="0"/>
              <a:t>We work alongside employers, trustees, and financial services institutions.</a:t>
            </a:r>
          </a:p>
          <a:p>
            <a:r>
              <a:rPr lang="en-GB" dirty="0"/>
              <a:t>We offer independent pensions, investments, benefits and risk consulting services.</a:t>
            </a:r>
          </a:p>
          <a:p>
            <a:r>
              <a:rPr lang="en-GB" dirty="0"/>
              <a:t>As well as data and technology solutions.</a:t>
            </a:r>
          </a:p>
          <a:p>
            <a:r>
              <a:rPr lang="en-GB" dirty="0"/>
              <a:t>We have around 1,200 employees across 4 offices.</a:t>
            </a:r>
          </a:p>
          <a:p>
            <a:r>
              <a:rPr lang="en-GB" dirty="0"/>
              <a:t>Celebrated our centenary in 2021.</a:t>
            </a:r>
          </a:p>
        </p:txBody>
      </p:sp>
      <p:pic>
        <p:nvPicPr>
          <p:cNvPr id="8" name="Content Placeholder 7">
            <a:extLst>
              <a:ext uri="{FF2B5EF4-FFF2-40B4-BE49-F238E27FC236}">
                <a16:creationId xmlns:a16="http://schemas.microsoft.com/office/drawing/2014/main" id="{20E2B93F-4D47-2E49-BA27-16C640912A0D}"/>
              </a:ext>
            </a:extLst>
          </p:cNvPr>
          <p:cNvPicPr>
            <a:picLocks noGrp="1" noChangeAspect="1"/>
          </p:cNvPicPr>
          <p:nvPr>
            <p:ph sz="half" idx="2"/>
          </p:nvPr>
        </p:nvPicPr>
        <p:blipFill>
          <a:blip r:embed="rId2"/>
          <a:stretch>
            <a:fillRect/>
          </a:stretch>
        </p:blipFill>
        <p:spPr>
          <a:xfrm>
            <a:off x="6430969" y="1825625"/>
            <a:ext cx="4664062" cy="4351338"/>
          </a:xfrm>
        </p:spPr>
      </p:pic>
    </p:spTree>
    <p:extLst>
      <p:ext uri="{BB962C8B-B14F-4D97-AF65-F5344CB8AC3E}">
        <p14:creationId xmlns:p14="http://schemas.microsoft.com/office/powerpoint/2010/main" val="207131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C114-3EE8-DF52-D98D-D905820A79A8}"/>
              </a:ext>
            </a:extLst>
          </p:cNvPr>
          <p:cNvSpPr>
            <a:spLocks noGrp="1"/>
          </p:cNvSpPr>
          <p:nvPr>
            <p:ph type="title"/>
          </p:nvPr>
        </p:nvSpPr>
        <p:spPr>
          <a:xfrm>
            <a:off x="838200" y="365125"/>
            <a:ext cx="10515600" cy="1325563"/>
          </a:xfrm>
        </p:spPr>
        <p:txBody>
          <a:bodyPr anchor="ctr">
            <a:normAutofit/>
          </a:bodyPr>
          <a:lstStyle/>
          <a:p>
            <a:r>
              <a:rPr lang="en-GB" dirty="0"/>
              <a:t>Our clients</a:t>
            </a:r>
          </a:p>
        </p:txBody>
      </p:sp>
      <p:sp>
        <p:nvSpPr>
          <p:cNvPr id="3" name="Content Placeholder 2">
            <a:extLst>
              <a:ext uri="{FF2B5EF4-FFF2-40B4-BE49-F238E27FC236}">
                <a16:creationId xmlns:a16="http://schemas.microsoft.com/office/drawing/2014/main" id="{FC035CAD-D097-1A23-99FD-404E1D103E99}"/>
              </a:ext>
            </a:extLst>
          </p:cNvPr>
          <p:cNvSpPr>
            <a:spLocks noGrp="1"/>
          </p:cNvSpPr>
          <p:nvPr>
            <p:ph idx="1"/>
          </p:nvPr>
        </p:nvSpPr>
        <p:spPr>
          <a:xfrm>
            <a:off x="838200" y="1825625"/>
            <a:ext cx="10515600" cy="4351338"/>
          </a:xfrm>
        </p:spPr>
        <p:txBody>
          <a:bodyPr>
            <a:normAutofit/>
          </a:bodyPr>
          <a:lstStyle/>
          <a:p>
            <a:r>
              <a:rPr lang="en-GB" dirty="0"/>
              <a:t>Defined Benefit Pension Schemes</a:t>
            </a:r>
          </a:p>
          <a:p>
            <a:r>
              <a:rPr lang="en-GB" dirty="0"/>
              <a:t>Defined Contribution Pension Schemes</a:t>
            </a:r>
          </a:p>
          <a:p>
            <a:r>
              <a:rPr lang="en-GB" dirty="0"/>
              <a:t>Local Government Pension Schemes</a:t>
            </a:r>
          </a:p>
          <a:p>
            <a:r>
              <a:rPr lang="en-GB" dirty="0"/>
              <a:t>Financial Advisors – via Hymans Robertson Investment Services</a:t>
            </a:r>
          </a:p>
          <a:p>
            <a:r>
              <a:rPr lang="en-GB" dirty="0"/>
              <a:t>Employers and Individuals – via Hymans Robertson Personal Wealth</a:t>
            </a:r>
          </a:p>
          <a:p>
            <a:endParaRPr lang="en-GB" dirty="0"/>
          </a:p>
        </p:txBody>
      </p:sp>
    </p:spTree>
    <p:extLst>
      <p:ext uri="{BB962C8B-B14F-4D97-AF65-F5344CB8AC3E}">
        <p14:creationId xmlns:p14="http://schemas.microsoft.com/office/powerpoint/2010/main" val="283409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FD02-AB18-45E5-B5D2-BD85E17228AD}"/>
              </a:ext>
            </a:extLst>
          </p:cNvPr>
          <p:cNvSpPr>
            <a:spLocks noGrp="1"/>
          </p:cNvSpPr>
          <p:nvPr>
            <p:ph type="title"/>
          </p:nvPr>
        </p:nvSpPr>
        <p:spPr/>
        <p:txBody>
          <a:bodyPr/>
          <a:lstStyle/>
          <a:p>
            <a:r>
              <a:rPr lang="en-GB" sz="4000" dirty="0">
                <a:solidFill>
                  <a:srgbClr val="455560"/>
                </a:solidFill>
                <a:latin typeface="Times" panose="02020603050405020304" pitchFamily="18" charset="0"/>
                <a:cs typeface="Times" panose="02020603050405020304" pitchFamily="18" charset="0"/>
              </a:rPr>
              <a:t>The advice we provide</a:t>
            </a:r>
            <a:endParaRPr lang="en-GB" dirty="0"/>
          </a:p>
        </p:txBody>
      </p:sp>
      <p:pic>
        <p:nvPicPr>
          <p:cNvPr id="3074" name="Picture 2" descr="EQS3">
            <a:extLst>
              <a:ext uri="{FF2B5EF4-FFF2-40B4-BE49-F238E27FC236}">
                <a16:creationId xmlns:a16="http://schemas.microsoft.com/office/drawing/2014/main" id="{B7C850DF-D925-4C2F-AF66-BCBA86226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23" y="3885562"/>
            <a:ext cx="3881633" cy="2320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D175C9-A5D8-4E40-AF0F-1F0887D7288F}"/>
              </a:ext>
            </a:extLst>
          </p:cNvPr>
          <p:cNvSpPr txBox="1"/>
          <p:nvPr/>
        </p:nvSpPr>
        <p:spPr>
          <a:xfrm>
            <a:off x="777206" y="6215876"/>
            <a:ext cx="6270171" cy="276999"/>
          </a:xfrm>
          <a:prstGeom prst="rect">
            <a:avLst/>
          </a:prstGeom>
          <a:noFill/>
        </p:spPr>
        <p:txBody>
          <a:bodyPr wrap="square" rtlCol="0">
            <a:spAutoFit/>
          </a:bodyPr>
          <a:lstStyle/>
          <a:p>
            <a:r>
              <a:rPr lang="en-GB" sz="1200"/>
              <a:t>Copyright 2022 Bloomberg L.P., Bank of England and LSEG  </a:t>
            </a:r>
          </a:p>
        </p:txBody>
      </p:sp>
      <p:pic>
        <p:nvPicPr>
          <p:cNvPr id="3076" name="Picture 4" descr="Guide to Reading Academic Research Papers | by Kyle M Shannon | Towards  Data Science">
            <a:extLst>
              <a:ext uri="{FF2B5EF4-FFF2-40B4-BE49-F238E27FC236}">
                <a16:creationId xmlns:a16="http://schemas.microsoft.com/office/drawing/2014/main" id="{A8B5EB31-E9D9-4C81-9D5D-B4A43ACC5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089" y="1578280"/>
            <a:ext cx="4261830" cy="17108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ree People Sitting Inside Well Lit Room Stock Photo">
            <a:extLst>
              <a:ext uri="{FF2B5EF4-FFF2-40B4-BE49-F238E27FC236}">
                <a16:creationId xmlns:a16="http://schemas.microsoft.com/office/drawing/2014/main" id="{0142E7F0-0F52-47A4-AEF1-88F9D0628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53" y="1401792"/>
            <a:ext cx="4163164" cy="2772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121DE73-9FD3-4D8C-A71F-F6FF8405694D}"/>
              </a:ext>
            </a:extLst>
          </p:cNvPr>
          <p:cNvPicPr>
            <a:picLocks noChangeAspect="1"/>
          </p:cNvPicPr>
          <p:nvPr/>
        </p:nvPicPr>
        <p:blipFill>
          <a:blip r:embed="rId5"/>
          <a:stretch>
            <a:fillRect/>
          </a:stretch>
        </p:blipFill>
        <p:spPr>
          <a:xfrm>
            <a:off x="1568803" y="4042824"/>
            <a:ext cx="4342342" cy="2006376"/>
          </a:xfrm>
          <a:prstGeom prst="rect">
            <a:avLst/>
          </a:prstGeom>
        </p:spPr>
      </p:pic>
      <p:pic>
        <p:nvPicPr>
          <p:cNvPr id="8" name="Picture 7">
            <a:extLst>
              <a:ext uri="{FF2B5EF4-FFF2-40B4-BE49-F238E27FC236}">
                <a16:creationId xmlns:a16="http://schemas.microsoft.com/office/drawing/2014/main" id="{A2EB3164-D362-4273-AB0F-21A7B67B9443}"/>
              </a:ext>
            </a:extLst>
          </p:cNvPr>
          <p:cNvPicPr>
            <a:picLocks noChangeAspect="1"/>
          </p:cNvPicPr>
          <p:nvPr/>
        </p:nvPicPr>
        <p:blipFill>
          <a:blip r:embed="rId6"/>
          <a:stretch>
            <a:fillRect/>
          </a:stretch>
        </p:blipFill>
        <p:spPr>
          <a:xfrm>
            <a:off x="4439205" y="2535096"/>
            <a:ext cx="2745600" cy="2194759"/>
          </a:xfrm>
          <a:prstGeom prst="rect">
            <a:avLst/>
          </a:prstGeom>
        </p:spPr>
      </p:pic>
    </p:spTree>
    <p:extLst>
      <p:ext uri="{BB962C8B-B14F-4D97-AF65-F5344CB8AC3E}">
        <p14:creationId xmlns:p14="http://schemas.microsoft.com/office/powerpoint/2010/main" val="238366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3146F-7406-4F7B-93FC-2C1AB0E0CB77}"/>
              </a:ext>
            </a:extLst>
          </p:cNvPr>
          <p:cNvSpPr>
            <a:spLocks noGrp="1"/>
          </p:cNvSpPr>
          <p:nvPr>
            <p:ph type="title"/>
          </p:nvPr>
        </p:nvSpPr>
        <p:spPr>
          <a:xfrm>
            <a:off x="274179" y="365126"/>
            <a:ext cx="10515600" cy="1325563"/>
          </a:xfrm>
        </p:spPr>
        <p:txBody>
          <a:bodyPr/>
          <a:lstStyle/>
          <a:p>
            <a:r>
              <a:rPr lang="en-GB" dirty="0"/>
              <a:t>Digital Capabilities</a:t>
            </a:r>
          </a:p>
        </p:txBody>
      </p:sp>
      <p:sp>
        <p:nvSpPr>
          <p:cNvPr id="3" name="Content Placeholder 2">
            <a:extLst>
              <a:ext uri="{FF2B5EF4-FFF2-40B4-BE49-F238E27FC236}">
                <a16:creationId xmlns:a16="http://schemas.microsoft.com/office/drawing/2014/main" id="{200BA40F-57C2-4475-82D9-9A12C0785CB0}"/>
              </a:ext>
            </a:extLst>
          </p:cNvPr>
          <p:cNvSpPr>
            <a:spLocks noGrp="1"/>
          </p:cNvSpPr>
          <p:nvPr>
            <p:ph idx="1"/>
          </p:nvPr>
        </p:nvSpPr>
        <p:spPr/>
        <p:txBody>
          <a:bodyPr>
            <a:normAutofit/>
          </a:bodyPr>
          <a:lstStyle/>
          <a:p>
            <a:pPr marL="0" indent="0">
              <a:buNone/>
            </a:pPr>
            <a:br>
              <a:rPr lang="en-GB" sz="2400" dirty="0"/>
            </a:br>
            <a:br>
              <a:rPr lang="en-GB" dirty="0"/>
            </a:br>
            <a:br>
              <a:rPr lang="en-GB" dirty="0"/>
            </a:br>
            <a:endParaRPr lang="en-GB" dirty="0"/>
          </a:p>
        </p:txBody>
      </p:sp>
      <p:grpSp>
        <p:nvGrpSpPr>
          <p:cNvPr id="28" name="Group 27">
            <a:extLst>
              <a:ext uri="{FF2B5EF4-FFF2-40B4-BE49-F238E27FC236}">
                <a16:creationId xmlns:a16="http://schemas.microsoft.com/office/drawing/2014/main" id="{0525D162-5C9D-CF01-1776-FEBE568772AC}"/>
              </a:ext>
            </a:extLst>
          </p:cNvPr>
          <p:cNvGrpSpPr/>
          <p:nvPr/>
        </p:nvGrpSpPr>
        <p:grpSpPr>
          <a:xfrm>
            <a:off x="1534179" y="1244423"/>
            <a:ext cx="9123642" cy="4932540"/>
            <a:chOff x="379281" y="1058062"/>
            <a:chExt cx="9933249" cy="5647224"/>
          </a:xfrm>
        </p:grpSpPr>
        <p:grpSp>
          <p:nvGrpSpPr>
            <p:cNvPr id="17" name="Group 16">
              <a:extLst>
                <a:ext uri="{FF2B5EF4-FFF2-40B4-BE49-F238E27FC236}">
                  <a16:creationId xmlns:a16="http://schemas.microsoft.com/office/drawing/2014/main" id="{04F9A8F1-074A-118A-1305-BD6814E420FD}"/>
                </a:ext>
              </a:extLst>
            </p:cNvPr>
            <p:cNvGrpSpPr/>
            <p:nvPr/>
          </p:nvGrpSpPr>
          <p:grpSpPr>
            <a:xfrm>
              <a:off x="3886243" y="5534982"/>
              <a:ext cx="2685379" cy="583885"/>
              <a:chOff x="5935417" y="3915141"/>
              <a:chExt cx="4010597" cy="785710"/>
            </a:xfrm>
          </p:grpSpPr>
          <p:sp>
            <p:nvSpPr>
              <p:cNvPr id="18" name="Freeform 9">
                <a:extLst>
                  <a:ext uri="{FF2B5EF4-FFF2-40B4-BE49-F238E27FC236}">
                    <a16:creationId xmlns:a16="http://schemas.microsoft.com/office/drawing/2014/main" id="{17A9EB9C-4818-F1AD-CDEE-671C87E8C2E3}"/>
                  </a:ext>
                </a:extLst>
              </p:cNvPr>
              <p:cNvSpPr>
                <a:spLocks noEditPoints="1"/>
              </p:cNvSpPr>
              <p:nvPr/>
            </p:nvSpPr>
            <p:spPr bwMode="auto">
              <a:xfrm>
                <a:off x="6285831" y="4292013"/>
                <a:ext cx="387576" cy="408838"/>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Freeform 9">
                <a:extLst>
                  <a:ext uri="{FF2B5EF4-FFF2-40B4-BE49-F238E27FC236}">
                    <a16:creationId xmlns:a16="http://schemas.microsoft.com/office/drawing/2014/main" id="{AC1F7507-1687-82A0-5937-72E7F2D0F3C8}"/>
                  </a:ext>
                </a:extLst>
              </p:cNvPr>
              <p:cNvSpPr>
                <a:spLocks noEditPoints="1"/>
              </p:cNvSpPr>
              <p:nvPr/>
            </p:nvSpPr>
            <p:spPr bwMode="auto">
              <a:xfrm>
                <a:off x="6723503" y="4203778"/>
                <a:ext cx="471222" cy="497073"/>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Freeform 9">
                <a:extLst>
                  <a:ext uri="{FF2B5EF4-FFF2-40B4-BE49-F238E27FC236}">
                    <a16:creationId xmlns:a16="http://schemas.microsoft.com/office/drawing/2014/main" id="{B27346B1-A457-E2C7-2781-4A397FDBF19E}"/>
                  </a:ext>
                </a:extLst>
              </p:cNvPr>
              <p:cNvSpPr>
                <a:spLocks noEditPoints="1"/>
              </p:cNvSpPr>
              <p:nvPr/>
            </p:nvSpPr>
            <p:spPr bwMode="auto">
              <a:xfrm>
                <a:off x="7244821" y="4142066"/>
                <a:ext cx="529724" cy="558785"/>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Freeform 9">
                <a:extLst>
                  <a:ext uri="{FF2B5EF4-FFF2-40B4-BE49-F238E27FC236}">
                    <a16:creationId xmlns:a16="http://schemas.microsoft.com/office/drawing/2014/main" id="{63BB98FC-AAFE-F954-4996-960676E7D78E}"/>
                  </a:ext>
                </a:extLst>
              </p:cNvPr>
              <p:cNvSpPr>
                <a:spLocks noEditPoints="1"/>
              </p:cNvSpPr>
              <p:nvPr/>
            </p:nvSpPr>
            <p:spPr bwMode="auto">
              <a:xfrm>
                <a:off x="7824641" y="4054279"/>
                <a:ext cx="612946" cy="646572"/>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Freeform 9">
                <a:extLst>
                  <a:ext uri="{FF2B5EF4-FFF2-40B4-BE49-F238E27FC236}">
                    <a16:creationId xmlns:a16="http://schemas.microsoft.com/office/drawing/2014/main" id="{93E4B3CE-053B-BF13-A8D0-BF531B3C2BFB}"/>
                  </a:ext>
                </a:extLst>
              </p:cNvPr>
              <p:cNvSpPr>
                <a:spLocks noEditPoints="1"/>
              </p:cNvSpPr>
              <p:nvPr/>
            </p:nvSpPr>
            <p:spPr bwMode="auto">
              <a:xfrm>
                <a:off x="8487683" y="4001071"/>
                <a:ext cx="663387" cy="699780"/>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Freeform 9">
                <a:extLst>
                  <a:ext uri="{FF2B5EF4-FFF2-40B4-BE49-F238E27FC236}">
                    <a16:creationId xmlns:a16="http://schemas.microsoft.com/office/drawing/2014/main" id="{87FA6D08-7958-27A1-559C-A80CE5E481E5}"/>
                  </a:ext>
                </a:extLst>
              </p:cNvPr>
              <p:cNvSpPr>
                <a:spLocks noEditPoints="1"/>
              </p:cNvSpPr>
              <p:nvPr/>
            </p:nvSpPr>
            <p:spPr bwMode="auto">
              <a:xfrm>
                <a:off x="9201166" y="3915141"/>
                <a:ext cx="744848" cy="785710"/>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Freeform 9">
                <a:extLst>
                  <a:ext uri="{FF2B5EF4-FFF2-40B4-BE49-F238E27FC236}">
                    <a16:creationId xmlns:a16="http://schemas.microsoft.com/office/drawing/2014/main" id="{D773ECC0-5886-B723-27CF-45A9BAEE7434}"/>
                  </a:ext>
                </a:extLst>
              </p:cNvPr>
              <p:cNvSpPr>
                <a:spLocks noEditPoints="1"/>
              </p:cNvSpPr>
              <p:nvPr/>
            </p:nvSpPr>
            <p:spPr bwMode="auto">
              <a:xfrm>
                <a:off x="5935417" y="4384058"/>
                <a:ext cx="300318" cy="316793"/>
              </a:xfrm>
              <a:custGeom>
                <a:avLst/>
                <a:gdLst>
                  <a:gd name="T0" fmla="*/ 148 w 437"/>
                  <a:gd name="T1" fmla="*/ 78 h 461"/>
                  <a:gd name="T2" fmla="*/ 148 w 437"/>
                  <a:gd name="T3" fmla="*/ 0 h 461"/>
                  <a:gd name="T4" fmla="*/ 332 w 437"/>
                  <a:gd name="T5" fmla="*/ 39 h 461"/>
                  <a:gd name="T6" fmla="*/ 254 w 437"/>
                  <a:gd name="T7" fmla="*/ 39 h 461"/>
                  <a:gd name="T8" fmla="*/ 332 w 437"/>
                  <a:gd name="T9" fmla="*/ 39 h 461"/>
                  <a:gd name="T10" fmla="*/ 73 w 437"/>
                  <a:gd name="T11" fmla="*/ 461 h 461"/>
                  <a:gd name="T12" fmla="*/ 32 w 437"/>
                  <a:gd name="T13" fmla="*/ 461 h 461"/>
                  <a:gd name="T14" fmla="*/ 115 w 437"/>
                  <a:gd name="T15" fmla="*/ 204 h 461"/>
                  <a:gd name="T16" fmla="*/ 73 w 437"/>
                  <a:gd name="T17" fmla="*/ 162 h 461"/>
                  <a:gd name="T18" fmla="*/ 73 w 437"/>
                  <a:gd name="T19" fmla="*/ 84 h 461"/>
                  <a:gd name="T20" fmla="*/ 121 w 437"/>
                  <a:gd name="T21" fmla="*/ 338 h 461"/>
                  <a:gd name="T22" fmla="*/ 146 w 437"/>
                  <a:gd name="T23" fmla="*/ 197 h 461"/>
                  <a:gd name="T24" fmla="*/ 19 w 437"/>
                  <a:gd name="T25" fmla="*/ 170 h 461"/>
                  <a:gd name="T26" fmla="*/ 0 w 437"/>
                  <a:gd name="T27" fmla="*/ 318 h 461"/>
                  <a:gd name="T28" fmla="*/ 218 w 437"/>
                  <a:gd name="T29" fmla="*/ 332 h 461"/>
                  <a:gd name="T30" fmla="*/ 177 w 437"/>
                  <a:gd name="T31" fmla="*/ 204 h 461"/>
                  <a:gd name="T32" fmla="*/ 260 w 437"/>
                  <a:gd name="T33" fmla="*/ 461 h 461"/>
                  <a:gd name="T34" fmla="*/ 257 w 437"/>
                  <a:gd name="T35" fmla="*/ 123 h 461"/>
                  <a:gd name="T36" fmla="*/ 180 w 437"/>
                  <a:gd name="T37" fmla="*/ 123 h 461"/>
                  <a:gd name="T38" fmla="*/ 257 w 437"/>
                  <a:gd name="T39" fmla="*/ 123 h 461"/>
                  <a:gd name="T40" fmla="*/ 292 w 437"/>
                  <a:gd name="T41" fmla="*/ 318 h 461"/>
                  <a:gd name="T42" fmla="*/ 273 w 437"/>
                  <a:gd name="T43" fmla="*/ 170 h 461"/>
                  <a:gd name="T44" fmla="*/ 145 w 437"/>
                  <a:gd name="T45" fmla="*/ 197 h 461"/>
                  <a:gd name="T46" fmla="*/ 171 w 437"/>
                  <a:gd name="T47" fmla="*/ 338 h 461"/>
                  <a:gd name="T48" fmla="*/ 364 w 437"/>
                  <a:gd name="T49" fmla="*/ 461 h 461"/>
                  <a:gd name="T50" fmla="*/ 322 w 437"/>
                  <a:gd name="T51" fmla="*/ 461 h 461"/>
                  <a:gd name="T52" fmla="*/ 405 w 437"/>
                  <a:gd name="T53" fmla="*/ 204 h 461"/>
                  <a:gd name="T54" fmla="*/ 364 w 437"/>
                  <a:gd name="T55" fmla="*/ 162 h 461"/>
                  <a:gd name="T56" fmla="*/ 364 w 437"/>
                  <a:gd name="T57" fmla="*/ 84 h 461"/>
                  <a:gd name="T58" fmla="*/ 412 w 437"/>
                  <a:gd name="T59" fmla="*/ 338 h 461"/>
                  <a:gd name="T60" fmla="*/ 437 w 437"/>
                  <a:gd name="T61" fmla="*/ 197 h 461"/>
                  <a:gd name="T62" fmla="*/ 309 w 437"/>
                  <a:gd name="T63" fmla="*/ 170 h 461"/>
                  <a:gd name="T64" fmla="*/ 290 w 437"/>
                  <a:gd name="T65" fmla="*/ 318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61">
                    <a:moveTo>
                      <a:pt x="187" y="39"/>
                    </a:moveTo>
                    <a:cubicBezTo>
                      <a:pt x="187" y="61"/>
                      <a:pt x="169" y="78"/>
                      <a:pt x="148" y="78"/>
                    </a:cubicBezTo>
                    <a:cubicBezTo>
                      <a:pt x="126" y="78"/>
                      <a:pt x="109" y="61"/>
                      <a:pt x="109" y="39"/>
                    </a:cubicBezTo>
                    <a:cubicBezTo>
                      <a:pt x="109" y="18"/>
                      <a:pt x="126" y="0"/>
                      <a:pt x="148" y="0"/>
                    </a:cubicBezTo>
                    <a:cubicBezTo>
                      <a:pt x="169" y="0"/>
                      <a:pt x="187" y="18"/>
                      <a:pt x="187" y="39"/>
                    </a:cubicBezTo>
                    <a:close/>
                    <a:moveTo>
                      <a:pt x="332" y="39"/>
                    </a:moveTo>
                    <a:cubicBezTo>
                      <a:pt x="332" y="61"/>
                      <a:pt x="314" y="78"/>
                      <a:pt x="293" y="78"/>
                    </a:cubicBezTo>
                    <a:cubicBezTo>
                      <a:pt x="271" y="78"/>
                      <a:pt x="254" y="61"/>
                      <a:pt x="254" y="39"/>
                    </a:cubicBezTo>
                    <a:cubicBezTo>
                      <a:pt x="254" y="18"/>
                      <a:pt x="271" y="0"/>
                      <a:pt x="293" y="0"/>
                    </a:cubicBezTo>
                    <a:cubicBezTo>
                      <a:pt x="314" y="0"/>
                      <a:pt x="332" y="18"/>
                      <a:pt x="332" y="39"/>
                    </a:cubicBezTo>
                    <a:close/>
                    <a:moveTo>
                      <a:pt x="73" y="332"/>
                    </a:moveTo>
                    <a:cubicBezTo>
                      <a:pt x="73" y="461"/>
                      <a:pt x="73" y="461"/>
                      <a:pt x="73" y="461"/>
                    </a:cubicBezTo>
                    <a:moveTo>
                      <a:pt x="32" y="204"/>
                    </a:moveTo>
                    <a:cubicBezTo>
                      <a:pt x="32" y="461"/>
                      <a:pt x="32" y="461"/>
                      <a:pt x="32" y="461"/>
                    </a:cubicBezTo>
                    <a:cubicBezTo>
                      <a:pt x="115" y="461"/>
                      <a:pt x="115" y="461"/>
                      <a:pt x="115" y="461"/>
                    </a:cubicBezTo>
                    <a:cubicBezTo>
                      <a:pt x="115" y="204"/>
                      <a:pt x="115" y="204"/>
                      <a:pt x="115" y="204"/>
                    </a:cubicBezTo>
                    <a:moveTo>
                      <a:pt x="112" y="123"/>
                    </a:moveTo>
                    <a:cubicBezTo>
                      <a:pt x="112" y="145"/>
                      <a:pt x="95" y="162"/>
                      <a:pt x="73" y="162"/>
                    </a:cubicBezTo>
                    <a:cubicBezTo>
                      <a:pt x="52" y="162"/>
                      <a:pt x="34" y="145"/>
                      <a:pt x="34" y="123"/>
                    </a:cubicBezTo>
                    <a:cubicBezTo>
                      <a:pt x="34" y="102"/>
                      <a:pt x="52" y="84"/>
                      <a:pt x="73" y="84"/>
                    </a:cubicBezTo>
                    <a:cubicBezTo>
                      <a:pt x="95" y="84"/>
                      <a:pt x="112" y="102"/>
                      <a:pt x="112" y="123"/>
                    </a:cubicBezTo>
                    <a:close/>
                    <a:moveTo>
                      <a:pt x="121" y="338"/>
                    </a:moveTo>
                    <a:cubicBezTo>
                      <a:pt x="132" y="338"/>
                      <a:pt x="146" y="329"/>
                      <a:pt x="146" y="318"/>
                    </a:cubicBezTo>
                    <a:cubicBezTo>
                      <a:pt x="146" y="197"/>
                      <a:pt x="146" y="197"/>
                      <a:pt x="146" y="197"/>
                    </a:cubicBezTo>
                    <a:cubicBezTo>
                      <a:pt x="146" y="186"/>
                      <a:pt x="138" y="174"/>
                      <a:pt x="128" y="170"/>
                    </a:cubicBezTo>
                    <a:cubicBezTo>
                      <a:pt x="92" y="159"/>
                      <a:pt x="54" y="159"/>
                      <a:pt x="19" y="170"/>
                    </a:cubicBezTo>
                    <a:cubicBezTo>
                      <a:pt x="8" y="174"/>
                      <a:pt x="0" y="186"/>
                      <a:pt x="0" y="197"/>
                    </a:cubicBezTo>
                    <a:cubicBezTo>
                      <a:pt x="0" y="318"/>
                      <a:pt x="0" y="318"/>
                      <a:pt x="0" y="318"/>
                    </a:cubicBezTo>
                    <a:cubicBezTo>
                      <a:pt x="0" y="329"/>
                      <a:pt x="15" y="338"/>
                      <a:pt x="25" y="338"/>
                    </a:cubicBezTo>
                    <a:moveTo>
                      <a:pt x="218" y="332"/>
                    </a:moveTo>
                    <a:cubicBezTo>
                      <a:pt x="218" y="461"/>
                      <a:pt x="218" y="461"/>
                      <a:pt x="218" y="461"/>
                    </a:cubicBezTo>
                    <a:moveTo>
                      <a:pt x="177" y="204"/>
                    </a:moveTo>
                    <a:cubicBezTo>
                      <a:pt x="177" y="461"/>
                      <a:pt x="177" y="461"/>
                      <a:pt x="177" y="461"/>
                    </a:cubicBezTo>
                    <a:cubicBezTo>
                      <a:pt x="260" y="461"/>
                      <a:pt x="260" y="461"/>
                      <a:pt x="260" y="461"/>
                    </a:cubicBezTo>
                    <a:cubicBezTo>
                      <a:pt x="260" y="204"/>
                      <a:pt x="260" y="204"/>
                      <a:pt x="260" y="204"/>
                    </a:cubicBezTo>
                    <a:moveTo>
                      <a:pt x="257" y="123"/>
                    </a:moveTo>
                    <a:cubicBezTo>
                      <a:pt x="257" y="145"/>
                      <a:pt x="240" y="162"/>
                      <a:pt x="218" y="162"/>
                    </a:cubicBezTo>
                    <a:cubicBezTo>
                      <a:pt x="197" y="162"/>
                      <a:pt x="180" y="145"/>
                      <a:pt x="180" y="123"/>
                    </a:cubicBezTo>
                    <a:cubicBezTo>
                      <a:pt x="180" y="102"/>
                      <a:pt x="197" y="84"/>
                      <a:pt x="218" y="84"/>
                    </a:cubicBezTo>
                    <a:cubicBezTo>
                      <a:pt x="240" y="84"/>
                      <a:pt x="257" y="102"/>
                      <a:pt x="257" y="123"/>
                    </a:cubicBezTo>
                    <a:close/>
                    <a:moveTo>
                      <a:pt x="266" y="338"/>
                    </a:moveTo>
                    <a:cubicBezTo>
                      <a:pt x="277" y="338"/>
                      <a:pt x="292" y="329"/>
                      <a:pt x="292" y="318"/>
                    </a:cubicBezTo>
                    <a:cubicBezTo>
                      <a:pt x="292" y="197"/>
                      <a:pt x="292" y="197"/>
                      <a:pt x="292" y="197"/>
                    </a:cubicBezTo>
                    <a:cubicBezTo>
                      <a:pt x="292" y="186"/>
                      <a:pt x="284" y="174"/>
                      <a:pt x="273" y="170"/>
                    </a:cubicBezTo>
                    <a:cubicBezTo>
                      <a:pt x="237" y="159"/>
                      <a:pt x="199" y="159"/>
                      <a:pt x="164" y="170"/>
                    </a:cubicBezTo>
                    <a:cubicBezTo>
                      <a:pt x="153" y="174"/>
                      <a:pt x="145" y="186"/>
                      <a:pt x="145" y="197"/>
                    </a:cubicBezTo>
                    <a:cubicBezTo>
                      <a:pt x="145" y="318"/>
                      <a:pt x="145" y="318"/>
                      <a:pt x="145" y="318"/>
                    </a:cubicBezTo>
                    <a:cubicBezTo>
                      <a:pt x="145" y="329"/>
                      <a:pt x="160" y="338"/>
                      <a:pt x="171" y="338"/>
                    </a:cubicBezTo>
                    <a:moveTo>
                      <a:pt x="364" y="332"/>
                    </a:moveTo>
                    <a:cubicBezTo>
                      <a:pt x="364" y="461"/>
                      <a:pt x="364" y="461"/>
                      <a:pt x="364" y="461"/>
                    </a:cubicBezTo>
                    <a:moveTo>
                      <a:pt x="322" y="204"/>
                    </a:moveTo>
                    <a:cubicBezTo>
                      <a:pt x="322" y="461"/>
                      <a:pt x="322" y="461"/>
                      <a:pt x="322" y="461"/>
                    </a:cubicBezTo>
                    <a:cubicBezTo>
                      <a:pt x="405" y="461"/>
                      <a:pt x="405" y="461"/>
                      <a:pt x="405" y="461"/>
                    </a:cubicBezTo>
                    <a:cubicBezTo>
                      <a:pt x="405" y="204"/>
                      <a:pt x="405" y="204"/>
                      <a:pt x="405" y="204"/>
                    </a:cubicBezTo>
                    <a:moveTo>
                      <a:pt x="403" y="123"/>
                    </a:moveTo>
                    <a:cubicBezTo>
                      <a:pt x="403" y="145"/>
                      <a:pt x="385" y="162"/>
                      <a:pt x="364" y="162"/>
                    </a:cubicBezTo>
                    <a:cubicBezTo>
                      <a:pt x="342" y="162"/>
                      <a:pt x="325" y="145"/>
                      <a:pt x="325" y="123"/>
                    </a:cubicBezTo>
                    <a:cubicBezTo>
                      <a:pt x="325" y="102"/>
                      <a:pt x="342" y="84"/>
                      <a:pt x="364" y="84"/>
                    </a:cubicBezTo>
                    <a:cubicBezTo>
                      <a:pt x="385" y="84"/>
                      <a:pt x="403" y="102"/>
                      <a:pt x="403" y="123"/>
                    </a:cubicBezTo>
                    <a:close/>
                    <a:moveTo>
                      <a:pt x="412" y="338"/>
                    </a:moveTo>
                    <a:cubicBezTo>
                      <a:pt x="422" y="338"/>
                      <a:pt x="437" y="329"/>
                      <a:pt x="437" y="318"/>
                    </a:cubicBezTo>
                    <a:cubicBezTo>
                      <a:pt x="437" y="197"/>
                      <a:pt x="437" y="197"/>
                      <a:pt x="437" y="197"/>
                    </a:cubicBezTo>
                    <a:cubicBezTo>
                      <a:pt x="437" y="186"/>
                      <a:pt x="429" y="174"/>
                      <a:pt x="418" y="170"/>
                    </a:cubicBezTo>
                    <a:cubicBezTo>
                      <a:pt x="383" y="159"/>
                      <a:pt x="345" y="159"/>
                      <a:pt x="309" y="170"/>
                    </a:cubicBezTo>
                    <a:cubicBezTo>
                      <a:pt x="299" y="174"/>
                      <a:pt x="290" y="186"/>
                      <a:pt x="290" y="197"/>
                    </a:cubicBezTo>
                    <a:cubicBezTo>
                      <a:pt x="290" y="318"/>
                      <a:pt x="290" y="318"/>
                      <a:pt x="290" y="318"/>
                    </a:cubicBezTo>
                    <a:cubicBezTo>
                      <a:pt x="290" y="329"/>
                      <a:pt x="305" y="338"/>
                      <a:pt x="316" y="338"/>
                    </a:cubicBezTo>
                  </a:path>
                </a:pathLst>
              </a:custGeom>
              <a:noFill/>
              <a:ln w="19050" cap="flat">
                <a:solidFill>
                  <a:srgbClr val="45556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25" name="Arrow: Left-Right 24">
              <a:extLst>
                <a:ext uri="{FF2B5EF4-FFF2-40B4-BE49-F238E27FC236}">
                  <a16:creationId xmlns:a16="http://schemas.microsoft.com/office/drawing/2014/main" id="{9A06C746-AC7C-A840-E312-87E20E4F533E}"/>
                </a:ext>
              </a:extLst>
            </p:cNvPr>
            <p:cNvSpPr/>
            <p:nvPr/>
          </p:nvSpPr>
          <p:spPr>
            <a:xfrm>
              <a:off x="379281" y="6101710"/>
              <a:ext cx="9933249" cy="603576"/>
            </a:xfrm>
            <a:prstGeom prst="leftRightArrow">
              <a:avLst>
                <a:gd name="adj1" fmla="val 100000"/>
                <a:gd name="adj2" fmla="val 21594"/>
              </a:avLst>
            </a:prstGeom>
            <a:gradFill>
              <a:gsLst>
                <a:gs pos="0">
                  <a:srgbClr val="00ACE1"/>
                </a:gs>
                <a:gs pos="100000">
                  <a:srgbClr val="E902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Supported by 100+ actuaries, statisticians, software developers</a:t>
              </a:r>
            </a:p>
          </p:txBody>
        </p:sp>
        <p:graphicFrame>
          <p:nvGraphicFramePr>
            <p:cNvPr id="26" name="Diagram 25">
              <a:extLst>
                <a:ext uri="{FF2B5EF4-FFF2-40B4-BE49-F238E27FC236}">
                  <a16:creationId xmlns:a16="http://schemas.microsoft.com/office/drawing/2014/main" id="{A796DF33-8E60-12FB-0A0D-99254BE88C41}"/>
                </a:ext>
              </a:extLst>
            </p:cNvPr>
            <p:cNvGraphicFramePr/>
            <p:nvPr/>
          </p:nvGraphicFramePr>
          <p:xfrm>
            <a:off x="721771" y="1058062"/>
            <a:ext cx="9248267" cy="5060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Tree>
    <p:extLst>
      <p:ext uri="{BB962C8B-B14F-4D97-AF65-F5344CB8AC3E}">
        <p14:creationId xmlns:p14="http://schemas.microsoft.com/office/powerpoint/2010/main" val="351418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5F7C1EC-496E-C078-C83C-504C2A8E92E2}"/>
              </a:ext>
            </a:extLst>
          </p:cNvPr>
          <p:cNvSpPr>
            <a:spLocks noGrp="1"/>
          </p:cNvSpPr>
          <p:nvPr>
            <p:ph type="title"/>
          </p:nvPr>
        </p:nvSpPr>
        <p:spPr>
          <a:xfrm>
            <a:off x="838200" y="365125"/>
            <a:ext cx="10515600" cy="1325563"/>
          </a:xfrm>
        </p:spPr>
        <p:txBody>
          <a:bodyPr/>
          <a:lstStyle/>
          <a:p>
            <a:r>
              <a:rPr lang="en-GB"/>
              <a:t>ESS Team</a:t>
            </a:r>
          </a:p>
        </p:txBody>
      </p:sp>
      <p:sp>
        <p:nvSpPr>
          <p:cNvPr id="6" name="Content Placeholder 2">
            <a:extLst>
              <a:ext uri="{FF2B5EF4-FFF2-40B4-BE49-F238E27FC236}">
                <a16:creationId xmlns:a16="http://schemas.microsoft.com/office/drawing/2014/main" id="{3B3096EB-EDEC-B75E-A697-592C78A86B51}"/>
              </a:ext>
            </a:extLst>
          </p:cNvPr>
          <p:cNvSpPr>
            <a:spLocks noGrp="1"/>
          </p:cNvSpPr>
          <p:nvPr>
            <p:ph sz="half" idx="1"/>
          </p:nvPr>
        </p:nvSpPr>
        <p:spPr>
          <a:xfrm>
            <a:off x="454255" y="1697215"/>
            <a:ext cx="6559503" cy="4623074"/>
          </a:xfrm>
        </p:spPr>
        <p:txBody>
          <a:bodyPr vert="horz" lIns="91440" tIns="45720" rIns="91440" bIns="45720" rtlCol="0" anchor="t">
            <a:normAutofit fontScale="92500" lnSpcReduction="20000"/>
          </a:bodyPr>
          <a:lstStyle/>
          <a:p>
            <a:r>
              <a:rPr lang="en-GB" dirty="0"/>
              <a:t>Research and Development (modelling &amp; calibration)</a:t>
            </a:r>
          </a:p>
          <a:p>
            <a:pPr lvl="1"/>
            <a:r>
              <a:rPr lang="en-GB" dirty="0"/>
              <a:t>London:</a:t>
            </a:r>
            <a:endParaRPr lang="en-GB" dirty="0">
              <a:cs typeface="Arial"/>
            </a:endParaRPr>
          </a:p>
          <a:p>
            <a:pPr lvl="2"/>
            <a:r>
              <a:rPr lang="en-GB" dirty="0"/>
              <a:t>Ben Clare, PhD</a:t>
            </a:r>
            <a:r>
              <a:rPr lang="en-GB"/>
              <a:t>, FIA</a:t>
            </a:r>
            <a:endParaRPr lang="en-GB" dirty="0">
              <a:cs typeface="Arial"/>
            </a:endParaRPr>
          </a:p>
          <a:p>
            <a:pPr lvl="2"/>
            <a:r>
              <a:rPr lang="en-GB" dirty="0"/>
              <a:t>Nick Blackbeard, PhD</a:t>
            </a:r>
            <a:endParaRPr lang="en-GB" dirty="0">
              <a:cs typeface="Arial"/>
            </a:endParaRPr>
          </a:p>
          <a:p>
            <a:pPr lvl="2"/>
            <a:r>
              <a:rPr lang="en-GB" dirty="0"/>
              <a:t>Louise Mousten, MSc</a:t>
            </a:r>
            <a:endParaRPr lang="en-GB" dirty="0">
              <a:cs typeface="Arial"/>
            </a:endParaRPr>
          </a:p>
          <a:p>
            <a:pPr lvl="2"/>
            <a:r>
              <a:rPr lang="en-GB" dirty="0"/>
              <a:t>Samuel Amoh, MSc</a:t>
            </a:r>
            <a:endParaRPr lang="en-GB" dirty="0">
              <a:cs typeface="Arial"/>
            </a:endParaRPr>
          </a:p>
          <a:p>
            <a:pPr lvl="2"/>
            <a:r>
              <a:rPr lang="en-GB" dirty="0"/>
              <a:t>Adeetya Tantia, MSc, MS</a:t>
            </a:r>
            <a:endParaRPr lang="en-GB" dirty="0">
              <a:cs typeface="Arial"/>
            </a:endParaRPr>
          </a:p>
          <a:p>
            <a:pPr lvl="1"/>
            <a:r>
              <a:rPr lang="en-GB" dirty="0"/>
              <a:t>Glasgow:</a:t>
            </a:r>
            <a:endParaRPr lang="en-GB" dirty="0">
              <a:cs typeface="Arial"/>
            </a:endParaRPr>
          </a:p>
          <a:p>
            <a:pPr lvl="2"/>
            <a:r>
              <a:rPr lang="en-GB" dirty="0"/>
              <a:t>Joe Meagher, PhD</a:t>
            </a:r>
            <a:endParaRPr lang="en-GB" dirty="0">
              <a:cs typeface="Arial"/>
            </a:endParaRPr>
          </a:p>
          <a:p>
            <a:pPr lvl="2"/>
            <a:r>
              <a:rPr lang="en-GB" dirty="0"/>
              <a:t>Ruairidh West, MA, </a:t>
            </a:r>
            <a:r>
              <a:rPr lang="en-GB" dirty="0" err="1"/>
              <a:t>PgD</a:t>
            </a:r>
            <a:endParaRPr lang="en-GB" dirty="0"/>
          </a:p>
          <a:p>
            <a:r>
              <a:rPr lang="en-GB" dirty="0"/>
              <a:t>Software (creating &amp; maintaining software)</a:t>
            </a:r>
            <a:endParaRPr lang="en-GB" dirty="0">
              <a:cs typeface="Arial"/>
            </a:endParaRPr>
          </a:p>
          <a:p>
            <a:pPr lvl="1"/>
            <a:r>
              <a:rPr lang="en-GB" dirty="0"/>
              <a:t>Edinburgh</a:t>
            </a:r>
            <a:endParaRPr lang="en-GB" dirty="0">
              <a:cs typeface="Arial"/>
            </a:endParaRPr>
          </a:p>
          <a:p>
            <a:pPr lvl="2"/>
            <a:r>
              <a:rPr lang="en-GB" dirty="0"/>
              <a:t>Ross Sheppard, BSc</a:t>
            </a:r>
            <a:endParaRPr lang="en-GB" dirty="0">
              <a:cs typeface="Arial"/>
            </a:endParaRPr>
          </a:p>
          <a:p>
            <a:pPr lvl="2"/>
            <a:r>
              <a:rPr lang="en-GB" dirty="0"/>
              <a:t>John Stewart, BSc (Hons)</a:t>
            </a:r>
            <a:endParaRPr lang="en-GB" dirty="0">
              <a:cs typeface="Arial"/>
            </a:endParaRPr>
          </a:p>
        </p:txBody>
      </p:sp>
      <p:sp>
        <p:nvSpPr>
          <p:cNvPr id="7" name="Rectangle 6">
            <a:extLst>
              <a:ext uri="{FF2B5EF4-FFF2-40B4-BE49-F238E27FC236}">
                <a16:creationId xmlns:a16="http://schemas.microsoft.com/office/drawing/2014/main" id="{F88DF5AD-7A87-5A57-0044-E951E2823170}"/>
              </a:ext>
            </a:extLst>
          </p:cNvPr>
          <p:cNvSpPr/>
          <p:nvPr/>
        </p:nvSpPr>
        <p:spPr>
          <a:xfrm>
            <a:off x="1510365" y="6329142"/>
            <a:ext cx="1229032" cy="32446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hlinkClick r:id="rId2"/>
              </a:rPr>
              <a:t>Find more</a:t>
            </a:r>
            <a:endParaRPr lang="en-GB"/>
          </a:p>
        </p:txBody>
      </p:sp>
      <p:sp>
        <p:nvSpPr>
          <p:cNvPr id="8" name="Content Placeholder 2">
            <a:extLst>
              <a:ext uri="{FF2B5EF4-FFF2-40B4-BE49-F238E27FC236}">
                <a16:creationId xmlns:a16="http://schemas.microsoft.com/office/drawing/2014/main" id="{96A32AB5-E55C-57F6-DE56-CD1F13FD0785}"/>
              </a:ext>
            </a:extLst>
          </p:cNvPr>
          <p:cNvSpPr txBox="1">
            <a:spLocks/>
          </p:cNvSpPr>
          <p:nvPr/>
        </p:nvSpPr>
        <p:spPr>
          <a:xfrm>
            <a:off x="6802149" y="2336714"/>
            <a:ext cx="2319867" cy="3326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Software development</a:t>
            </a:r>
          </a:p>
        </p:txBody>
      </p:sp>
      <p:pic>
        <p:nvPicPr>
          <p:cNvPr id="9" name="Picture 2" descr="Free Person Encoding in Laptop Stock Photo">
            <a:extLst>
              <a:ext uri="{FF2B5EF4-FFF2-40B4-BE49-F238E27FC236}">
                <a16:creationId xmlns:a16="http://schemas.microsoft.com/office/drawing/2014/main" id="{50AAF0A1-3CDD-3EE7-A144-1566EBAA1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083" y="1043906"/>
            <a:ext cx="1800000" cy="119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Black Click Pen on White Paper Stock Photo">
            <a:extLst>
              <a:ext uri="{FF2B5EF4-FFF2-40B4-BE49-F238E27FC236}">
                <a16:creationId xmlns:a16="http://schemas.microsoft.com/office/drawing/2014/main" id="{474F5F4E-E405-C1BB-5DA2-5B4DAB042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2083" y="3047880"/>
            <a:ext cx="1800000" cy="11988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9D7C7F93-A2E0-CFB5-4BB2-D4746C3574CE}"/>
              </a:ext>
            </a:extLst>
          </p:cNvPr>
          <p:cNvSpPr txBox="1">
            <a:spLocks/>
          </p:cNvSpPr>
          <p:nvPr/>
        </p:nvSpPr>
        <p:spPr>
          <a:xfrm>
            <a:off x="7496616" y="4290603"/>
            <a:ext cx="957541" cy="3892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Maths</a:t>
            </a:r>
          </a:p>
        </p:txBody>
      </p:sp>
      <p:pic>
        <p:nvPicPr>
          <p:cNvPr id="12" name="Picture 6" descr="Free Six 10 Euro Banknotes Stock Photo">
            <a:extLst>
              <a:ext uri="{FF2B5EF4-FFF2-40B4-BE49-F238E27FC236}">
                <a16:creationId xmlns:a16="http://schemas.microsoft.com/office/drawing/2014/main" id="{A1A3FDD2-9994-7528-DE86-39C35186DC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1724" y="1043906"/>
            <a:ext cx="1800000" cy="119880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88956DF3-9D9A-CB85-3A9B-8835892646D3}"/>
              </a:ext>
            </a:extLst>
          </p:cNvPr>
          <p:cNvSpPr txBox="1">
            <a:spLocks/>
          </p:cNvSpPr>
          <p:nvPr/>
        </p:nvSpPr>
        <p:spPr>
          <a:xfrm>
            <a:off x="9122017" y="2269045"/>
            <a:ext cx="2260905" cy="5907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Economics, finance and banking</a:t>
            </a:r>
          </a:p>
        </p:txBody>
      </p:sp>
      <p:pic>
        <p:nvPicPr>
          <p:cNvPr id="14" name="Picture 13" descr="178 Actuarial Stock Photos, Pictures &amp; Royalty-Free Images - iStock">
            <a:extLst>
              <a:ext uri="{FF2B5EF4-FFF2-40B4-BE49-F238E27FC236}">
                <a16:creationId xmlns:a16="http://schemas.microsoft.com/office/drawing/2014/main" id="{7A83A401-657A-4124-DC8F-7F89E5DAB3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2083" y="4703194"/>
            <a:ext cx="1800000" cy="1197818"/>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DAF8FCDB-620E-20EC-89D6-720679C0FFB7}"/>
              </a:ext>
            </a:extLst>
          </p:cNvPr>
          <p:cNvSpPr txBox="1">
            <a:spLocks/>
          </p:cNvSpPr>
          <p:nvPr/>
        </p:nvSpPr>
        <p:spPr>
          <a:xfrm>
            <a:off x="9687632" y="4282007"/>
            <a:ext cx="1128183" cy="277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Research</a:t>
            </a:r>
          </a:p>
        </p:txBody>
      </p:sp>
      <p:sp>
        <p:nvSpPr>
          <p:cNvPr id="16" name="Content Placeholder 2">
            <a:extLst>
              <a:ext uri="{FF2B5EF4-FFF2-40B4-BE49-F238E27FC236}">
                <a16:creationId xmlns:a16="http://schemas.microsoft.com/office/drawing/2014/main" id="{BBF2BF63-159C-C015-9C9F-6846A78A364D}"/>
              </a:ext>
            </a:extLst>
          </p:cNvPr>
          <p:cNvSpPr txBox="1">
            <a:spLocks/>
          </p:cNvSpPr>
          <p:nvPr/>
        </p:nvSpPr>
        <p:spPr>
          <a:xfrm>
            <a:off x="9593757" y="5923347"/>
            <a:ext cx="1315931" cy="410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Consulting</a:t>
            </a:r>
          </a:p>
        </p:txBody>
      </p:sp>
      <p:sp>
        <p:nvSpPr>
          <p:cNvPr id="17" name="Content Placeholder 2">
            <a:extLst>
              <a:ext uri="{FF2B5EF4-FFF2-40B4-BE49-F238E27FC236}">
                <a16:creationId xmlns:a16="http://schemas.microsoft.com/office/drawing/2014/main" id="{68F5F20A-513C-3DF3-8852-10458AC9DC17}"/>
              </a:ext>
            </a:extLst>
          </p:cNvPr>
          <p:cNvSpPr txBox="1">
            <a:spLocks/>
          </p:cNvSpPr>
          <p:nvPr/>
        </p:nvSpPr>
        <p:spPr>
          <a:xfrm>
            <a:off x="7013759" y="5935330"/>
            <a:ext cx="1923254" cy="5918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555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455560"/>
              </a:buClr>
              <a:buFont typeface="Arial" panose="020B0604020202020204" pitchFamily="34" charset="0"/>
              <a:buChar char="‒"/>
              <a:defRPr sz="2000" kern="1200">
                <a:solidFill>
                  <a:srgbClr val="4555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555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555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555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600"/>
              </a:spcAft>
              <a:buNone/>
            </a:pPr>
            <a:r>
              <a:rPr lang="en-GB" sz="1600"/>
              <a:t>Actuarial: pensions and insurance</a:t>
            </a:r>
          </a:p>
        </p:txBody>
      </p:sp>
      <p:pic>
        <p:nvPicPr>
          <p:cNvPr id="18" name="Picture 12" descr="Free Man Raising Right Hand Stock Photo">
            <a:extLst>
              <a:ext uri="{FF2B5EF4-FFF2-40B4-BE49-F238E27FC236}">
                <a16:creationId xmlns:a16="http://schemas.microsoft.com/office/drawing/2014/main" id="{F1C00711-ACD0-EF9D-A2A3-53EE2D1E15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1724" y="4703194"/>
            <a:ext cx="1800000" cy="11876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Free Books in Black Wooden Book Shelf Stock Photo">
            <a:extLst>
              <a:ext uri="{FF2B5EF4-FFF2-40B4-BE49-F238E27FC236}">
                <a16:creationId xmlns:a16="http://schemas.microsoft.com/office/drawing/2014/main" id="{026544EF-9961-B42B-B5D2-87D33C182B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1724" y="3038165"/>
            <a:ext cx="1800000" cy="120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25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9"/>
                                          </p:stCondLst>
                                        </p:cTn>
                                        <p:tgtEl>
                                          <p:spTgt spid="19"/>
                                        </p:tgtEl>
                                        <p:attrNameLst>
                                          <p:attrName>style.visibility</p:attrName>
                                        </p:attrNameLst>
                                      </p:cBhvr>
                                      <p:to>
                                        <p:strVal val="visible"/>
                                      </p:to>
                                    </p:set>
                                  </p:childTnLst>
                                </p:cTn>
                              </p:par>
                            </p:childTnLst>
                          </p:cTn>
                        </p:par>
                        <p:par>
                          <p:cTn id="45" fill="hold">
                            <p:stCondLst>
                              <p:cond delay="10"/>
                            </p:stCondLst>
                            <p:childTnLst>
                              <p:par>
                                <p:cTn id="46" presetID="10"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B81B-69DF-4E71-BF88-73732D7A4A56}"/>
              </a:ext>
            </a:extLst>
          </p:cNvPr>
          <p:cNvSpPr>
            <a:spLocks noGrp="1"/>
          </p:cNvSpPr>
          <p:nvPr>
            <p:ph type="title"/>
          </p:nvPr>
        </p:nvSpPr>
        <p:spPr>
          <a:xfrm>
            <a:off x="589120" y="117944"/>
            <a:ext cx="10515600" cy="1325563"/>
          </a:xfrm>
        </p:spPr>
        <p:txBody>
          <a:bodyPr>
            <a:normAutofit/>
          </a:bodyPr>
          <a:lstStyle/>
          <a:p>
            <a:r>
              <a:rPr lang="en-GB" sz="4000"/>
              <a:t>ESS ecosystem</a:t>
            </a:r>
          </a:p>
        </p:txBody>
      </p:sp>
      <p:grpSp>
        <p:nvGrpSpPr>
          <p:cNvPr id="3" name="Group 2">
            <a:extLst>
              <a:ext uri="{FF2B5EF4-FFF2-40B4-BE49-F238E27FC236}">
                <a16:creationId xmlns:a16="http://schemas.microsoft.com/office/drawing/2014/main" id="{D14763AA-1B11-EE9F-504E-598F3978E893}"/>
              </a:ext>
            </a:extLst>
          </p:cNvPr>
          <p:cNvGrpSpPr/>
          <p:nvPr/>
        </p:nvGrpSpPr>
        <p:grpSpPr>
          <a:xfrm>
            <a:off x="2636843" y="1263219"/>
            <a:ext cx="6918314" cy="4699836"/>
            <a:chOff x="2909046" y="1525866"/>
            <a:chExt cx="6168808" cy="4222561"/>
          </a:xfrm>
        </p:grpSpPr>
        <p:grpSp>
          <p:nvGrpSpPr>
            <p:cNvPr id="4" name="Group 3">
              <a:extLst>
                <a:ext uri="{FF2B5EF4-FFF2-40B4-BE49-F238E27FC236}">
                  <a16:creationId xmlns:a16="http://schemas.microsoft.com/office/drawing/2014/main" id="{1F98CCB8-641C-4857-B348-1501F81F1F9D}"/>
                </a:ext>
              </a:extLst>
            </p:cNvPr>
            <p:cNvGrpSpPr/>
            <p:nvPr/>
          </p:nvGrpSpPr>
          <p:grpSpPr>
            <a:xfrm>
              <a:off x="2909046" y="1525866"/>
              <a:ext cx="6168808" cy="353304"/>
              <a:chOff x="675354" y="1358070"/>
              <a:chExt cx="7034549" cy="402887"/>
            </a:xfrm>
          </p:grpSpPr>
          <p:grpSp>
            <p:nvGrpSpPr>
              <p:cNvPr id="5" name="Group 4">
                <a:extLst>
                  <a:ext uri="{FF2B5EF4-FFF2-40B4-BE49-F238E27FC236}">
                    <a16:creationId xmlns:a16="http://schemas.microsoft.com/office/drawing/2014/main" id="{42EC2456-7901-4FE4-A2F0-0BE3DC42C9E6}"/>
                  </a:ext>
                </a:extLst>
              </p:cNvPr>
              <p:cNvGrpSpPr/>
              <p:nvPr/>
            </p:nvGrpSpPr>
            <p:grpSpPr>
              <a:xfrm>
                <a:off x="675354" y="1493520"/>
                <a:ext cx="7034549" cy="131370"/>
                <a:chOff x="675354" y="1493520"/>
                <a:chExt cx="7034549" cy="131370"/>
              </a:xfrm>
            </p:grpSpPr>
            <p:cxnSp>
              <p:nvCxnSpPr>
                <p:cNvPr id="7" name="Straight Arrow Connector 6">
                  <a:extLst>
                    <a:ext uri="{FF2B5EF4-FFF2-40B4-BE49-F238E27FC236}">
                      <a16:creationId xmlns:a16="http://schemas.microsoft.com/office/drawing/2014/main" id="{7734ECEC-C4F6-40E8-A7C9-F27B182CAC7B}"/>
                    </a:ext>
                  </a:extLst>
                </p:cNvPr>
                <p:cNvCxnSpPr/>
                <p:nvPr/>
              </p:nvCxnSpPr>
              <p:spPr>
                <a:xfrm>
                  <a:off x="675354" y="1559513"/>
                  <a:ext cx="7034549" cy="0"/>
                </a:xfrm>
                <a:prstGeom prst="straightConnector1">
                  <a:avLst/>
                </a:prstGeom>
                <a:ln w="12700">
                  <a:solidFill>
                    <a:srgbClr val="45556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6680512-1E86-4946-8F59-A59BE781E462}"/>
                    </a:ext>
                  </a:extLst>
                </p:cNvPr>
                <p:cNvSpPr/>
                <p:nvPr/>
              </p:nvSpPr>
              <p:spPr>
                <a:xfrm>
                  <a:off x="2104748" y="1493520"/>
                  <a:ext cx="4175760" cy="131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1719">
                    <a:solidFill>
                      <a:prstClr val="white"/>
                    </a:solidFill>
                    <a:latin typeface="Arial"/>
                  </a:endParaRPr>
                </a:p>
              </p:txBody>
            </p:sp>
          </p:grpSp>
          <p:pic>
            <p:nvPicPr>
              <p:cNvPr id="6" name="Picture 5">
                <a:extLst>
                  <a:ext uri="{FF2B5EF4-FFF2-40B4-BE49-F238E27FC236}">
                    <a16:creationId xmlns:a16="http://schemas.microsoft.com/office/drawing/2014/main" id="{0A848C2C-D0DB-42CA-A22A-757F62E8D2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0712" y="1358070"/>
                <a:ext cx="3903832" cy="402887"/>
              </a:xfrm>
              <a:prstGeom prst="rect">
                <a:avLst/>
              </a:prstGeom>
            </p:spPr>
          </p:pic>
        </p:grpSp>
        <p:cxnSp>
          <p:nvCxnSpPr>
            <p:cNvPr id="9" name="Straight Connector 8">
              <a:extLst>
                <a:ext uri="{FF2B5EF4-FFF2-40B4-BE49-F238E27FC236}">
                  <a16:creationId xmlns:a16="http://schemas.microsoft.com/office/drawing/2014/main" id="{4B1CDDCE-2945-44F1-A94F-E7C3F79A1EEC}"/>
                </a:ext>
              </a:extLst>
            </p:cNvPr>
            <p:cNvCxnSpPr>
              <a:cxnSpLocks/>
            </p:cNvCxnSpPr>
            <p:nvPr/>
          </p:nvCxnSpPr>
          <p:spPr>
            <a:xfrm rot="5400000" flipH="1">
              <a:off x="4408539" y="2182608"/>
              <a:ext cx="2" cy="353777"/>
            </a:xfrm>
            <a:prstGeom prst="line">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EF938A4-DA8E-4C13-9959-13B1F6307141}"/>
                </a:ext>
              </a:extLst>
            </p:cNvPr>
            <p:cNvGrpSpPr/>
            <p:nvPr/>
          </p:nvGrpSpPr>
          <p:grpSpPr>
            <a:xfrm>
              <a:off x="2909046" y="2023008"/>
              <a:ext cx="6153920" cy="3725419"/>
              <a:chOff x="701246" y="1886322"/>
              <a:chExt cx="7017571" cy="4248251"/>
            </a:xfrm>
          </p:grpSpPr>
          <p:cxnSp>
            <p:nvCxnSpPr>
              <p:cNvPr id="11" name="Straight Connector 10">
                <a:extLst>
                  <a:ext uri="{FF2B5EF4-FFF2-40B4-BE49-F238E27FC236}">
                    <a16:creationId xmlns:a16="http://schemas.microsoft.com/office/drawing/2014/main" id="{D54072E5-F7BC-4F80-ABD6-3F9DD410846B}"/>
                  </a:ext>
                </a:extLst>
              </p:cNvPr>
              <p:cNvCxnSpPr>
                <a:cxnSpLocks/>
              </p:cNvCxnSpPr>
              <p:nvPr/>
            </p:nvCxnSpPr>
            <p:spPr>
              <a:xfrm flipV="1">
                <a:off x="5865662" y="2856562"/>
                <a:ext cx="1" cy="543340"/>
              </a:xfrm>
              <a:prstGeom prst="line">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0E1E008-9111-4B9C-BB2A-354A7FD590B3}"/>
                  </a:ext>
                </a:extLst>
              </p:cNvPr>
              <p:cNvCxnSpPr>
                <a:cxnSpLocks/>
              </p:cNvCxnSpPr>
              <p:nvPr/>
            </p:nvCxnSpPr>
            <p:spPr>
              <a:xfrm flipV="1">
                <a:off x="3511590" y="2856562"/>
                <a:ext cx="1" cy="543340"/>
              </a:xfrm>
              <a:prstGeom prst="line">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2E2D29-14C7-4DF0-B3A4-4C45AACE5219}"/>
                  </a:ext>
                </a:extLst>
              </p:cNvPr>
              <p:cNvCxnSpPr>
                <a:cxnSpLocks/>
              </p:cNvCxnSpPr>
              <p:nvPr/>
            </p:nvCxnSpPr>
            <p:spPr>
              <a:xfrm rot="16200000">
                <a:off x="2559611" y="5564610"/>
                <a:ext cx="2" cy="403426"/>
              </a:xfrm>
              <a:prstGeom prst="line">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F738F3-E83D-42FF-B66F-E76DC1E391DF}"/>
                  </a:ext>
                </a:extLst>
              </p:cNvPr>
              <p:cNvSpPr>
                <a:spLocks noChangeArrowheads="1"/>
              </p:cNvSpPr>
              <p:nvPr/>
            </p:nvSpPr>
            <p:spPr bwMode="auto">
              <a:xfrm>
                <a:off x="2675863" y="5529242"/>
                <a:ext cx="4948203" cy="474898"/>
              </a:xfrm>
              <a:prstGeom prst="rect">
                <a:avLst/>
              </a:prstGeom>
              <a:solidFill>
                <a:srgbClr val="E90268"/>
              </a:solidFill>
              <a:ln>
                <a:noFill/>
              </a:ln>
            </p:spPr>
            <p:txBody>
              <a:bodyPr vert="horz" wrap="square" lIns="0" tIns="0" rIns="0" bIns="0" numCol="1" anchor="ctr" anchorCtr="0" compatLnSpc="1">
                <a:prstTxWarp prst="textNoShape">
                  <a:avLst/>
                </a:prstTxWarp>
              </a:bodyPr>
              <a:lstStyle/>
              <a:p>
                <a:pPr algn="ctr" defTabSz="903124">
                  <a:defRPr/>
                </a:pPr>
                <a:r>
                  <a:rPr lang="en-GB" sz="1052" b="1">
                    <a:solidFill>
                      <a:prstClr val="white"/>
                    </a:solidFill>
                    <a:latin typeface="Arial" panose="020B0604020202020204" pitchFamily="34" charset="0"/>
                    <a:cs typeface="Arial" panose="020B0604020202020204" pitchFamily="34" charset="0"/>
                  </a:rPr>
                  <a:t>Other asset classes, portfolio and fund modelling</a:t>
                </a:r>
              </a:p>
            </p:txBody>
          </p:sp>
          <p:sp>
            <p:nvSpPr>
              <p:cNvPr id="15" name="Rectangle 14">
                <a:extLst>
                  <a:ext uri="{FF2B5EF4-FFF2-40B4-BE49-F238E27FC236}">
                    <a16:creationId xmlns:a16="http://schemas.microsoft.com/office/drawing/2014/main" id="{6017F173-6658-41B6-A7CE-835EFA7FB85E}"/>
                  </a:ext>
                </a:extLst>
              </p:cNvPr>
              <p:cNvSpPr>
                <a:spLocks noChangeArrowheads="1"/>
              </p:cNvSpPr>
              <p:nvPr/>
            </p:nvSpPr>
            <p:spPr bwMode="auto">
              <a:xfrm>
                <a:off x="2662372" y="3478483"/>
                <a:ext cx="1406623" cy="548856"/>
              </a:xfrm>
              <a:prstGeom prst="rect">
                <a:avLst/>
              </a:prstGeom>
              <a:solidFill>
                <a:srgbClr val="455560"/>
              </a:solidFill>
              <a:ln>
                <a:noFill/>
              </a:ln>
            </p:spPr>
            <p:txBody>
              <a:bodyPr vert="horz" wrap="square" lIns="80187" tIns="40093" rIns="80187" bIns="40093" numCol="1" anchor="ctr" anchorCtr="0" compatLnSpc="1">
                <a:prstTxWarp prst="textNoShape">
                  <a:avLst/>
                </a:prstTxWarp>
              </a:bodyPr>
              <a:lstStyle/>
              <a:p>
                <a:pPr algn="ctr" defTabSz="903124">
                  <a:defRPr/>
                </a:pPr>
                <a:r>
                  <a:rPr lang="en-GB" sz="965" b="1">
                    <a:solidFill>
                      <a:prstClr val="white"/>
                    </a:solidFill>
                    <a:latin typeface="Arial" panose="020B0604020202020204" pitchFamily="34" charset="0"/>
                    <a:cs typeface="Arial" panose="020B0604020202020204" pitchFamily="34" charset="0"/>
                  </a:rPr>
                  <a:t>Bond intensity process</a:t>
                </a:r>
              </a:p>
            </p:txBody>
          </p:sp>
          <p:grpSp>
            <p:nvGrpSpPr>
              <p:cNvPr id="16" name="Group 15">
                <a:extLst>
                  <a:ext uri="{FF2B5EF4-FFF2-40B4-BE49-F238E27FC236}">
                    <a16:creationId xmlns:a16="http://schemas.microsoft.com/office/drawing/2014/main" id="{3D344019-4395-4582-815C-771BC1C66ABC}"/>
                  </a:ext>
                </a:extLst>
              </p:cNvPr>
              <p:cNvGrpSpPr/>
              <p:nvPr/>
            </p:nvGrpSpPr>
            <p:grpSpPr>
              <a:xfrm>
                <a:off x="4190062" y="3408311"/>
                <a:ext cx="3420503" cy="689198"/>
                <a:chOff x="4188743" y="3408311"/>
                <a:chExt cx="3056406" cy="689198"/>
              </a:xfrm>
            </p:grpSpPr>
            <p:sp>
              <p:nvSpPr>
                <p:cNvPr id="36" name="Rectangle 35">
                  <a:extLst>
                    <a:ext uri="{FF2B5EF4-FFF2-40B4-BE49-F238E27FC236}">
                      <a16:creationId xmlns:a16="http://schemas.microsoft.com/office/drawing/2014/main" id="{A565EF9C-0C08-4C69-8E5F-1DADE10768E6}"/>
                    </a:ext>
                  </a:extLst>
                </p:cNvPr>
                <p:cNvSpPr>
                  <a:spLocks noChangeArrowheads="1"/>
                </p:cNvSpPr>
                <p:nvPr/>
              </p:nvSpPr>
              <p:spPr bwMode="auto">
                <a:xfrm>
                  <a:off x="4273211" y="3479506"/>
                  <a:ext cx="1406623" cy="546809"/>
                </a:xfrm>
                <a:prstGeom prst="rect">
                  <a:avLst/>
                </a:prstGeom>
                <a:solidFill>
                  <a:srgbClr val="738088"/>
                </a:solidFill>
                <a:ln>
                  <a:noFill/>
                </a:ln>
              </p:spPr>
              <p:txBody>
                <a:bodyPr vert="horz" wrap="square" lIns="80187" tIns="40093" rIns="80187" bIns="40093" numCol="1" anchor="ctr" anchorCtr="0" compatLnSpc="1">
                  <a:prstTxWarp prst="textNoShape">
                    <a:avLst/>
                  </a:prstTxWarp>
                </a:bodyPr>
                <a:lstStyle/>
                <a:p>
                  <a:pPr algn="ctr" defTabSz="903124">
                    <a:defRPr/>
                  </a:pPr>
                  <a:r>
                    <a:rPr lang="en-GB" sz="965" b="1">
                      <a:solidFill>
                        <a:prstClr val="white"/>
                      </a:solidFill>
                      <a:latin typeface="Arial" panose="020B0604020202020204" pitchFamily="34" charset="0"/>
                      <a:cs typeface="Arial" panose="020B0604020202020204" pitchFamily="34" charset="0"/>
                    </a:rPr>
                    <a:t>Nominal interest rate </a:t>
                  </a:r>
                </a:p>
              </p:txBody>
            </p:sp>
            <p:sp>
              <p:nvSpPr>
                <p:cNvPr id="37" name="Rectangle 36">
                  <a:extLst>
                    <a:ext uri="{FF2B5EF4-FFF2-40B4-BE49-F238E27FC236}">
                      <a16:creationId xmlns:a16="http://schemas.microsoft.com/office/drawing/2014/main" id="{3CDA9895-AD3F-45DC-82CE-2A66548ADC7F}"/>
                    </a:ext>
                  </a:extLst>
                </p:cNvPr>
                <p:cNvSpPr>
                  <a:spLocks noChangeArrowheads="1"/>
                </p:cNvSpPr>
                <p:nvPr/>
              </p:nvSpPr>
              <p:spPr bwMode="auto">
                <a:xfrm>
                  <a:off x="5758936" y="3478483"/>
                  <a:ext cx="1406623" cy="548856"/>
                </a:xfrm>
                <a:prstGeom prst="rect">
                  <a:avLst/>
                </a:prstGeom>
                <a:solidFill>
                  <a:srgbClr val="738088"/>
                </a:solidFill>
                <a:ln>
                  <a:noFill/>
                </a:ln>
              </p:spPr>
              <p:txBody>
                <a:bodyPr vert="horz" wrap="square" lIns="80187" tIns="40093" rIns="80187" bIns="40093" numCol="1" anchor="ctr" anchorCtr="0" compatLnSpc="1">
                  <a:prstTxWarp prst="textNoShape">
                    <a:avLst/>
                  </a:prstTxWarp>
                </a:bodyPr>
                <a:lstStyle/>
                <a:p>
                  <a:pPr algn="ctr" defTabSz="903124">
                    <a:defRPr/>
                  </a:pPr>
                  <a:r>
                    <a:rPr lang="en-GB" sz="965" b="1">
                      <a:solidFill>
                        <a:prstClr val="white"/>
                      </a:solidFill>
                      <a:latin typeface="Arial" panose="020B0604020202020204" pitchFamily="34" charset="0"/>
                      <a:cs typeface="Arial" panose="020B0604020202020204" pitchFamily="34" charset="0"/>
                    </a:rPr>
                    <a:t>Real interest rate</a:t>
                  </a:r>
                </a:p>
              </p:txBody>
            </p:sp>
            <p:sp>
              <p:nvSpPr>
                <p:cNvPr id="38" name="Rectangle 37">
                  <a:extLst>
                    <a:ext uri="{FF2B5EF4-FFF2-40B4-BE49-F238E27FC236}">
                      <a16:creationId xmlns:a16="http://schemas.microsoft.com/office/drawing/2014/main" id="{5ED113C5-62C7-4F6D-B986-610381DE563F}"/>
                    </a:ext>
                  </a:extLst>
                </p:cNvPr>
                <p:cNvSpPr/>
                <p:nvPr/>
              </p:nvSpPr>
              <p:spPr>
                <a:xfrm>
                  <a:off x="4188743" y="3408311"/>
                  <a:ext cx="3056406" cy="689198"/>
                </a:xfrm>
                <a:prstGeom prst="rect">
                  <a:avLst/>
                </a:prstGeom>
                <a:noFill/>
                <a:ln w="9525">
                  <a:solidFill>
                    <a:srgbClr val="73808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grpSp>
          <p:sp>
            <p:nvSpPr>
              <p:cNvPr id="17" name="Rectangle 16">
                <a:extLst>
                  <a:ext uri="{FF2B5EF4-FFF2-40B4-BE49-F238E27FC236}">
                    <a16:creationId xmlns:a16="http://schemas.microsoft.com/office/drawing/2014/main" id="{A470DCB4-9AB4-46A0-8D75-50DCBF72839C}"/>
                  </a:ext>
                </a:extLst>
              </p:cNvPr>
              <p:cNvSpPr>
                <a:spLocks noChangeArrowheads="1"/>
              </p:cNvSpPr>
              <p:nvPr/>
            </p:nvSpPr>
            <p:spPr bwMode="auto">
              <a:xfrm>
                <a:off x="2669246" y="4605476"/>
                <a:ext cx="860248" cy="546809"/>
              </a:xfrm>
              <a:prstGeom prst="rect">
                <a:avLst/>
              </a:prstGeom>
              <a:solidFill>
                <a:schemeClr val="bg1"/>
              </a:solidFill>
              <a:ln w="25400">
                <a:solidFill>
                  <a:srgbClr val="E90268"/>
                </a:solidFill>
              </a:ln>
            </p:spPr>
            <p:txBody>
              <a:bodyPr vert="horz" wrap="square" lIns="80187" tIns="40093" rIns="80187" bIns="40093" numCol="1" anchor="ctr" anchorCtr="0" compatLnSpc="1">
                <a:prstTxWarp prst="textNoShape">
                  <a:avLst/>
                </a:prstTxWarp>
              </a:bodyPr>
              <a:lstStyle/>
              <a:p>
                <a:pPr algn="ctr" defTabSz="903124">
                  <a:defRPr/>
                </a:pPr>
                <a:r>
                  <a:rPr lang="en-GB" sz="1052" b="1">
                    <a:solidFill>
                      <a:srgbClr val="E90268"/>
                    </a:solidFill>
                    <a:latin typeface="Arial" panose="020B0604020202020204" pitchFamily="34" charset="0"/>
                    <a:cs typeface="Arial" panose="020B0604020202020204" pitchFamily="34" charset="0"/>
                  </a:rPr>
                  <a:t>Credit model</a:t>
                </a:r>
              </a:p>
            </p:txBody>
          </p:sp>
          <p:grpSp>
            <p:nvGrpSpPr>
              <p:cNvPr id="18" name="Group 17">
                <a:extLst>
                  <a:ext uri="{FF2B5EF4-FFF2-40B4-BE49-F238E27FC236}">
                    <a16:creationId xmlns:a16="http://schemas.microsoft.com/office/drawing/2014/main" id="{204DA0A8-1A09-42D9-8A77-AF5C7F7C48BD}"/>
                  </a:ext>
                </a:extLst>
              </p:cNvPr>
              <p:cNvGrpSpPr/>
              <p:nvPr/>
            </p:nvGrpSpPr>
            <p:grpSpPr>
              <a:xfrm>
                <a:off x="3702077" y="4607194"/>
                <a:ext cx="3838310" cy="546809"/>
                <a:chOff x="3702077" y="4607194"/>
                <a:chExt cx="3838310" cy="546809"/>
              </a:xfrm>
              <a:solidFill>
                <a:srgbClr val="FAC0D9"/>
              </a:solidFill>
            </p:grpSpPr>
            <p:sp>
              <p:nvSpPr>
                <p:cNvPr id="32" name="Rectangle 31">
                  <a:extLst>
                    <a:ext uri="{FF2B5EF4-FFF2-40B4-BE49-F238E27FC236}">
                      <a16:creationId xmlns:a16="http://schemas.microsoft.com/office/drawing/2014/main" id="{F20F33AE-24F1-468C-800A-3000FD682E42}"/>
                    </a:ext>
                  </a:extLst>
                </p:cNvPr>
                <p:cNvSpPr>
                  <a:spLocks noChangeArrowheads="1"/>
                </p:cNvSpPr>
                <p:nvPr/>
              </p:nvSpPr>
              <p:spPr bwMode="auto">
                <a:xfrm>
                  <a:off x="3702077" y="4607194"/>
                  <a:ext cx="912587" cy="546809"/>
                </a:xfrm>
                <a:prstGeom prst="rect">
                  <a:avLst/>
                </a:prstGeom>
                <a:grpFill/>
                <a:ln>
                  <a:noFill/>
                </a:ln>
              </p:spPr>
              <p:txBody>
                <a:bodyPr vert="horz" wrap="square" lIns="80187" tIns="40093" rIns="80187" bIns="40093"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Equity model</a:t>
                  </a:r>
                </a:p>
              </p:txBody>
            </p:sp>
            <p:sp>
              <p:nvSpPr>
                <p:cNvPr id="33" name="Rectangle 32">
                  <a:extLst>
                    <a:ext uri="{FF2B5EF4-FFF2-40B4-BE49-F238E27FC236}">
                      <a16:creationId xmlns:a16="http://schemas.microsoft.com/office/drawing/2014/main" id="{0EAB8FB7-B0A6-4FA3-8FEA-AB5E7F290AE3}"/>
                    </a:ext>
                  </a:extLst>
                </p:cNvPr>
                <p:cNvSpPr>
                  <a:spLocks noChangeArrowheads="1"/>
                </p:cNvSpPr>
                <p:nvPr/>
              </p:nvSpPr>
              <p:spPr bwMode="auto">
                <a:xfrm>
                  <a:off x="4677318" y="4607194"/>
                  <a:ext cx="912587" cy="546809"/>
                </a:xfrm>
                <a:prstGeom prst="rect">
                  <a:avLst/>
                </a:prstGeom>
                <a:grpFill/>
                <a:ln>
                  <a:noFill/>
                </a:ln>
              </p:spPr>
              <p:txBody>
                <a:bodyPr vert="horz" wrap="square" lIns="80187" tIns="40093" rIns="80187" bIns="40093"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Inflation model</a:t>
                  </a:r>
                </a:p>
              </p:txBody>
            </p:sp>
            <p:sp>
              <p:nvSpPr>
                <p:cNvPr id="34" name="Rectangle 33">
                  <a:extLst>
                    <a:ext uri="{FF2B5EF4-FFF2-40B4-BE49-F238E27FC236}">
                      <a16:creationId xmlns:a16="http://schemas.microsoft.com/office/drawing/2014/main" id="{2E7592A9-B7A4-4A84-BBB4-A09B050C2F72}"/>
                    </a:ext>
                  </a:extLst>
                </p:cNvPr>
                <p:cNvSpPr>
                  <a:spLocks noChangeArrowheads="1"/>
                </p:cNvSpPr>
                <p:nvPr/>
              </p:nvSpPr>
              <p:spPr bwMode="auto">
                <a:xfrm>
                  <a:off x="5652559" y="4607194"/>
                  <a:ext cx="912587" cy="546809"/>
                </a:xfrm>
                <a:prstGeom prst="rect">
                  <a:avLst/>
                </a:prstGeom>
                <a:grpFill/>
                <a:ln>
                  <a:noFill/>
                </a:ln>
              </p:spPr>
              <p:txBody>
                <a:bodyPr vert="horz" wrap="square" lIns="80187" tIns="40093" rIns="80187" bIns="40093"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FX model</a:t>
                  </a:r>
                </a:p>
              </p:txBody>
            </p:sp>
            <p:sp>
              <p:nvSpPr>
                <p:cNvPr id="35" name="Rectangle 34">
                  <a:extLst>
                    <a:ext uri="{FF2B5EF4-FFF2-40B4-BE49-F238E27FC236}">
                      <a16:creationId xmlns:a16="http://schemas.microsoft.com/office/drawing/2014/main" id="{0257A3A4-0E2E-4E37-B50F-76E20A6E68DB}"/>
                    </a:ext>
                  </a:extLst>
                </p:cNvPr>
                <p:cNvSpPr>
                  <a:spLocks noChangeArrowheads="1"/>
                </p:cNvSpPr>
                <p:nvPr/>
              </p:nvSpPr>
              <p:spPr bwMode="auto">
                <a:xfrm>
                  <a:off x="6627800" y="4607194"/>
                  <a:ext cx="912587" cy="546809"/>
                </a:xfrm>
                <a:prstGeom prst="rect">
                  <a:avLst/>
                </a:prstGeom>
                <a:grpFill/>
                <a:ln>
                  <a:noFill/>
                </a:ln>
              </p:spPr>
              <p:txBody>
                <a:bodyPr vert="horz" wrap="square" lIns="80187" tIns="40093" rIns="80187" bIns="40093"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Property model</a:t>
                  </a:r>
                </a:p>
              </p:txBody>
            </p:sp>
          </p:grpSp>
          <p:sp>
            <p:nvSpPr>
              <p:cNvPr id="19" name="Rectangle 18">
                <a:extLst>
                  <a:ext uri="{FF2B5EF4-FFF2-40B4-BE49-F238E27FC236}">
                    <a16:creationId xmlns:a16="http://schemas.microsoft.com/office/drawing/2014/main" id="{4474F3CA-C243-46E1-83CF-26DF38675F50}"/>
                  </a:ext>
                </a:extLst>
              </p:cNvPr>
              <p:cNvSpPr/>
              <p:nvPr/>
            </p:nvSpPr>
            <p:spPr>
              <a:xfrm>
                <a:off x="3616683" y="4535999"/>
                <a:ext cx="4000765" cy="689198"/>
              </a:xfrm>
              <a:prstGeom prst="rect">
                <a:avLst/>
              </a:prstGeom>
              <a:noFill/>
              <a:ln w="9525">
                <a:solidFill>
                  <a:srgbClr val="E9026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20" name="Rectangle 19">
                <a:extLst>
                  <a:ext uri="{FF2B5EF4-FFF2-40B4-BE49-F238E27FC236}">
                    <a16:creationId xmlns:a16="http://schemas.microsoft.com/office/drawing/2014/main" id="{528C5DA3-2832-496B-AFD7-0B526BFC5183}"/>
                  </a:ext>
                </a:extLst>
              </p:cNvPr>
              <p:cNvSpPr/>
              <p:nvPr/>
            </p:nvSpPr>
            <p:spPr>
              <a:xfrm>
                <a:off x="2571696" y="4470623"/>
                <a:ext cx="5147121" cy="1663950"/>
              </a:xfrm>
              <a:prstGeom prst="rect">
                <a:avLst/>
              </a:prstGeom>
              <a:noFill/>
              <a:ln w="9525">
                <a:solidFill>
                  <a:srgbClr val="4555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21" name="Rectangle 20">
                <a:extLst>
                  <a:ext uri="{FF2B5EF4-FFF2-40B4-BE49-F238E27FC236}">
                    <a16:creationId xmlns:a16="http://schemas.microsoft.com/office/drawing/2014/main" id="{A79B2247-23BC-4B07-AA0C-0788489F8486}"/>
                  </a:ext>
                </a:extLst>
              </p:cNvPr>
              <p:cNvSpPr>
                <a:spLocks noChangeArrowheads="1"/>
              </p:cNvSpPr>
              <p:nvPr/>
            </p:nvSpPr>
            <p:spPr bwMode="auto">
              <a:xfrm>
                <a:off x="792216" y="5529243"/>
                <a:ext cx="1454276" cy="474898"/>
              </a:xfrm>
              <a:prstGeom prst="rect">
                <a:avLst/>
              </a:prstGeom>
              <a:gradFill>
                <a:gsLst>
                  <a:gs pos="0">
                    <a:srgbClr val="00ACE1"/>
                  </a:gs>
                  <a:gs pos="100000">
                    <a:srgbClr val="E90268"/>
                  </a:gs>
                </a:gsLst>
                <a:lin ang="0" scaled="0"/>
              </a:gradFill>
              <a:ln>
                <a:noFill/>
              </a:ln>
            </p:spPr>
            <p:txBody>
              <a:bodyPr vert="horz" wrap="square" lIns="0" tIns="0" rIns="0" bIns="0" numCol="1" anchor="ctr" anchorCtr="0" compatLnSpc="1">
                <a:prstTxWarp prst="textNoShape">
                  <a:avLst/>
                </a:prstTxWarp>
              </a:bodyPr>
              <a:lstStyle/>
              <a:p>
                <a:pPr algn="ctr" defTabSz="903124">
                  <a:defRPr/>
                </a:pPr>
                <a:r>
                  <a:rPr lang="en-GB" sz="1052" b="1">
                    <a:solidFill>
                      <a:prstClr val="white"/>
                    </a:solidFill>
                    <a:latin typeface="Arial" panose="020B0604020202020204" pitchFamily="34" charset="0"/>
                    <a:cs typeface="Arial" panose="020B0604020202020204" pitchFamily="34" charset="0"/>
                  </a:rPr>
                  <a:t>Outputs</a:t>
                </a:r>
              </a:p>
            </p:txBody>
          </p:sp>
          <p:sp>
            <p:nvSpPr>
              <p:cNvPr id="22" name="Rectangle 21">
                <a:extLst>
                  <a:ext uri="{FF2B5EF4-FFF2-40B4-BE49-F238E27FC236}">
                    <a16:creationId xmlns:a16="http://schemas.microsoft.com/office/drawing/2014/main" id="{F69326B0-AC27-43CA-B339-42041A203B29}"/>
                  </a:ext>
                </a:extLst>
              </p:cNvPr>
              <p:cNvSpPr/>
              <p:nvPr/>
            </p:nvSpPr>
            <p:spPr>
              <a:xfrm>
                <a:off x="701246" y="5402792"/>
                <a:ext cx="1636217" cy="727801"/>
              </a:xfrm>
              <a:prstGeom prst="rect">
                <a:avLst/>
              </a:prstGeom>
              <a:noFill/>
              <a:ln w="9525">
                <a:solidFill>
                  <a:srgbClr val="4555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23" name="Isosceles Triangle 22">
                <a:extLst>
                  <a:ext uri="{FF2B5EF4-FFF2-40B4-BE49-F238E27FC236}">
                    <a16:creationId xmlns:a16="http://schemas.microsoft.com/office/drawing/2014/main" id="{C29E6306-6F0B-4B65-9D28-D1C3CABDAA39}"/>
                  </a:ext>
                </a:extLst>
              </p:cNvPr>
              <p:cNvSpPr/>
              <p:nvPr/>
            </p:nvSpPr>
            <p:spPr>
              <a:xfrm flipV="1">
                <a:off x="5546623" y="5298383"/>
                <a:ext cx="157561" cy="147766"/>
              </a:xfrm>
              <a:prstGeom prst="triangle">
                <a:avLst/>
              </a:prstGeom>
              <a:solidFill>
                <a:srgbClr val="45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24" name="Isosceles Triangle 23">
                <a:extLst>
                  <a:ext uri="{FF2B5EF4-FFF2-40B4-BE49-F238E27FC236}">
                    <a16:creationId xmlns:a16="http://schemas.microsoft.com/office/drawing/2014/main" id="{BC992AFC-D4E1-4973-9306-8DCD4C0FC31C}"/>
                  </a:ext>
                </a:extLst>
              </p:cNvPr>
              <p:cNvSpPr/>
              <p:nvPr/>
            </p:nvSpPr>
            <p:spPr>
              <a:xfrm flipV="1">
                <a:off x="3068564" y="5292841"/>
                <a:ext cx="157561" cy="147766"/>
              </a:xfrm>
              <a:prstGeom prst="triangle">
                <a:avLst/>
              </a:prstGeom>
              <a:solidFill>
                <a:srgbClr val="45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25" name="Rectangle 24">
                <a:extLst>
                  <a:ext uri="{FF2B5EF4-FFF2-40B4-BE49-F238E27FC236}">
                    <a16:creationId xmlns:a16="http://schemas.microsoft.com/office/drawing/2014/main" id="{45C663FD-EBB8-4A47-BFE5-72045FCA0842}"/>
                  </a:ext>
                </a:extLst>
              </p:cNvPr>
              <p:cNvSpPr>
                <a:spLocks noChangeArrowheads="1"/>
              </p:cNvSpPr>
              <p:nvPr/>
            </p:nvSpPr>
            <p:spPr bwMode="auto">
              <a:xfrm>
                <a:off x="2621683" y="1998913"/>
                <a:ext cx="4948202" cy="438863"/>
              </a:xfrm>
              <a:prstGeom prst="rect">
                <a:avLst/>
              </a:prstGeom>
              <a:solidFill>
                <a:srgbClr val="C2C4C5"/>
              </a:solidFill>
              <a:ln>
                <a:noFill/>
              </a:ln>
            </p:spPr>
            <p:txBody>
              <a:bodyPr vert="horz" wrap="square" lIns="0" tIns="0" rIns="0" bIns="0"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Simulation</a:t>
                </a:r>
              </a:p>
            </p:txBody>
          </p:sp>
          <p:sp>
            <p:nvSpPr>
              <p:cNvPr id="26" name="Rectangle 25">
                <a:extLst>
                  <a:ext uri="{FF2B5EF4-FFF2-40B4-BE49-F238E27FC236}">
                    <a16:creationId xmlns:a16="http://schemas.microsoft.com/office/drawing/2014/main" id="{F9EB6E0D-9828-44BA-BE4F-7702009CD56C}"/>
                  </a:ext>
                </a:extLst>
              </p:cNvPr>
              <p:cNvSpPr>
                <a:spLocks noChangeArrowheads="1"/>
              </p:cNvSpPr>
              <p:nvPr/>
            </p:nvSpPr>
            <p:spPr bwMode="auto">
              <a:xfrm>
                <a:off x="2621683" y="2548344"/>
                <a:ext cx="4948202" cy="438863"/>
              </a:xfrm>
              <a:prstGeom prst="rect">
                <a:avLst/>
              </a:prstGeom>
              <a:solidFill>
                <a:srgbClr val="C2C4C5"/>
              </a:solidFill>
              <a:ln>
                <a:noFill/>
              </a:ln>
            </p:spPr>
            <p:txBody>
              <a:bodyPr vert="horz" wrap="square" lIns="0" tIns="0" rIns="0" bIns="0" numCol="1" anchor="ctr" anchorCtr="0" compatLnSpc="1">
                <a:prstTxWarp prst="textNoShape">
                  <a:avLst/>
                </a:prstTxWarp>
              </a:bodyPr>
              <a:lstStyle/>
              <a:p>
                <a:pPr algn="ctr" defTabSz="903124">
                  <a:defRPr/>
                </a:pPr>
                <a:r>
                  <a:rPr lang="en-GB" sz="1052" b="1">
                    <a:solidFill>
                      <a:srgbClr val="455560"/>
                    </a:solidFill>
                    <a:latin typeface="Arial" panose="020B0604020202020204" pitchFamily="34" charset="0"/>
                    <a:cs typeface="Arial" panose="020B0604020202020204" pitchFamily="34" charset="0"/>
                  </a:rPr>
                  <a:t>Economy (e.g. GBP)</a:t>
                </a:r>
              </a:p>
            </p:txBody>
          </p:sp>
          <p:sp>
            <p:nvSpPr>
              <p:cNvPr id="27" name="Rectangle 26">
                <a:extLst>
                  <a:ext uri="{FF2B5EF4-FFF2-40B4-BE49-F238E27FC236}">
                    <a16:creationId xmlns:a16="http://schemas.microsoft.com/office/drawing/2014/main" id="{FC48739C-D80D-45FC-9089-D775900F5EE1}"/>
                  </a:ext>
                </a:extLst>
              </p:cNvPr>
              <p:cNvSpPr>
                <a:spLocks noChangeArrowheads="1"/>
              </p:cNvSpPr>
              <p:nvPr/>
            </p:nvSpPr>
            <p:spPr bwMode="auto">
              <a:xfrm>
                <a:off x="792845" y="1998966"/>
                <a:ext cx="1453020" cy="475866"/>
              </a:xfrm>
              <a:prstGeom prst="rect">
                <a:avLst/>
              </a:prstGeom>
              <a:solidFill>
                <a:srgbClr val="00ACE1"/>
              </a:solidFill>
              <a:ln w="9525">
                <a:noFill/>
                <a:miter lim="800000"/>
                <a:headEnd/>
                <a:tailEnd/>
              </a:ln>
            </p:spPr>
            <p:txBody>
              <a:bodyPr vert="horz" wrap="square" lIns="0" tIns="0" rIns="0" bIns="0" numCol="1" anchor="ctr" anchorCtr="0" compatLnSpc="1">
                <a:prstTxWarp prst="textNoShape">
                  <a:avLst/>
                </a:prstTxWarp>
              </a:bodyPr>
              <a:lstStyle/>
              <a:p>
                <a:pPr algn="ctr" defTabSz="903124">
                  <a:defRPr/>
                </a:pPr>
                <a:r>
                  <a:rPr lang="en-GB" sz="1052" b="1">
                    <a:solidFill>
                      <a:prstClr val="white"/>
                    </a:solidFill>
                    <a:latin typeface="Arial" panose="020B0604020202020204" pitchFamily="34" charset="0"/>
                    <a:cs typeface="Arial" panose="020B0604020202020204" pitchFamily="34" charset="0"/>
                  </a:rPr>
                  <a:t>Historic data</a:t>
                </a:r>
              </a:p>
            </p:txBody>
          </p:sp>
          <p:sp>
            <p:nvSpPr>
              <p:cNvPr id="28" name="Rectangle 27">
                <a:extLst>
                  <a:ext uri="{FF2B5EF4-FFF2-40B4-BE49-F238E27FC236}">
                    <a16:creationId xmlns:a16="http://schemas.microsoft.com/office/drawing/2014/main" id="{97EC00E6-8DD9-4E36-A91B-5FBCAEC4EF92}"/>
                  </a:ext>
                </a:extLst>
              </p:cNvPr>
              <p:cNvSpPr>
                <a:spLocks noChangeArrowheads="1"/>
              </p:cNvSpPr>
              <p:nvPr/>
            </p:nvSpPr>
            <p:spPr bwMode="auto">
              <a:xfrm>
                <a:off x="792845" y="2556725"/>
                <a:ext cx="1453020" cy="475866"/>
              </a:xfrm>
              <a:prstGeom prst="rect">
                <a:avLst/>
              </a:prstGeom>
              <a:solidFill>
                <a:srgbClr val="00ACE1"/>
              </a:solidFill>
              <a:ln w="9525">
                <a:noFill/>
                <a:miter lim="800000"/>
                <a:headEnd/>
                <a:tailEnd/>
              </a:ln>
            </p:spPr>
            <p:txBody>
              <a:bodyPr vert="horz" wrap="square" lIns="0" tIns="0" rIns="0" bIns="0" numCol="1" anchor="ctr" anchorCtr="0" compatLnSpc="1">
                <a:prstTxWarp prst="textNoShape">
                  <a:avLst/>
                </a:prstTxWarp>
              </a:bodyPr>
              <a:lstStyle/>
              <a:p>
                <a:pPr algn="ctr" defTabSz="903124">
                  <a:defRPr/>
                </a:pPr>
                <a:r>
                  <a:rPr lang="en-GB" sz="1052" b="1">
                    <a:solidFill>
                      <a:prstClr val="white"/>
                    </a:solidFill>
                    <a:latin typeface="Arial" panose="020B0604020202020204" pitchFamily="34" charset="0"/>
                    <a:cs typeface="Arial" panose="020B0604020202020204" pitchFamily="34" charset="0"/>
                  </a:rPr>
                  <a:t>Investment overlay</a:t>
                </a:r>
              </a:p>
            </p:txBody>
          </p:sp>
          <p:sp>
            <p:nvSpPr>
              <p:cNvPr id="29" name="Rectangle 28">
                <a:extLst>
                  <a:ext uri="{FF2B5EF4-FFF2-40B4-BE49-F238E27FC236}">
                    <a16:creationId xmlns:a16="http://schemas.microsoft.com/office/drawing/2014/main" id="{AE03A253-BFB7-4D5D-9728-CFD4E9E2AEAF}"/>
                  </a:ext>
                </a:extLst>
              </p:cNvPr>
              <p:cNvSpPr/>
              <p:nvPr/>
            </p:nvSpPr>
            <p:spPr>
              <a:xfrm>
                <a:off x="701246" y="1886322"/>
                <a:ext cx="1636217" cy="1233090"/>
              </a:xfrm>
              <a:prstGeom prst="rect">
                <a:avLst/>
              </a:prstGeom>
              <a:noFill/>
              <a:ln w="9525">
                <a:solidFill>
                  <a:srgbClr val="00ACE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sp>
            <p:nvSpPr>
              <p:cNvPr id="31" name="Isosceles Triangle 30">
                <a:extLst>
                  <a:ext uri="{FF2B5EF4-FFF2-40B4-BE49-F238E27FC236}">
                    <a16:creationId xmlns:a16="http://schemas.microsoft.com/office/drawing/2014/main" id="{ACAF062B-A63B-4ED8-8747-4E5B72D170A4}"/>
                  </a:ext>
                </a:extLst>
              </p:cNvPr>
              <p:cNvSpPr/>
              <p:nvPr/>
            </p:nvSpPr>
            <p:spPr>
              <a:xfrm flipV="1">
                <a:off x="5017003" y="2431182"/>
                <a:ext cx="157561" cy="147766"/>
              </a:xfrm>
              <a:prstGeom prst="triangle">
                <a:avLst/>
              </a:prstGeom>
              <a:solidFill>
                <a:srgbClr val="45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grpSp>
        <p:sp>
          <p:nvSpPr>
            <p:cNvPr id="39" name="Isosceles Triangle 38">
              <a:extLst>
                <a:ext uri="{FF2B5EF4-FFF2-40B4-BE49-F238E27FC236}">
                  <a16:creationId xmlns:a16="http://schemas.microsoft.com/office/drawing/2014/main" id="{795EC844-9CB1-43BF-BA9F-79DB24E72291}"/>
                </a:ext>
              </a:extLst>
            </p:cNvPr>
            <p:cNvSpPr/>
            <p:nvPr/>
          </p:nvSpPr>
          <p:spPr>
            <a:xfrm flipV="1">
              <a:off x="7438904" y="4079423"/>
              <a:ext cx="138170" cy="129580"/>
            </a:xfrm>
            <a:prstGeom prst="triangle">
              <a:avLst/>
            </a:prstGeom>
            <a:solidFill>
              <a:srgbClr val="45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3124">
                <a:defRPr/>
              </a:pPr>
              <a:endParaRPr lang="en-GB" sz="2806">
                <a:solidFill>
                  <a:prstClr val="white"/>
                </a:solidFill>
                <a:latin typeface="Arial"/>
              </a:endParaRPr>
            </a:p>
          </p:txBody>
        </p:sp>
        <p:cxnSp>
          <p:nvCxnSpPr>
            <p:cNvPr id="40" name="Connector: Elbow 102">
              <a:extLst>
                <a:ext uri="{FF2B5EF4-FFF2-40B4-BE49-F238E27FC236}">
                  <a16:creationId xmlns:a16="http://schemas.microsoft.com/office/drawing/2014/main" id="{1780CE3B-D163-44EC-98C7-D35ECDEB8337}"/>
                </a:ext>
              </a:extLst>
            </p:cNvPr>
            <p:cNvCxnSpPr/>
            <p:nvPr/>
          </p:nvCxnSpPr>
          <p:spPr>
            <a:xfrm rot="5400000" flipH="1" flipV="1">
              <a:off x="5754483" y="3176197"/>
              <a:ext cx="477366" cy="1735610"/>
            </a:xfrm>
            <a:prstGeom prst="bentConnector3">
              <a:avLst>
                <a:gd name="adj1" fmla="val 50000"/>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F1D488-66CF-4D45-9844-34A12D005DD7}"/>
                </a:ext>
              </a:extLst>
            </p:cNvPr>
            <p:cNvCxnSpPr>
              <a:cxnSpLocks/>
            </p:cNvCxnSpPr>
            <p:nvPr/>
          </p:nvCxnSpPr>
          <p:spPr>
            <a:xfrm flipV="1">
              <a:off x="4883896" y="3805318"/>
              <a:ext cx="1" cy="476471"/>
            </a:xfrm>
            <a:prstGeom prst="line">
              <a:avLst/>
            </a:prstGeom>
            <a:ln w="12700">
              <a:solidFill>
                <a:srgbClr val="455560"/>
              </a:solidFill>
              <a:head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572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6F2D68-34D7-4623-9B14-2C5761B05DA7}"/>
              </a:ext>
            </a:extLst>
          </p:cNvPr>
          <p:cNvSpPr>
            <a:spLocks noGrp="1"/>
          </p:cNvSpPr>
          <p:nvPr>
            <p:ph type="title"/>
          </p:nvPr>
        </p:nvSpPr>
        <p:spPr>
          <a:xfrm>
            <a:off x="953494" y="518321"/>
            <a:ext cx="8800106" cy="994172"/>
          </a:xfrm>
        </p:spPr>
        <p:txBody>
          <a:bodyPr>
            <a:noAutofit/>
          </a:bodyPr>
          <a:lstStyle/>
          <a:p>
            <a:r>
              <a:rPr lang="en-GB" dirty="0"/>
              <a:t>Modelling framework</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73AB701-3A5C-42D4-9786-C21401AF5E27}"/>
                  </a:ext>
                </a:extLst>
              </p:cNvPr>
              <p:cNvSpPr txBox="1">
                <a:spLocks/>
              </p:cNvSpPr>
              <p:nvPr/>
            </p:nvSpPr>
            <p:spPr>
              <a:xfrm>
                <a:off x="966894" y="1913603"/>
                <a:ext cx="9671605"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solidFill>
                      <a:srgbClr val="455560"/>
                    </a:solidFill>
                    <a:latin typeface="Arial" panose="020B0604020202020204" pitchFamily="34" charset="0"/>
                    <a:cs typeface="Arial" panose="020B0604020202020204" pitchFamily="34" charset="0"/>
                  </a:rPr>
                  <a:t>Models shouldn’t generate “sure things”</a:t>
                </a:r>
              </a:p>
              <a:p>
                <a:pPr lvl="1" algn="just"/>
                <a:r>
                  <a:rPr lang="en-GB" sz="2000" dirty="0">
                    <a:solidFill>
                      <a:srgbClr val="455560"/>
                    </a:solidFill>
                    <a:latin typeface="Arial" panose="020B0604020202020204" pitchFamily="34" charset="0"/>
                    <a:cs typeface="Arial" panose="020B0604020202020204" pitchFamily="34" charset="0"/>
                  </a:rPr>
                  <a:t>No opportunities to make profits while taking no risk</a:t>
                </a:r>
              </a:p>
              <a:p>
                <a:pPr algn="just"/>
                <a:r>
                  <a:rPr lang="en-GB" sz="2400" dirty="0">
                    <a:solidFill>
                      <a:srgbClr val="455560"/>
                    </a:solidFill>
                    <a:latin typeface="Arial" panose="020B0604020202020204" pitchFamily="34" charset="0"/>
                    <a:cs typeface="Arial" panose="020B0604020202020204" pitchFamily="34" charset="0"/>
                  </a:rPr>
                  <a:t>Implies that return models should be of the form:</a:t>
                </a:r>
              </a:p>
              <a:p>
                <a:endParaRPr lang="en-GB" sz="2100" dirty="0"/>
              </a:p>
              <a:p>
                <a:endParaRPr lang="en-GB" sz="2100" dirty="0"/>
              </a:p>
              <a:p>
                <a:endParaRPr lang="en-GB" sz="2100" dirty="0"/>
              </a:p>
              <a:p>
                <a:pPr marL="0" indent="0" algn="ctr">
                  <a:buNone/>
                </a:pPr>
                <a14:m>
                  <m:oMath xmlns:m="http://schemas.openxmlformats.org/officeDocument/2006/math">
                    <m:f>
                      <m:fPr>
                        <m:ctrlPr>
                          <a:rPr lang="en-GB" sz="2100" i="1">
                            <a:latin typeface="Cambria Math" panose="02040503050406030204" pitchFamily="18" charset="0"/>
                          </a:rPr>
                        </m:ctrlPr>
                      </m:fPr>
                      <m:num>
                        <m:r>
                          <a:rPr lang="en-GB" sz="2100" i="1">
                            <a:latin typeface="Cambria Math" panose="02040503050406030204" pitchFamily="18" charset="0"/>
                          </a:rPr>
                          <m:t>𝑑𝑟</m:t>
                        </m:r>
                        <m:r>
                          <a:rPr lang="en-GB" sz="2100" i="1">
                            <a:latin typeface="Cambria Math" panose="02040503050406030204" pitchFamily="18" charset="0"/>
                          </a:rPr>
                          <m:t>(</m:t>
                        </m:r>
                        <m:r>
                          <a:rPr lang="en-GB" sz="2100" i="1">
                            <a:latin typeface="Cambria Math" panose="02040503050406030204" pitchFamily="18" charset="0"/>
                          </a:rPr>
                          <m:t>𝑡</m:t>
                        </m:r>
                        <m:r>
                          <a:rPr lang="en-GB" sz="2100" i="1">
                            <a:latin typeface="Cambria Math" panose="02040503050406030204" pitchFamily="18" charset="0"/>
                          </a:rPr>
                          <m:t>)</m:t>
                        </m:r>
                      </m:num>
                      <m:den>
                        <m:r>
                          <a:rPr lang="en-GB" sz="2100" i="1">
                            <a:latin typeface="Cambria Math" panose="02040503050406030204" pitchFamily="18" charset="0"/>
                          </a:rPr>
                          <m:t>𝑟</m:t>
                        </m:r>
                        <m:r>
                          <a:rPr lang="en-GB" sz="2100" i="1">
                            <a:latin typeface="Cambria Math" panose="02040503050406030204" pitchFamily="18" charset="0"/>
                          </a:rPr>
                          <m:t>(</m:t>
                        </m:r>
                        <m:r>
                          <a:rPr lang="en-GB" sz="2100" i="1">
                            <a:latin typeface="Cambria Math" panose="02040503050406030204" pitchFamily="18" charset="0"/>
                          </a:rPr>
                          <m:t>𝑡</m:t>
                        </m:r>
                        <m:r>
                          <a:rPr lang="en-GB" sz="2100" i="1">
                            <a:latin typeface="Cambria Math" panose="02040503050406030204" pitchFamily="18" charset="0"/>
                          </a:rPr>
                          <m:t>)</m:t>
                        </m:r>
                      </m:den>
                    </m:f>
                    <m:r>
                      <a:rPr lang="en-GB" sz="2100" i="1">
                        <a:latin typeface="Cambria Math" panose="02040503050406030204" pitchFamily="18" charset="0"/>
                      </a:rPr>
                      <m:t>=</m:t>
                    </m:r>
                    <m:d>
                      <m:dPr>
                        <m:ctrlPr>
                          <a:rPr lang="en-GB" sz="2100" i="1">
                            <a:latin typeface="Cambria Math" panose="02040503050406030204" pitchFamily="18" charset="0"/>
                          </a:rPr>
                        </m:ctrlPr>
                      </m:dPr>
                      <m:e>
                        <m:r>
                          <a:rPr lang="en-GB" sz="2100" i="1">
                            <a:latin typeface="Cambria Math" panose="02040503050406030204" pitchFamily="18" charset="0"/>
                          </a:rPr>
                          <m:t>𝑛</m:t>
                        </m:r>
                        <m:d>
                          <m:dPr>
                            <m:ctrlPr>
                              <a:rPr lang="en-GB" sz="2100" i="1">
                                <a:latin typeface="Cambria Math" panose="02040503050406030204" pitchFamily="18" charset="0"/>
                              </a:rPr>
                            </m:ctrlPr>
                          </m:dPr>
                          <m:e>
                            <m:r>
                              <a:rPr lang="en-GB" sz="2100" i="1">
                                <a:latin typeface="Cambria Math" panose="02040503050406030204" pitchFamily="18" charset="0"/>
                              </a:rPr>
                              <m:t>𝑡</m:t>
                            </m:r>
                          </m:e>
                        </m:d>
                        <m:r>
                          <a:rPr lang="en-GB" sz="2100" i="1">
                            <a:latin typeface="Cambria Math" panose="02040503050406030204" pitchFamily="18" charset="0"/>
                          </a:rPr>
                          <m:t>+</m:t>
                        </m:r>
                        <m:r>
                          <a:rPr lang="en-GB" sz="2100" i="1">
                            <a:latin typeface="Cambria Math" panose="02040503050406030204" pitchFamily="18" charset="0"/>
                          </a:rPr>
                          <m:t>𝜎</m:t>
                        </m:r>
                        <m:d>
                          <m:dPr>
                            <m:ctrlPr>
                              <a:rPr lang="en-GB" sz="2100" i="1">
                                <a:latin typeface="Cambria Math" panose="02040503050406030204" pitchFamily="18" charset="0"/>
                              </a:rPr>
                            </m:ctrlPr>
                          </m:dPr>
                          <m:e>
                            <m:r>
                              <a:rPr lang="en-GB" sz="2100" i="1">
                                <a:latin typeface="Cambria Math" panose="02040503050406030204" pitchFamily="18" charset="0"/>
                              </a:rPr>
                              <m:t>𝑡</m:t>
                            </m:r>
                          </m:e>
                        </m:d>
                        <m:r>
                          <a:rPr lang="en-GB" sz="2100" i="1">
                            <a:latin typeface="Cambria Math" panose="02040503050406030204" pitchFamily="18" charset="0"/>
                          </a:rPr>
                          <m:t>𝛾</m:t>
                        </m:r>
                        <m:r>
                          <a:rPr lang="en-GB" sz="2100" i="1">
                            <a:latin typeface="Cambria Math" panose="02040503050406030204" pitchFamily="18" charset="0"/>
                          </a:rPr>
                          <m:t>(</m:t>
                        </m:r>
                        <m:r>
                          <a:rPr lang="en-GB" sz="2100" i="1">
                            <a:latin typeface="Cambria Math" panose="02040503050406030204" pitchFamily="18" charset="0"/>
                          </a:rPr>
                          <m:t>𝑡</m:t>
                        </m:r>
                        <m:r>
                          <a:rPr lang="en-GB" sz="2100" i="1">
                            <a:latin typeface="Cambria Math" panose="02040503050406030204" pitchFamily="18" charset="0"/>
                          </a:rPr>
                          <m:t>)</m:t>
                        </m:r>
                      </m:e>
                    </m:d>
                    <m:r>
                      <a:rPr lang="en-GB" sz="2100" i="1">
                        <a:latin typeface="Cambria Math" panose="02040503050406030204" pitchFamily="18" charset="0"/>
                      </a:rPr>
                      <m:t>𝑑𝑡</m:t>
                    </m:r>
                    <m:r>
                      <a:rPr lang="en-GB" sz="2100" i="1">
                        <a:latin typeface="Cambria Math" panose="02040503050406030204" pitchFamily="18" charset="0"/>
                      </a:rPr>
                      <m:t>+</m:t>
                    </m:r>
                    <m:r>
                      <a:rPr lang="en-GB" sz="2100" i="1">
                        <a:latin typeface="Cambria Math" panose="02040503050406030204" pitchFamily="18" charset="0"/>
                      </a:rPr>
                      <m:t>𝜎</m:t>
                    </m:r>
                    <m:d>
                      <m:dPr>
                        <m:ctrlPr>
                          <a:rPr lang="en-GB" sz="2100" i="1">
                            <a:latin typeface="Cambria Math" panose="02040503050406030204" pitchFamily="18" charset="0"/>
                          </a:rPr>
                        </m:ctrlPr>
                      </m:dPr>
                      <m:e>
                        <m:r>
                          <a:rPr lang="en-GB" sz="2100" i="1">
                            <a:latin typeface="Cambria Math" panose="02040503050406030204" pitchFamily="18" charset="0"/>
                          </a:rPr>
                          <m:t>𝑡</m:t>
                        </m:r>
                      </m:e>
                    </m:d>
                    <m:r>
                      <a:rPr lang="en-GB" sz="2100" i="1">
                        <a:latin typeface="Cambria Math" panose="02040503050406030204" pitchFamily="18" charset="0"/>
                      </a:rPr>
                      <m:t>𝑑𝑊</m:t>
                    </m:r>
                    <m:r>
                      <a:rPr lang="en-GB" sz="2100" i="1">
                        <a:latin typeface="Cambria Math" panose="02040503050406030204" pitchFamily="18" charset="0"/>
                      </a:rPr>
                      <m:t>(</m:t>
                    </m:r>
                    <m:r>
                      <a:rPr lang="en-GB" sz="2100" i="1">
                        <a:latin typeface="Cambria Math" panose="02040503050406030204" pitchFamily="18" charset="0"/>
                      </a:rPr>
                      <m:t>𝑡</m:t>
                    </m:r>
                    <m:r>
                      <a:rPr lang="en-GB" sz="2100" i="1">
                        <a:latin typeface="Cambria Math" panose="02040503050406030204" pitchFamily="18" charset="0"/>
                      </a:rPr>
                      <m:t>)</m:t>
                    </m:r>
                  </m:oMath>
                </a14:m>
                <a:r>
                  <a:rPr lang="en-GB" sz="2100" dirty="0"/>
                  <a:t> </a:t>
                </a:r>
              </a:p>
            </p:txBody>
          </p:sp>
        </mc:Choice>
        <mc:Fallback xmlns="">
          <p:sp>
            <p:nvSpPr>
              <p:cNvPr id="5" name="Content Placeholder 2">
                <a:extLst>
                  <a:ext uri="{FF2B5EF4-FFF2-40B4-BE49-F238E27FC236}">
                    <a16:creationId xmlns:a16="http://schemas.microsoft.com/office/drawing/2014/main" id="{D73AB701-3A5C-42D4-9786-C21401AF5E27}"/>
                  </a:ext>
                </a:extLst>
              </p:cNvPr>
              <p:cNvSpPr txBox="1">
                <a:spLocks noRot="1" noChangeAspect="1" noMove="1" noResize="1" noEditPoints="1" noAdjustHandles="1" noChangeArrowheads="1" noChangeShapeType="1" noTextEdit="1"/>
              </p:cNvSpPr>
              <p:nvPr/>
            </p:nvSpPr>
            <p:spPr>
              <a:xfrm>
                <a:off x="966894" y="1913603"/>
                <a:ext cx="9671605" cy="3263504"/>
              </a:xfrm>
              <a:prstGeom prst="rect">
                <a:avLst/>
              </a:prstGeom>
              <a:blipFill>
                <a:blip r:embed="rId2"/>
                <a:stretch>
                  <a:fillRect l="-1135" t="-2804"/>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2D91D2D1-4715-4FFE-99F5-84F5AA9C59E6}"/>
              </a:ext>
            </a:extLst>
          </p:cNvPr>
          <p:cNvSpPr/>
          <p:nvPr/>
        </p:nvSpPr>
        <p:spPr>
          <a:xfrm>
            <a:off x="3400763" y="4262241"/>
            <a:ext cx="660728" cy="747213"/>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a:p>
        </p:txBody>
      </p:sp>
      <p:sp>
        <p:nvSpPr>
          <p:cNvPr id="7" name="Oval 6">
            <a:extLst>
              <a:ext uri="{FF2B5EF4-FFF2-40B4-BE49-F238E27FC236}">
                <a16:creationId xmlns:a16="http://schemas.microsoft.com/office/drawing/2014/main" id="{29C17B32-01DF-44B0-AFD1-EAB9E0D43E53}"/>
              </a:ext>
            </a:extLst>
          </p:cNvPr>
          <p:cNvSpPr/>
          <p:nvPr/>
        </p:nvSpPr>
        <p:spPr>
          <a:xfrm>
            <a:off x="4273369" y="4377921"/>
            <a:ext cx="660728" cy="576942"/>
          </a:xfrm>
          <a:prstGeom prst="ellipse">
            <a:avLst/>
          </a:prstGeom>
          <a:noFill/>
          <a:ln w="28575">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a:p>
        </p:txBody>
      </p:sp>
      <p:sp>
        <p:nvSpPr>
          <p:cNvPr id="8" name="Oval 7">
            <a:extLst>
              <a:ext uri="{FF2B5EF4-FFF2-40B4-BE49-F238E27FC236}">
                <a16:creationId xmlns:a16="http://schemas.microsoft.com/office/drawing/2014/main" id="{6B647B9E-1461-4073-A986-E1AA0B53EBB1}"/>
              </a:ext>
            </a:extLst>
          </p:cNvPr>
          <p:cNvSpPr/>
          <p:nvPr/>
        </p:nvSpPr>
        <p:spPr>
          <a:xfrm>
            <a:off x="5129459" y="4308749"/>
            <a:ext cx="1496348" cy="747213"/>
          </a:xfrm>
          <a:prstGeom prst="ellipse">
            <a:avLst/>
          </a:prstGeom>
          <a:noFill/>
          <a:ln w="28575">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a:p>
        </p:txBody>
      </p:sp>
      <p:sp>
        <p:nvSpPr>
          <p:cNvPr id="9" name="Oval 8">
            <a:extLst>
              <a:ext uri="{FF2B5EF4-FFF2-40B4-BE49-F238E27FC236}">
                <a16:creationId xmlns:a16="http://schemas.microsoft.com/office/drawing/2014/main" id="{824B80E6-3FE2-4F1F-949D-F4AC2FC7AEE3}"/>
              </a:ext>
            </a:extLst>
          </p:cNvPr>
          <p:cNvSpPr/>
          <p:nvPr/>
        </p:nvSpPr>
        <p:spPr>
          <a:xfrm>
            <a:off x="6807384" y="4301034"/>
            <a:ext cx="1412488" cy="793424"/>
          </a:xfrm>
          <a:prstGeom prst="ellipse">
            <a:avLst/>
          </a:prstGeom>
          <a:noFill/>
          <a:ln w="28575">
            <a:solidFill>
              <a:schemeClr val="accent6">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350"/>
          </a:p>
        </p:txBody>
      </p:sp>
      <p:cxnSp>
        <p:nvCxnSpPr>
          <p:cNvPr id="10" name="Straight Arrow Connector 9">
            <a:extLst>
              <a:ext uri="{FF2B5EF4-FFF2-40B4-BE49-F238E27FC236}">
                <a16:creationId xmlns:a16="http://schemas.microsoft.com/office/drawing/2014/main" id="{AEFC7075-8CB8-409F-A295-E8F1DF165FBA}"/>
              </a:ext>
            </a:extLst>
          </p:cNvPr>
          <p:cNvCxnSpPr>
            <a:cxnSpLocks/>
            <a:stCxn id="14" idx="0"/>
            <a:endCxn id="6" idx="4"/>
          </p:cNvCxnSpPr>
          <p:nvPr/>
        </p:nvCxnSpPr>
        <p:spPr>
          <a:xfrm flipH="1" flipV="1">
            <a:off x="3731127" y="5009454"/>
            <a:ext cx="102381" cy="42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20F495-42FC-45DD-B84A-DE05399F4B8A}"/>
              </a:ext>
            </a:extLst>
          </p:cNvPr>
          <p:cNvCxnSpPr>
            <a:cxnSpLocks/>
            <a:stCxn id="16" idx="2"/>
            <a:endCxn id="7" idx="0"/>
          </p:cNvCxnSpPr>
          <p:nvPr/>
        </p:nvCxnSpPr>
        <p:spPr>
          <a:xfrm>
            <a:off x="3742158" y="3995179"/>
            <a:ext cx="861575" cy="38274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4FF4CAF-EB89-4C86-882E-98ABE9E99E7A}"/>
              </a:ext>
            </a:extLst>
          </p:cNvPr>
          <p:cNvCxnSpPr>
            <a:cxnSpLocks/>
            <a:stCxn id="15" idx="0"/>
            <a:endCxn id="8" idx="4"/>
          </p:cNvCxnSpPr>
          <p:nvPr/>
        </p:nvCxnSpPr>
        <p:spPr>
          <a:xfrm flipV="1">
            <a:off x="5785077" y="5055962"/>
            <a:ext cx="92556" cy="37945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1C652D-852E-4D54-BDE2-200667B8E42B}"/>
              </a:ext>
            </a:extLst>
          </p:cNvPr>
          <p:cNvCxnSpPr>
            <a:cxnSpLocks/>
            <a:stCxn id="17" idx="2"/>
            <a:endCxn id="9" idx="0"/>
          </p:cNvCxnSpPr>
          <p:nvPr/>
        </p:nvCxnSpPr>
        <p:spPr>
          <a:xfrm>
            <a:off x="6697475" y="3918092"/>
            <a:ext cx="816153" cy="382942"/>
          </a:xfrm>
          <a:prstGeom prst="straightConnector1">
            <a:avLst/>
          </a:prstGeom>
          <a:ln w="28575">
            <a:solidFill>
              <a:schemeClr val="accent6">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3BA1AD-AA21-474D-9F35-0BE511461B40}"/>
              </a:ext>
            </a:extLst>
          </p:cNvPr>
          <p:cNvSpPr txBox="1"/>
          <p:nvPr/>
        </p:nvSpPr>
        <p:spPr>
          <a:xfrm>
            <a:off x="3265971" y="5435417"/>
            <a:ext cx="1135073" cy="400110"/>
          </a:xfrm>
          <a:prstGeom prst="rect">
            <a:avLst/>
          </a:prstGeom>
          <a:noFill/>
        </p:spPr>
        <p:txBody>
          <a:bodyPr wrap="square" rtlCol="0">
            <a:spAutoFit/>
          </a:bodyPr>
          <a:lstStyle/>
          <a:p>
            <a:r>
              <a:rPr lang="en-GB" sz="2000" i="1">
                <a:solidFill>
                  <a:srgbClr val="455560"/>
                </a:solidFill>
                <a:latin typeface="Arial" panose="020B0604020202020204" pitchFamily="34" charset="0"/>
                <a:cs typeface="Arial" panose="020B0604020202020204" pitchFamily="34" charset="0"/>
              </a:rPr>
              <a:t>“return”</a:t>
            </a:r>
          </a:p>
        </p:txBody>
      </p:sp>
      <p:sp>
        <p:nvSpPr>
          <p:cNvPr id="15" name="TextBox 14">
            <a:extLst>
              <a:ext uri="{FF2B5EF4-FFF2-40B4-BE49-F238E27FC236}">
                <a16:creationId xmlns:a16="http://schemas.microsoft.com/office/drawing/2014/main" id="{70A880D0-1D01-4D68-ADF7-FA51FF98BC6C}"/>
              </a:ext>
            </a:extLst>
          </p:cNvPr>
          <p:cNvSpPr txBox="1"/>
          <p:nvPr/>
        </p:nvSpPr>
        <p:spPr>
          <a:xfrm>
            <a:off x="4762770" y="5435417"/>
            <a:ext cx="2044614" cy="400110"/>
          </a:xfrm>
          <a:prstGeom prst="rect">
            <a:avLst/>
          </a:prstGeom>
          <a:noFill/>
        </p:spPr>
        <p:txBody>
          <a:bodyPr wrap="square" rtlCol="0">
            <a:spAutoFit/>
          </a:bodyPr>
          <a:lstStyle/>
          <a:p>
            <a:r>
              <a:rPr lang="en-GB" sz="2000" i="1">
                <a:solidFill>
                  <a:srgbClr val="455560"/>
                </a:solidFill>
                <a:latin typeface="Arial" panose="020B0604020202020204" pitchFamily="34" charset="0"/>
                <a:cs typeface="Arial" panose="020B0604020202020204" pitchFamily="34" charset="0"/>
              </a:rPr>
              <a:t>“risk-premium”</a:t>
            </a:r>
          </a:p>
        </p:txBody>
      </p:sp>
      <p:sp>
        <p:nvSpPr>
          <p:cNvPr id="16" name="TextBox 15">
            <a:extLst>
              <a:ext uri="{FF2B5EF4-FFF2-40B4-BE49-F238E27FC236}">
                <a16:creationId xmlns:a16="http://schemas.microsoft.com/office/drawing/2014/main" id="{556A4319-048A-4387-B5D6-362187C65374}"/>
              </a:ext>
            </a:extLst>
          </p:cNvPr>
          <p:cNvSpPr txBox="1"/>
          <p:nvPr/>
        </p:nvSpPr>
        <p:spPr>
          <a:xfrm>
            <a:off x="2573217" y="3595069"/>
            <a:ext cx="2337882" cy="400110"/>
          </a:xfrm>
          <a:prstGeom prst="rect">
            <a:avLst/>
          </a:prstGeom>
          <a:noFill/>
        </p:spPr>
        <p:txBody>
          <a:bodyPr wrap="square" rtlCol="0">
            <a:spAutoFit/>
          </a:bodyPr>
          <a:lstStyle/>
          <a:p>
            <a:r>
              <a:rPr lang="en-GB" sz="2000" i="1">
                <a:solidFill>
                  <a:srgbClr val="455560"/>
                </a:solidFill>
                <a:latin typeface="Arial" panose="020B0604020202020204" pitchFamily="34" charset="0"/>
                <a:cs typeface="Arial" panose="020B0604020202020204" pitchFamily="34" charset="0"/>
              </a:rPr>
              <a:t>“risk-free return”</a:t>
            </a:r>
            <a:endParaRPr lang="en-GB" i="1">
              <a:solidFill>
                <a:srgbClr val="45556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DAEE5CB-B901-4477-8EF0-226A608DB407}"/>
              </a:ext>
            </a:extLst>
          </p:cNvPr>
          <p:cNvSpPr txBox="1"/>
          <p:nvPr/>
        </p:nvSpPr>
        <p:spPr>
          <a:xfrm>
            <a:off x="6308523" y="3517982"/>
            <a:ext cx="777904" cy="400110"/>
          </a:xfrm>
          <a:prstGeom prst="rect">
            <a:avLst/>
          </a:prstGeom>
          <a:noFill/>
        </p:spPr>
        <p:txBody>
          <a:bodyPr wrap="square" rtlCol="0">
            <a:spAutoFit/>
          </a:bodyPr>
          <a:lstStyle/>
          <a:p>
            <a:r>
              <a:rPr lang="en-GB" sz="2000" i="1">
                <a:solidFill>
                  <a:srgbClr val="455560"/>
                </a:solidFill>
                <a:latin typeface="Arial" panose="020B0604020202020204" pitchFamily="34" charset="0"/>
                <a:cs typeface="Arial" panose="020B0604020202020204" pitchFamily="34" charset="0"/>
              </a:rPr>
              <a:t>“risk”</a:t>
            </a:r>
          </a:p>
        </p:txBody>
      </p:sp>
    </p:spTree>
    <p:extLst>
      <p:ext uri="{BB962C8B-B14F-4D97-AF65-F5344CB8AC3E}">
        <p14:creationId xmlns:p14="http://schemas.microsoft.com/office/powerpoint/2010/main" val="59759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A2F1-5449-FD9A-D2B5-B148858C59B1}"/>
              </a:ext>
            </a:extLst>
          </p:cNvPr>
          <p:cNvSpPr>
            <a:spLocks noGrp="1"/>
          </p:cNvSpPr>
          <p:nvPr>
            <p:ph type="title"/>
          </p:nvPr>
        </p:nvSpPr>
        <p:spPr>
          <a:xfrm>
            <a:off x="838200" y="365125"/>
            <a:ext cx="10515600" cy="1325563"/>
          </a:xfrm>
        </p:spPr>
        <p:txBody>
          <a:bodyPr anchor="ctr">
            <a:normAutofit/>
          </a:bodyPr>
          <a:lstStyle/>
          <a:p>
            <a:r>
              <a:rPr lang="en-GB" dirty="0"/>
              <a:t>ESS output</a:t>
            </a:r>
          </a:p>
        </p:txBody>
      </p:sp>
      <p:pic>
        <p:nvPicPr>
          <p:cNvPr id="2050" name="Picture 2" descr="Chart, surface chart&#10;&#10;Description automatically generated">
            <a:extLst>
              <a:ext uri="{FF2B5EF4-FFF2-40B4-BE49-F238E27FC236}">
                <a16:creationId xmlns:a16="http://schemas.microsoft.com/office/drawing/2014/main" id="{C60D522A-AD80-D35F-52F6-46CF7B382C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265458"/>
            <a:ext cx="5181600" cy="3471671"/>
          </a:xfrm>
          <a:prstGeom prst="rect">
            <a:avLst/>
          </a:prstGeom>
          <a:solidFill>
            <a:srgbClr val="FFFFFF"/>
          </a:solidFill>
        </p:spPr>
      </p:pic>
      <p:sp>
        <p:nvSpPr>
          <p:cNvPr id="3" name="Content Placeholder 2">
            <a:extLst>
              <a:ext uri="{FF2B5EF4-FFF2-40B4-BE49-F238E27FC236}">
                <a16:creationId xmlns:a16="http://schemas.microsoft.com/office/drawing/2014/main" id="{59B0E9F7-E381-39BB-1889-9EB5311FAD13}"/>
              </a:ext>
            </a:extLst>
          </p:cNvPr>
          <p:cNvSpPr>
            <a:spLocks noGrp="1"/>
          </p:cNvSpPr>
          <p:nvPr>
            <p:ph sz="half" idx="2"/>
          </p:nvPr>
        </p:nvSpPr>
        <p:spPr>
          <a:xfrm>
            <a:off x="6172200" y="1400782"/>
            <a:ext cx="5181600" cy="4990289"/>
          </a:xfrm>
        </p:spPr>
        <p:txBody>
          <a:bodyPr vert="horz" lIns="91440" tIns="45720" rIns="91440" bIns="45720" rtlCol="0" anchor="t">
            <a:normAutofit/>
          </a:bodyPr>
          <a:lstStyle/>
          <a:p>
            <a:pPr fontAlgn="base"/>
            <a:r>
              <a:rPr lang="en-GB" sz="2000"/>
              <a:t>5,000 projections of up to 100 years at monthly timesteps.</a:t>
            </a:r>
            <a:endParaRPr lang="en-GB" sz="2000" b="0" i="0" u="none" strike="noStrike">
              <a:effectLst/>
            </a:endParaRPr>
          </a:p>
          <a:p>
            <a:pPr rtl="0" fontAlgn="base">
              <a:buFont typeface="Arial" panose="020B0604020202020204" pitchFamily="34" charset="0"/>
              <a:buChar char="•"/>
            </a:pPr>
            <a:r>
              <a:rPr lang="en-GB" sz="2000"/>
              <a:t>ESS</a:t>
            </a:r>
            <a:r>
              <a:rPr lang="en-GB" sz="2000" b="0" i="0" u="none" strike="noStrike">
                <a:effectLst/>
              </a:rPr>
              <a:t> models generate distributions (capital market assumptions) for a wide range of asset classes and economic variables, e.g.:</a:t>
            </a:r>
            <a:r>
              <a:rPr lang="en-US" sz="2000" b="0" i="0">
                <a:effectLst/>
              </a:rPr>
              <a:t>​</a:t>
            </a:r>
            <a:endParaRPr lang="en-US" sz="2000" b="0" i="0">
              <a:effectLst/>
              <a:cs typeface="Arial"/>
            </a:endParaRPr>
          </a:p>
          <a:p>
            <a:pPr lvl="1" fontAlgn="base"/>
            <a:r>
              <a:rPr lang="en-GB" sz="1500" b="0" i="0" u="none" strike="noStrike">
                <a:effectLst/>
              </a:rPr>
              <a:t>Interest rates</a:t>
            </a:r>
            <a:r>
              <a:rPr lang="en-US" sz="1500" b="0" i="0">
                <a:effectLst/>
              </a:rPr>
              <a:t>​</a:t>
            </a:r>
          </a:p>
          <a:p>
            <a:pPr lvl="1" fontAlgn="base"/>
            <a:r>
              <a:rPr lang="en-GB" sz="1500" b="0" i="0" u="none" strike="noStrike">
                <a:effectLst/>
              </a:rPr>
              <a:t>Government bonds (fixed &amp; index-linked)</a:t>
            </a:r>
            <a:r>
              <a:rPr lang="en-US" sz="1500" b="0" i="0">
                <a:effectLst/>
              </a:rPr>
              <a:t>​</a:t>
            </a:r>
          </a:p>
          <a:p>
            <a:pPr lvl="1" fontAlgn="base"/>
            <a:r>
              <a:rPr lang="en-GB" sz="1500" b="0" i="0" u="none" strike="noStrike">
                <a:effectLst/>
              </a:rPr>
              <a:t>Corporate bonds</a:t>
            </a:r>
            <a:r>
              <a:rPr lang="en-US" sz="1500" b="0" i="0">
                <a:effectLst/>
              </a:rPr>
              <a:t>​</a:t>
            </a:r>
          </a:p>
          <a:p>
            <a:pPr lvl="1" fontAlgn="base"/>
            <a:r>
              <a:rPr lang="en-GB" sz="1500" b="0" i="0" u="none" strike="noStrike">
                <a:effectLst/>
              </a:rPr>
              <a:t>Listed equities (UK, overseas, emerging markets)</a:t>
            </a:r>
            <a:r>
              <a:rPr lang="en-US" sz="1500" b="0" i="0">
                <a:effectLst/>
              </a:rPr>
              <a:t>​</a:t>
            </a:r>
          </a:p>
          <a:p>
            <a:pPr lvl="1" fontAlgn="base"/>
            <a:r>
              <a:rPr lang="en-GB" sz="1500" b="0" i="0" u="none" strike="noStrike">
                <a:effectLst/>
              </a:rPr>
              <a:t>Private equity</a:t>
            </a:r>
            <a:r>
              <a:rPr lang="en-US" sz="1500" b="0" i="0">
                <a:effectLst/>
              </a:rPr>
              <a:t>​</a:t>
            </a:r>
          </a:p>
          <a:p>
            <a:pPr lvl="1" fontAlgn="base"/>
            <a:r>
              <a:rPr lang="en-GB" sz="1500" b="0" i="0" u="none" strike="noStrike">
                <a:effectLst/>
              </a:rPr>
              <a:t>Property</a:t>
            </a:r>
            <a:r>
              <a:rPr lang="en-US" sz="1500" b="0" i="0">
                <a:effectLst/>
              </a:rPr>
              <a:t>​</a:t>
            </a:r>
          </a:p>
          <a:p>
            <a:pPr lvl="1" fontAlgn="base"/>
            <a:r>
              <a:rPr lang="en-GB" sz="1500" b="0" i="0" u="none" strike="noStrike">
                <a:effectLst/>
              </a:rPr>
              <a:t>Inflation (RPI &amp; CPI)</a:t>
            </a:r>
            <a:r>
              <a:rPr lang="en-US" sz="1500" b="0" i="0">
                <a:effectLst/>
              </a:rPr>
              <a:t>​</a:t>
            </a:r>
          </a:p>
          <a:p>
            <a:pPr lvl="1" fontAlgn="base"/>
            <a:r>
              <a:rPr lang="en-GB" sz="1500"/>
              <a:t>A</a:t>
            </a:r>
            <a:r>
              <a:rPr lang="en-GB" sz="1500" b="0" i="0" u="none" strike="noStrike">
                <a:effectLst/>
              </a:rPr>
              <a:t>lternative asset classes based on mixing &amp; matching fundamental asset classes.</a:t>
            </a:r>
          </a:p>
          <a:p>
            <a:pPr rtl="0" fontAlgn="base">
              <a:buFont typeface="Arial" panose="020B0604020202020204" pitchFamily="34" charset="0"/>
              <a:buChar char="•"/>
            </a:pPr>
            <a:r>
              <a:rPr lang="en-GB" sz="2000" b="0" i="0" u="none" strike="noStrike">
                <a:effectLst/>
              </a:rPr>
              <a:t>ESS team can add more if needed, e.g., green assets.</a:t>
            </a:r>
            <a:endParaRPr lang="en-US" sz="2000" b="0" i="0">
              <a:effectLst/>
            </a:endParaRPr>
          </a:p>
        </p:txBody>
      </p:sp>
    </p:spTree>
    <p:extLst>
      <p:ext uri="{BB962C8B-B14F-4D97-AF65-F5344CB8AC3E}">
        <p14:creationId xmlns:p14="http://schemas.microsoft.com/office/powerpoint/2010/main" val="4228782314"/>
      </p:ext>
    </p:extLst>
  </p:cSld>
  <p:clrMapOvr>
    <a:masterClrMapping/>
  </p:clrMapOvr>
</p:sld>
</file>

<file path=ppt/theme/theme1.xml><?xml version="1.0" encoding="utf-8"?>
<a:theme xmlns:a="http://schemas.openxmlformats.org/drawingml/2006/main" name="Image &amp; Lines">
  <a:themeElements>
    <a:clrScheme name="Hymans Robertson">
      <a:dk1>
        <a:srgbClr val="455560"/>
      </a:dk1>
      <a:lt1>
        <a:sysClr val="window" lastClr="FFFFFF"/>
      </a:lt1>
      <a:dk2>
        <a:srgbClr val="455560"/>
      </a:dk2>
      <a:lt2>
        <a:srgbClr val="FFFFFF"/>
      </a:lt2>
      <a:accent1>
        <a:srgbClr val="00ACE1"/>
      </a:accent1>
      <a:accent2>
        <a:srgbClr val="70BC1F"/>
      </a:accent2>
      <a:accent3>
        <a:srgbClr val="FDC82F"/>
      </a:accent3>
      <a:accent4>
        <a:srgbClr val="E90268"/>
      </a:accent4>
      <a:accent5>
        <a:srgbClr val="455560"/>
      </a:accent5>
      <a:accent6>
        <a:srgbClr val="85898A"/>
      </a:accent6>
      <a:hlink>
        <a:srgbClr val="4F81BD"/>
      </a:hlink>
      <a:folHlink>
        <a:srgbClr val="800080"/>
      </a:folHlink>
    </a:clrScheme>
    <a:fontScheme name="Hymans Robertso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 practice presentation_16x9 widescreen_MainLogo" id="{D6EE9DBD-64B9-48C6-9B0D-6275576A4D6F}" vid="{2F63573E-7BD3-465B-B1A3-4A43D035CA1D}"/>
    </a:ext>
  </a:extLst>
</a:theme>
</file>

<file path=ppt/theme/theme2.xml><?xml version="1.0" encoding="utf-8"?>
<a:theme xmlns:a="http://schemas.openxmlformats.org/drawingml/2006/main" name="Custom Design">
  <a:themeElements>
    <a:clrScheme name="Custom 1">
      <a:dk1>
        <a:srgbClr val="FFFFFF"/>
      </a:dk1>
      <a:lt1>
        <a:srgbClr val="44546A"/>
      </a:lt1>
      <a:dk2>
        <a:srgbClr val="FFFFFF"/>
      </a:dk2>
      <a:lt2>
        <a:srgbClr val="44546A"/>
      </a:lt2>
      <a:accent1>
        <a:srgbClr val="3FA6CC"/>
      </a:accent1>
      <a:accent2>
        <a:srgbClr val="6EC040"/>
      </a:accent2>
      <a:accent3>
        <a:srgbClr val="FDC82F"/>
      </a:accent3>
      <a:accent4>
        <a:srgbClr val="F2016C"/>
      </a:accent4>
      <a:accent5>
        <a:srgbClr val="455560"/>
      </a:accent5>
      <a:accent6>
        <a:srgbClr val="85898A"/>
      </a:accent6>
      <a:hlink>
        <a:srgbClr val="3FA6CC"/>
      </a:hlink>
      <a:folHlink>
        <a:srgbClr val="6EC040"/>
      </a:folHlink>
    </a:clrScheme>
    <a:fontScheme name="Hymans Robertson">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 practice presentation_16x9 widescreen_MainLogo" id="{D6EE9DBD-64B9-48C6-9B0D-6275576A4D6F}" vid="{EB2636A9-9131-4707-8E6F-5AFC7ECD9F18}"/>
    </a:ext>
  </a:extLst>
</a:theme>
</file>

<file path=ppt/theme/theme3.xml><?xml version="1.0" encoding="utf-8"?>
<a:theme xmlns:a="http://schemas.openxmlformats.org/drawingml/2006/main" name="1_Image &amp; Lines">
  <a:themeElements>
    <a:clrScheme name="Custom 1">
      <a:dk1>
        <a:srgbClr val="FFFFFF"/>
      </a:dk1>
      <a:lt1>
        <a:srgbClr val="44546A"/>
      </a:lt1>
      <a:dk2>
        <a:srgbClr val="FFFFFF"/>
      </a:dk2>
      <a:lt2>
        <a:srgbClr val="44546A"/>
      </a:lt2>
      <a:accent1>
        <a:srgbClr val="3FA6CC"/>
      </a:accent1>
      <a:accent2>
        <a:srgbClr val="6EC040"/>
      </a:accent2>
      <a:accent3>
        <a:srgbClr val="FDC82F"/>
      </a:accent3>
      <a:accent4>
        <a:srgbClr val="F2016C"/>
      </a:accent4>
      <a:accent5>
        <a:srgbClr val="455560"/>
      </a:accent5>
      <a:accent6>
        <a:srgbClr val="85898A"/>
      </a:accent6>
      <a:hlink>
        <a:srgbClr val="3FA6CC"/>
      </a:hlink>
      <a:folHlink>
        <a:srgbClr val="6EC040"/>
      </a:folHlink>
    </a:clrScheme>
    <a:fontScheme name="Hymans Robertson">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 practice presentation_16x9 widescreen_MainLogo" id="{D6EE9DBD-64B9-48C6-9B0D-6275576A4D6F}" vid="{95F7C7AC-81F2-4E47-8E0E-A301EA278CEA}"/>
    </a:ext>
  </a:extLst>
</a:theme>
</file>

<file path=ppt/theme/theme4.xml><?xml version="1.0" encoding="utf-8"?>
<a:theme xmlns:a="http://schemas.openxmlformats.org/drawingml/2006/main" name="4_Image &amp; Lines">
  <a:themeElements>
    <a:clrScheme name="Custom 1">
      <a:dk1>
        <a:srgbClr val="FFFFFF"/>
      </a:dk1>
      <a:lt1>
        <a:srgbClr val="44546A"/>
      </a:lt1>
      <a:dk2>
        <a:srgbClr val="FFFFFF"/>
      </a:dk2>
      <a:lt2>
        <a:srgbClr val="44546A"/>
      </a:lt2>
      <a:accent1>
        <a:srgbClr val="3FA6CC"/>
      </a:accent1>
      <a:accent2>
        <a:srgbClr val="6EC040"/>
      </a:accent2>
      <a:accent3>
        <a:srgbClr val="FDC82F"/>
      </a:accent3>
      <a:accent4>
        <a:srgbClr val="F2016C"/>
      </a:accent4>
      <a:accent5>
        <a:srgbClr val="455560"/>
      </a:accent5>
      <a:accent6>
        <a:srgbClr val="85898A"/>
      </a:accent6>
      <a:hlink>
        <a:srgbClr val="3FA6CC"/>
      </a:hlink>
      <a:folHlink>
        <a:srgbClr val="6EC040"/>
      </a:folHlink>
    </a:clrScheme>
    <a:fontScheme name="Hymans Robertson">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st practice presentation_16x9 widescreen_MainLogo" id="{D6EE9DBD-64B9-48C6-9B0D-6275576A4D6F}" vid="{15C6687D-7C4B-4854-BE77-2BCCAC04F0F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B6D20226A5C140AE69413142AA85AD" ma:contentTypeVersion="16" ma:contentTypeDescription="Create a new document." ma:contentTypeScope="" ma:versionID="70e3a42685766ea1a62e15a7cf3d71b4">
  <xsd:schema xmlns:xsd="http://www.w3.org/2001/XMLSchema" xmlns:xs="http://www.w3.org/2001/XMLSchema" xmlns:p="http://schemas.microsoft.com/office/2006/metadata/properties" xmlns:ns2="42736d0a-bb54-43fd-a207-afa673a87995" xmlns:ns3="1df18c47-b394-4fa6-bc0f-9466177967e7" targetNamespace="http://schemas.microsoft.com/office/2006/metadata/properties" ma:root="true" ma:fieldsID="55cebfacb3709ab912ad4808c3d61b1c" ns2:_="" ns3:_="">
    <xsd:import namespace="42736d0a-bb54-43fd-a207-afa673a87995"/>
    <xsd:import namespace="1df18c47-b394-4fa6-bc0f-9466177967e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bjectDetectorVersions" minOccurs="0"/>
                <xsd:element ref="ns2:MediaServiceSearchPropertie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736d0a-bb54-43fd-a207-afa673a879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c8caf1e4-08b5-499f-8d36-0eb2f659591f"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f18c47-b394-4fa6-bc0f-9466177967e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e951a97-d51d-4840-80e9-65700cb663b6}" ma:internalName="TaxCatchAll" ma:showField="CatchAllData" ma:web="1df18c47-b394-4fa6-bc0f-9466177967e7">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2736d0a-bb54-43fd-a207-afa673a87995">
      <Terms xmlns="http://schemas.microsoft.com/office/infopath/2007/PartnerControls"/>
    </lcf76f155ced4ddcb4097134ff3c332f>
    <TaxCatchAll xmlns="1df18c47-b394-4fa6-bc0f-9466177967e7" xsi:nil="true"/>
  </documentManagement>
</p:properties>
</file>

<file path=customXml/itemProps1.xml><?xml version="1.0" encoding="utf-8"?>
<ds:datastoreItem xmlns:ds="http://schemas.openxmlformats.org/officeDocument/2006/customXml" ds:itemID="{01B92BC5-3AC6-416A-909F-BD6704B4E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736d0a-bb54-43fd-a207-afa673a87995"/>
    <ds:schemaRef ds:uri="1df18c47-b394-4fa6-bc0f-9466177967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7C3D29-CE30-464B-B209-027A5A07DD5A}">
  <ds:schemaRefs>
    <ds:schemaRef ds:uri="http://schemas.microsoft.com/sharepoint/v3/contenttype/forms"/>
  </ds:schemaRefs>
</ds:datastoreItem>
</file>

<file path=customXml/itemProps3.xml><?xml version="1.0" encoding="utf-8"?>
<ds:datastoreItem xmlns:ds="http://schemas.openxmlformats.org/officeDocument/2006/customXml" ds:itemID="{9A5AC4A3-6A0A-4896-8F7C-5DDD6ACA2B0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df18c47-b394-4fa6-bc0f-9466177967e7"/>
    <ds:schemaRef ds:uri="42736d0a-bb54-43fd-a207-afa673a8799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Best practice presentation_16x9 widescreen_MainLogo</Template>
  <TotalTime>29</TotalTime>
  <Words>574</Words>
  <Application>Microsoft Office PowerPoint</Application>
  <PresentationFormat>Widescreen</PresentationFormat>
  <Paragraphs>113</Paragraphs>
  <Slides>10</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vt:lpstr>
      <vt:lpstr>Calibri</vt:lpstr>
      <vt:lpstr>Cambria Math</vt:lpstr>
      <vt:lpstr>Times</vt:lpstr>
      <vt:lpstr>Times New Roman</vt:lpstr>
      <vt:lpstr>Image &amp; Lines</vt:lpstr>
      <vt:lpstr>Custom Design</vt:lpstr>
      <vt:lpstr>1_Image &amp; Lines</vt:lpstr>
      <vt:lpstr>4_Image &amp; Lines</vt:lpstr>
      <vt:lpstr>PowerPoint Presentation</vt:lpstr>
      <vt:lpstr>About Hymans Robertson</vt:lpstr>
      <vt:lpstr>Our clients</vt:lpstr>
      <vt:lpstr>The advice we provide</vt:lpstr>
      <vt:lpstr>Digital Capabilities</vt:lpstr>
      <vt:lpstr>ESS Team</vt:lpstr>
      <vt:lpstr>ESS ecosystem</vt:lpstr>
      <vt:lpstr>Modelling framework</vt:lpstr>
      <vt:lpstr>ESS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Meagher</dc:creator>
  <cp:lastModifiedBy>Joe Meagher</cp:lastModifiedBy>
  <cp:revision>1</cp:revision>
  <dcterms:created xsi:type="dcterms:W3CDTF">2024-04-23T08:39:04Z</dcterms:created>
  <dcterms:modified xsi:type="dcterms:W3CDTF">2024-04-23T09:08:12Z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0x01010088B6D20226A5C140AE69413142AA85AD</vt:lpwstr>
  </property>
  <property fmtid="{D5CDD505-2E9C-101B-9397-08002B2CF9AE}" pid="3" name="MediaServiceImageTags">
    <vt:lpwstr/>
  </property>
</Properties>
</file>