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57" r:id="rId2"/>
    <p:sldId id="911" r:id="rId3"/>
    <p:sldId id="955" r:id="rId4"/>
    <p:sldId id="934" r:id="rId5"/>
    <p:sldId id="943" r:id="rId6"/>
    <p:sldId id="944" r:id="rId7"/>
    <p:sldId id="956" r:id="rId8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9">
          <p15:clr>
            <a:srgbClr val="A4A3A4"/>
          </p15:clr>
        </p15:guide>
        <p15:guide id="2" pos="2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  <p:cmAuthor id="2" name="ZQ" initials="Z" lastIdx="1" clrIdx="1"/>
  <p:cmAuthor id="3" name="125C01062148" initials="1" lastIdx="3" clrIdx="2"/>
  <p:cmAuthor id="4" name="Microsoft Office User" initials="MOU" lastIdx="0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FF"/>
    <a:srgbClr val="007460"/>
    <a:srgbClr val="BF2E50"/>
    <a:srgbClr val="BF3560"/>
    <a:srgbClr val="56569F"/>
    <a:srgbClr val="4C86D4"/>
    <a:srgbClr val="94B6E5"/>
    <a:srgbClr val="15499A"/>
    <a:srgbClr val="00FFE5"/>
    <a:srgbClr val="286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0" autoAdjust="0"/>
    <p:restoredTop sz="95213" autoAdjust="0"/>
  </p:normalViewPr>
  <p:slideViewPr>
    <p:cSldViewPr snapToGrid="0">
      <p:cViewPr>
        <p:scale>
          <a:sx n="127" d="100"/>
          <a:sy n="127" d="100"/>
        </p:scale>
        <p:origin x="-560" y="56"/>
      </p:cViewPr>
      <p:guideLst>
        <p:guide orient="horz" pos="989"/>
        <p:guide pos="2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816A-9C69-0745-903C-AEEDC81EFB8E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F99-7C29-3748-9A35-E062272193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3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2D6AB0-0FA5-430A-BCC2-23081630493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2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62CF91-6D34-4D4F-8CE5-D4A0A4B68714}" type="slidenum">
              <a:rPr lang="zh-CN" altLang="en-US" sz="1200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8752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9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4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1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9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7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C97C92D1-5584-4434-AC6F-1A0276F9EC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7ED57256-5415-40C2-8041-45C3C06E4E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099A4A58-4ABF-4966-A22B-3DFF79468A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8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39745D81-8E1D-444D-98AB-45C8CBE1C9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01CEAA5F-90CA-4479-9B51-5F90113E16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B4122428-CC94-44C5-B3B4-C1912EB5F1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2668" y="1024932"/>
            <a:ext cx="49839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/>
              <a:t>wifi</a:t>
            </a:r>
            <a:r>
              <a:rPr lang="zh-CN" altLang="en-US" sz="4400" dirty="0"/>
              <a:t>：</a:t>
            </a:r>
          </a:p>
          <a:p>
            <a:r>
              <a:rPr lang="zh-CN" altLang="en-US" sz="4400" dirty="0"/>
              <a:t>行云科技</a:t>
            </a:r>
            <a:r>
              <a:rPr lang="en-US" altLang="zh-CN" sz="4400" dirty="0"/>
              <a:t>_2.4G</a:t>
            </a:r>
          </a:p>
          <a:p>
            <a:r>
              <a:rPr lang="zh-CN" altLang="en-US" sz="4400" dirty="0"/>
              <a:t>行云科技</a:t>
            </a:r>
            <a:r>
              <a:rPr lang="en-US" altLang="zh-CN" sz="4400" dirty="0"/>
              <a:t>_5G</a:t>
            </a:r>
          </a:p>
          <a:p>
            <a:r>
              <a:rPr lang="zh-CN" altLang="en-US" sz="4400" dirty="0"/>
              <a:t>密码：</a:t>
            </a:r>
          </a:p>
          <a:p>
            <a:r>
              <a:rPr lang="en-US" altLang="zh-CN" sz="4400" dirty="0"/>
              <a:t>xy888888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3321615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87643" y="3850307"/>
            <a:ext cx="4381880" cy="101491"/>
            <a:chOff x="2404630" y="2852103"/>
            <a:chExt cx="4386695" cy="45720"/>
          </a:xfrm>
          <a:solidFill>
            <a:schemeClr val="bg1"/>
          </a:solidFill>
        </p:grpSpPr>
        <p:sp>
          <p:nvSpPr>
            <p:cNvPr id="31" name="任意多边形 30"/>
            <p:cNvSpPr/>
            <p:nvPr/>
          </p:nvSpPr>
          <p:spPr>
            <a:xfrm>
              <a:off x="2404630" y="2880360"/>
              <a:ext cx="1991591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flipH="1">
              <a:off x="4600575" y="2880360"/>
              <a:ext cx="2190750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479697" y="2852103"/>
              <a:ext cx="46043" cy="45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87643" y="1399429"/>
            <a:ext cx="4381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区块链应用开发之 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         智能合约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0561" y="3557919"/>
            <a:ext cx="723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吴锦权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5656" y="3576623"/>
            <a:ext cx="20593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维基链区块</a:t>
            </a:r>
            <a:r>
              <a:rPr kumimoji="1" lang="zh-CN" altLang="en-US" smtClean="0">
                <a:solidFill>
                  <a:schemeClr val="bg1"/>
                </a:solidFill>
              </a:rPr>
              <a:t>链高级工程师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8124092" y="401162"/>
            <a:ext cx="2110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斜纹 6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023505" y="495687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</a:rPr>
              <a:t>How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04128" y="411258"/>
            <a:ext cx="2341493" cy="560653"/>
          </a:xfrm>
          <a:prstGeom prst="roundRect">
            <a:avLst/>
          </a:prstGeom>
          <a:solidFill>
            <a:srgbClr val="BF3560"/>
          </a:solidFill>
          <a:effectLst>
            <a:outerShdw blurRad="50800" dist="50800" dir="5400000" algn="ctr" rotWithShape="0">
              <a:schemeClr val="bg2">
                <a:alpha val="9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课后作业</a:t>
            </a:r>
            <a:endParaRPr lang="zh-CN" altLang="en-US" sz="2400" b="1" dirty="0"/>
          </a:p>
        </p:txBody>
      </p:sp>
      <p:sp>
        <p:nvSpPr>
          <p:cNvPr id="13" name="圆角矩形 12"/>
          <p:cNvSpPr/>
          <p:nvPr/>
        </p:nvSpPr>
        <p:spPr>
          <a:xfrm>
            <a:off x="1830562" y="1189236"/>
            <a:ext cx="7070939" cy="3776902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US" altLang="zh-CN" sz="1800" kern="100" dirty="0">
                <a:solidFill>
                  <a:schemeClr val="bg1"/>
                </a:solidFill>
                <a:latin typeface="微软雅黑" charset="-122"/>
                <a:cs typeface="Times New Roman" charset="0"/>
              </a:rPr>
              <a:t>1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、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开发一个智能合约并部署</a:t>
            </a:r>
            <a:r>
              <a:rPr lang="en-US" altLang="zh-CN" sz="1800" kern="100" dirty="0" err="1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Testnet</a:t>
            </a:r>
            <a:endParaRPr lang="en-US" altLang="zh-CN" sz="1800" kern="100" dirty="0">
              <a:solidFill>
                <a:schemeClr val="bg1"/>
              </a:solidFill>
              <a:latin typeface="Calibri" charset="0"/>
              <a:ea typeface="微软雅黑" charset="-122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2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、合约内容必须用到课堂上所讲解的接口或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API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，具体要求如下</a:t>
            </a:r>
            <a:endParaRPr lang="en-US" altLang="zh-CN" sz="1800" kern="100" dirty="0">
              <a:solidFill>
                <a:schemeClr val="bg1"/>
              </a:solidFill>
              <a:latin typeface="Calibri" charset="0"/>
              <a:ea typeface="微软雅黑" charset="-122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(1)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设置管理员权限，并制定某个操作只允许管理员执行（如修改管理员） </a:t>
            </a:r>
            <a:endParaRPr lang="zh-CN" altLang="zh-CN" sz="1400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(2)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普通用户之间可以对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WICC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和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token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进行互换</a:t>
            </a:r>
            <a:endParaRPr lang="zh-CN" altLang="zh-CN" sz="1400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(3)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普通用户之间可以对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token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进行转账 </a:t>
            </a:r>
            <a:endParaRPr lang="zh-CN" altLang="zh-CN" sz="1400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(4)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除了以上方法外，您有其它任何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想法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都可以写在合约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里面</a:t>
            </a:r>
            <a:endParaRPr lang="en-US" altLang="zh-CN" sz="1800" kern="100" dirty="0">
              <a:solidFill>
                <a:schemeClr val="bg1"/>
              </a:solidFill>
              <a:latin typeface="Calibri" charset="0"/>
              <a:ea typeface="微软雅黑" charset="-122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(5)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每个函数或者方法都必须写好注释，越详细越好</a:t>
            </a:r>
            <a:endParaRPr lang="zh-CN" altLang="zh-CN" sz="1400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3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、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将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“</a:t>
            </a:r>
            <a:r>
              <a:rPr lang="zh-CN" altLang="en-US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姓名</a:t>
            </a:r>
            <a:r>
              <a:rPr lang="en-US" altLang="zh-CN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-</a:t>
            </a:r>
            <a:r>
              <a:rPr lang="zh-CN" altLang="en-US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学号</a:t>
            </a:r>
            <a:r>
              <a:rPr lang="en-US" altLang="zh-CN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-</a:t>
            </a:r>
            <a:r>
              <a:rPr lang="zh-CN" altLang="en-US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已部署的</a:t>
            </a:r>
            <a:r>
              <a:rPr lang="zh-CN" altLang="zh-CN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智能合约</a:t>
            </a:r>
            <a:r>
              <a:rPr lang="en-US" altLang="zh-CN" sz="1800" kern="100" dirty="0" err="1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regid</a:t>
            </a:r>
            <a:r>
              <a:rPr lang="zh-CN" altLang="en-US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“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发到 邮箱：       </a:t>
            </a:r>
            <a:r>
              <a:rPr lang="en-US" altLang="zh-CN" sz="1800" kern="100" dirty="0" err="1">
                <a:solidFill>
                  <a:srgbClr val="0020FF"/>
                </a:solidFill>
                <a:latin typeface="Calibri" charset="0"/>
                <a:ea typeface="微软雅黑" charset="-122"/>
                <a:cs typeface="Times New Roman" charset="0"/>
              </a:rPr>
              <a:t>jinquan.wu@waykichainhk.com</a:t>
            </a:r>
            <a:endParaRPr lang="zh-CN" altLang="zh-CN" sz="1400" kern="100" dirty="0">
              <a:solidFill>
                <a:srgbClr val="0020FF"/>
              </a:solidFill>
              <a:latin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09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斜纹 23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文本框 26"/>
          <p:cNvSpPr txBox="1"/>
          <p:nvPr/>
        </p:nvSpPr>
        <p:spPr>
          <a:xfrm>
            <a:off x="1023505" y="495687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</a:rPr>
              <a:t>How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830562" y="1189236"/>
            <a:ext cx="7070939" cy="3776902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US" altLang="zh-CN" sz="1800" kern="100" dirty="0">
                <a:solidFill>
                  <a:schemeClr val="bg1"/>
                </a:solidFill>
                <a:latin typeface="微软雅黑" charset="-122"/>
                <a:cs typeface="Times New Roman" charset="0"/>
              </a:rPr>
              <a:t>1</a:t>
            </a:r>
            <a:r>
              <a:rPr lang="zh-CN" altLang="en-US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、</a:t>
            </a:r>
            <a:r>
              <a:rPr lang="zh-CN" altLang="zh-CN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开发一个智能合约并部署</a:t>
            </a:r>
            <a:r>
              <a:rPr lang="en-US" altLang="zh-CN" sz="1800" kern="100" dirty="0" err="1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Testnet</a:t>
            </a:r>
            <a:endParaRPr lang="en-US" altLang="zh-CN" sz="1800" kern="100" dirty="0" smtClean="0">
              <a:solidFill>
                <a:schemeClr val="bg1"/>
              </a:solidFill>
              <a:latin typeface="Calibri" charset="0"/>
              <a:ea typeface="微软雅黑" charset="-122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2</a:t>
            </a:r>
            <a:r>
              <a:rPr lang="zh-CN" altLang="en-US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、合约内容必须用到课堂上所讲解的接口或</a:t>
            </a:r>
            <a:r>
              <a:rPr lang="en-US" altLang="zh-CN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API</a:t>
            </a:r>
            <a:r>
              <a:rPr lang="zh-CN" altLang="en-US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，具体要求如下</a:t>
            </a:r>
            <a:endParaRPr lang="en-US" altLang="zh-CN" sz="1800" kern="100" dirty="0" smtClean="0">
              <a:solidFill>
                <a:schemeClr val="bg1"/>
              </a:solidFill>
              <a:latin typeface="Calibri" charset="0"/>
              <a:ea typeface="微软雅黑" charset="-122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(1)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设置管理员权限，并制定某个操作只允许管理员执行（如修改管理员</a:t>
            </a:r>
            <a:r>
              <a:rPr lang="zh-CN" altLang="zh-CN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）</a:t>
            </a: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--</a:t>
            </a:r>
            <a:r>
              <a:rPr lang="zh-CN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zh-CN" altLang="en-US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权限是智能合约开发中常见的问题</a:t>
            </a:r>
            <a:endParaRPr lang="zh-CN" altLang="zh-CN" sz="1400" kern="100" dirty="0">
              <a:solidFill>
                <a:srgbClr val="FF0000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(2)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普通用户之间可以对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WICC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和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token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进行</a:t>
            </a:r>
            <a:r>
              <a:rPr lang="zh-CN" altLang="zh-CN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互换</a:t>
            </a:r>
            <a:endParaRPr lang="zh-CN" altLang="zh-CN" sz="1400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(3)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普通用户之间可以对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token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进行</a:t>
            </a:r>
            <a:r>
              <a:rPr lang="zh-CN" altLang="zh-CN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转账</a:t>
            </a:r>
            <a:endParaRPr lang="en-US" altLang="zh-CN" sz="1800" kern="100" dirty="0" smtClean="0">
              <a:solidFill>
                <a:schemeClr val="bg1"/>
              </a:solidFill>
              <a:latin typeface="Calibri" charset="0"/>
              <a:ea typeface="微软雅黑" charset="-122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WICC</a:t>
            </a:r>
            <a:r>
              <a:rPr lang="zh-CN" altLang="en-US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换</a:t>
            </a:r>
            <a:r>
              <a:rPr lang="en-US" altLang="zh-CN" sz="1800" kern="100" dirty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T</a:t>
            </a: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oken</a:t>
            </a:r>
            <a:r>
              <a:rPr lang="zh-CN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endParaRPr lang="en-US" altLang="zh-CN" sz="1800" kern="100" dirty="0" smtClean="0">
              <a:solidFill>
                <a:srgbClr val="FF0000"/>
              </a:solidFill>
              <a:latin typeface="Calibri" charset="0"/>
              <a:ea typeface="微软雅黑" charset="-122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--</a:t>
            </a:r>
            <a:r>
              <a:rPr lang="zh-CN" altLang="en-US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  在</a:t>
            </a: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WRC20</a:t>
            </a:r>
            <a:r>
              <a:rPr lang="zh-CN" altLang="en-US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合约中发行</a:t>
            </a: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token</a:t>
            </a:r>
            <a:r>
              <a:rPr lang="zh-CN" altLang="en-US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后</a:t>
            </a: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,</a:t>
            </a:r>
            <a:r>
              <a:rPr lang="zh-CN" altLang="en-US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合约地址本身没有</a:t>
            </a: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token,</a:t>
            </a: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o</a:t>
            </a: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wner</a:t>
            </a:r>
            <a:r>
              <a:rPr lang="zh-CN" altLang="en-US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地址才有</a:t>
            </a:r>
            <a:endParaRPr lang="en-US" altLang="zh-CN" sz="1800" kern="100" dirty="0" smtClean="0">
              <a:solidFill>
                <a:srgbClr val="FF0000"/>
              </a:solidFill>
              <a:latin typeface="Calibri" charset="0"/>
              <a:ea typeface="微软雅黑" charset="-122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Token</a:t>
            </a:r>
            <a:r>
              <a:rPr lang="zh-CN" altLang="en-US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 换</a:t>
            </a:r>
            <a:r>
              <a:rPr lang="en-US" altLang="zh-CN" sz="1800" kern="100" dirty="0" smtClean="0">
                <a:solidFill>
                  <a:srgbClr val="FF0000"/>
                </a:solidFill>
                <a:latin typeface="Calibri" charset="0"/>
                <a:ea typeface="微软雅黑" charset="-122"/>
                <a:cs typeface="Times New Roman" charset="0"/>
              </a:rPr>
              <a:t>WICC</a:t>
            </a:r>
          </a:p>
          <a:p>
            <a:pPr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zh-CN" altLang="en-US" sz="1800" kern="1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TransferToAddr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sz="1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方法 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from</a:t>
            </a:r>
            <a:r>
              <a:rPr lang="zh-CN" altLang="en-US" sz="1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地址只能是合约本身地址</a:t>
            </a:r>
            <a:endParaRPr lang="zh-CN" altLang="zh-CN" sz="1800" kern="1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smtClean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3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、 </a:t>
            </a:r>
            <a:r>
              <a:rPr lang="zh-CN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将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“</a:t>
            </a:r>
            <a:r>
              <a:rPr lang="zh-CN" altLang="en-US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姓名</a:t>
            </a:r>
            <a:r>
              <a:rPr lang="en-US" altLang="zh-CN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-</a:t>
            </a:r>
            <a:r>
              <a:rPr lang="zh-CN" altLang="en-US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学号</a:t>
            </a:r>
            <a:r>
              <a:rPr lang="en-US" altLang="zh-CN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-</a:t>
            </a:r>
            <a:r>
              <a:rPr lang="zh-CN" altLang="en-US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已部署的</a:t>
            </a:r>
            <a:r>
              <a:rPr lang="zh-CN" altLang="zh-CN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智能合约</a:t>
            </a:r>
            <a:r>
              <a:rPr lang="en-US" altLang="zh-CN" sz="1800" kern="100" dirty="0" err="1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regid</a:t>
            </a:r>
            <a:r>
              <a:rPr lang="zh-CN" altLang="en-US" sz="1800" kern="100" dirty="0">
                <a:solidFill>
                  <a:schemeClr val="tx1"/>
                </a:solidFill>
                <a:latin typeface="Calibri" charset="0"/>
                <a:ea typeface="微软雅黑" charset="-122"/>
                <a:cs typeface="Times New Roman" charset="0"/>
              </a:rPr>
              <a:t> </a:t>
            </a:r>
            <a:r>
              <a:rPr lang="en-US" altLang="zh-CN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“</a:t>
            </a:r>
            <a:r>
              <a:rPr lang="zh-CN" altLang="en-US" sz="1800" kern="100" dirty="0">
                <a:solidFill>
                  <a:schemeClr val="bg1"/>
                </a:solidFill>
                <a:latin typeface="Calibri" charset="0"/>
                <a:ea typeface="微软雅黑" charset="-122"/>
                <a:cs typeface="Times New Roman" charset="0"/>
              </a:rPr>
              <a:t>  发到 邮箱：       </a:t>
            </a:r>
            <a:r>
              <a:rPr lang="en-US" altLang="zh-CN" sz="1800" kern="100" dirty="0" err="1">
                <a:solidFill>
                  <a:srgbClr val="0020FF"/>
                </a:solidFill>
                <a:latin typeface="Calibri" charset="0"/>
                <a:ea typeface="微软雅黑" charset="-122"/>
                <a:cs typeface="Times New Roman" charset="0"/>
              </a:rPr>
              <a:t>jinquan.wu@waykichainhk.com</a:t>
            </a:r>
            <a:endParaRPr lang="zh-CN" altLang="zh-CN" sz="1400" kern="100" dirty="0">
              <a:solidFill>
                <a:srgbClr val="0020FF"/>
              </a:solidFill>
              <a:latin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91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327868" y="639852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</a:rPr>
              <a:t>Ho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24092" y="401162"/>
            <a:ext cx="2110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98379" y="1470850"/>
            <a:ext cx="5108028" cy="3424343"/>
          </a:xfrm>
          <a:prstGeom prst="rect">
            <a:avLst/>
          </a:prstGeom>
          <a:solidFill>
            <a:srgbClr val="BF35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21373" y="1918923"/>
            <a:ext cx="1392573" cy="331355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REG_ACCT_TX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228366" y="2383277"/>
            <a:ext cx="1392573" cy="331355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COMMON_TX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228365" y="2845172"/>
            <a:ext cx="1392573" cy="331355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REG_CONT_TX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28365" y="3282328"/>
            <a:ext cx="1392573" cy="331355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CONTRACT_TX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221372" y="4171024"/>
            <a:ext cx="1392573" cy="331355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DELEGATE_TX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069387" y="1918923"/>
            <a:ext cx="1293302" cy="350111"/>
          </a:xfrm>
          <a:prstGeom prst="roundRect">
            <a:avLst/>
          </a:prstGeom>
          <a:solidFill>
            <a:srgbClr val="7030A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账户</a:t>
            </a:r>
            <a:r>
              <a:rPr lang="zh-CN" altLang="en-US" dirty="0"/>
              <a:t>激活交易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069387" y="2382786"/>
            <a:ext cx="1293302" cy="350111"/>
          </a:xfrm>
          <a:prstGeom prst="roundRect">
            <a:avLst/>
          </a:prstGeom>
          <a:solidFill>
            <a:srgbClr val="7030A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WICC</a:t>
            </a:r>
            <a:r>
              <a:rPr lang="zh-CN" altLang="en-US" dirty="0"/>
              <a:t>转账交易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069387" y="2845890"/>
            <a:ext cx="1293302" cy="350111"/>
          </a:xfrm>
          <a:prstGeom prst="roundRect">
            <a:avLst/>
          </a:prstGeom>
          <a:solidFill>
            <a:srgbClr val="7030A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发布合约交易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069387" y="3282328"/>
            <a:ext cx="1293302" cy="350111"/>
          </a:xfrm>
          <a:prstGeom prst="roundRect">
            <a:avLst/>
          </a:prstGeom>
          <a:solidFill>
            <a:srgbClr val="7030A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合约调用交易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069387" y="3736666"/>
            <a:ext cx="1293302" cy="350111"/>
          </a:xfrm>
          <a:prstGeom prst="roundRect">
            <a:avLst/>
          </a:prstGeom>
          <a:solidFill>
            <a:srgbClr val="7030A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矿工</a:t>
            </a:r>
            <a:r>
              <a:rPr lang="zh-CN" altLang="en-US" dirty="0" smtClean="0"/>
              <a:t>奖励交易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069387" y="4174581"/>
            <a:ext cx="1293302" cy="350111"/>
          </a:xfrm>
          <a:prstGeom prst="roundRect">
            <a:avLst/>
          </a:prstGeom>
          <a:solidFill>
            <a:srgbClr val="7030A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投票交易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221372" y="3733868"/>
            <a:ext cx="1392573" cy="331355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REWARD_TX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140694" y="2167845"/>
            <a:ext cx="494951" cy="2088539"/>
          </a:xfrm>
          <a:prstGeom prst="rightArrow">
            <a:avLst/>
          </a:prstGeom>
          <a:effectLst>
            <a:outerShdw blurRad="50800" dist="50800" dir="5400000" algn="ctr" rotWithShape="0">
              <a:schemeClr val="accent2"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斜纹 22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1023505" y="495687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</a:rPr>
              <a:t>How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543075" y="401162"/>
            <a:ext cx="3819614" cy="560653"/>
          </a:xfrm>
          <a:prstGeom prst="roundRect">
            <a:avLst/>
          </a:prstGeom>
          <a:solidFill>
            <a:srgbClr val="BF3560"/>
          </a:solidFill>
          <a:effectLst>
            <a:outerShdw blurRad="50800" dist="50800" dir="5400000" algn="ctr" rotWithShape="0">
              <a:schemeClr val="bg2">
                <a:alpha val="9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WaykiChain</a:t>
            </a:r>
            <a:r>
              <a:rPr lang="zh-CN" altLang="en-US" sz="2400" b="1" dirty="0"/>
              <a:t>六种交易类型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72504" y="4495083"/>
            <a:ext cx="1359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/>
                </a:solidFill>
              </a:rPr>
              <a:t>gettxdetail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11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5646356" y="943118"/>
            <a:ext cx="3245066" cy="4086083"/>
          </a:xfrm>
          <a:prstGeom prst="roundRect">
            <a:avLst/>
          </a:prstGeom>
          <a:solidFill>
            <a:srgbClr val="BF35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</a:rPr>
              <a:t>区块链模型</a:t>
            </a:r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 smtClean="0">
                <a:solidFill>
                  <a:schemeClr val="bg1"/>
                </a:solidFill>
              </a:rPr>
              <a:t/>
            </a:r>
            <a:br>
              <a:rPr kumimoji="1" lang="en-US" altLang="zh-CN" b="1" dirty="0" smtClean="0">
                <a:solidFill>
                  <a:schemeClr val="bg1"/>
                </a:solidFill>
              </a:rPr>
            </a:b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57976" y="943118"/>
            <a:ext cx="3123450" cy="4048812"/>
          </a:xfrm>
          <a:prstGeom prst="roundRect">
            <a:avLst/>
          </a:prstGeom>
          <a:solidFill>
            <a:srgbClr val="BF35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</a:rPr>
              <a:t>互联网模型</a:t>
            </a:r>
            <a:endParaRPr kumimoji="1" lang="en-US" altLang="zh-CN" sz="28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3081" y="293715"/>
            <a:ext cx="13338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传统后台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8716" y="2675286"/>
            <a:ext cx="2722821" cy="20283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/>
              <a:t>Web</a:t>
            </a:r>
            <a:r>
              <a:rPr kumimoji="1" lang="zh-CN" altLang="en-US" sz="2000" b="1" dirty="0" smtClean="0"/>
              <a:t>服务器</a:t>
            </a:r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713646" y="4080522"/>
            <a:ext cx="1249793" cy="523374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后台程序</a:t>
            </a:r>
            <a:endParaRPr kumimoji="1" lang="zh-CN" altLang="en-US" dirty="0"/>
          </a:p>
        </p:txBody>
      </p:sp>
      <p:sp>
        <p:nvSpPr>
          <p:cNvPr id="9" name="上下箭头 8"/>
          <p:cNvSpPr/>
          <p:nvPr/>
        </p:nvSpPr>
        <p:spPr>
          <a:xfrm>
            <a:off x="3565127" y="2040100"/>
            <a:ext cx="411061" cy="555282"/>
          </a:xfrm>
          <a:prstGeom prst="upDownArrow">
            <a:avLst/>
          </a:prstGeom>
          <a:effectLst>
            <a:outerShdw blurRad="50800" dir="1140000" algn="ctr" rotWithShape="0">
              <a:srgbClr val="FFFF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09442" y="1612844"/>
            <a:ext cx="1522430" cy="338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4589" y="1639036"/>
            <a:ext cx="1555423" cy="32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DAPP(H5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7069877" y="2054710"/>
            <a:ext cx="449446" cy="545589"/>
          </a:xfrm>
          <a:prstGeom prst="downArrow">
            <a:avLst/>
          </a:prstGeom>
          <a:effectLst>
            <a:outerShdw blurRad="50800" dist="50800" dir="5400000" sx="87000" sy="87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615038" y="2155641"/>
            <a:ext cx="875903" cy="289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JSON-RPC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231167" y="4248307"/>
            <a:ext cx="734275" cy="239813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数据库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547402" y="3309508"/>
            <a:ext cx="2560850" cy="5007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域名：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www.wiccdev.org</a:t>
            </a:r>
            <a:endParaRPr kumimoji="1" lang="zh-CN" altLang="en-US" dirty="0"/>
          </a:p>
        </p:txBody>
      </p:sp>
      <p:sp>
        <p:nvSpPr>
          <p:cNvPr id="21" name="斜纹 20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850887" y="468930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</a:rPr>
              <a:t>What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33190" y="2677903"/>
            <a:ext cx="2722821" cy="20283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/>
              <a:t>节点</a:t>
            </a:r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</p:txBody>
      </p:sp>
      <p:sp>
        <p:nvSpPr>
          <p:cNvPr id="35" name="圆角矩形 34"/>
          <p:cNvSpPr/>
          <p:nvPr/>
        </p:nvSpPr>
        <p:spPr>
          <a:xfrm>
            <a:off x="6198120" y="4083139"/>
            <a:ext cx="1249793" cy="523374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智能合约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715641" y="4250924"/>
            <a:ext cx="734275" cy="239813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钱包</a:t>
            </a:r>
            <a:endParaRPr kumimoji="1"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031876" y="3181546"/>
            <a:ext cx="2560850" cy="746385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合约</a:t>
            </a:r>
            <a:r>
              <a:rPr kumimoji="1" lang="en-US" altLang="zh-CN" dirty="0" err="1" smtClean="0"/>
              <a:t>regid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地址：</a:t>
            </a:r>
            <a:r>
              <a:rPr kumimoji="1" lang="en-US" altLang="zh-CN" dirty="0" smtClean="0"/>
              <a:t>12345-1</a:t>
            </a:r>
          </a:p>
          <a:p>
            <a:pPr algn="ctr"/>
            <a:r>
              <a:rPr kumimoji="1" lang="en-US" altLang="zh-CN" dirty="0" smtClean="0"/>
              <a:t>wLWdQSM5aUa6UpwwGXVRZJBtTDQcgEjq3M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0613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0" animBg="1"/>
      <p:bldP spid="13" grpId="0" animBg="1"/>
      <p:bldP spid="26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2096189" y="980949"/>
            <a:ext cx="3245066" cy="4086083"/>
          </a:xfrm>
          <a:prstGeom prst="roundRect">
            <a:avLst/>
          </a:prstGeom>
          <a:solidFill>
            <a:srgbClr val="BF35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</a:rPr>
              <a:t>区块链模型</a:t>
            </a:r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 smtClean="0">
                <a:solidFill>
                  <a:schemeClr val="bg1"/>
                </a:solidFill>
              </a:rPr>
              <a:t/>
            </a:r>
            <a:br>
              <a:rPr kumimoji="1" lang="en-US" altLang="zh-CN" b="1" dirty="0" smtClean="0">
                <a:solidFill>
                  <a:schemeClr val="bg1"/>
                </a:solidFill>
              </a:rPr>
            </a:b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3081" y="293715"/>
            <a:ext cx="13338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传统后台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84422" y="1676867"/>
            <a:ext cx="1555423" cy="32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DAPP(H5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519710" y="2092541"/>
            <a:ext cx="449446" cy="545589"/>
          </a:xfrm>
          <a:prstGeom prst="downArrow">
            <a:avLst/>
          </a:prstGeom>
          <a:effectLst>
            <a:outerShdw blurRad="50800" dist="50800" dir="5400000" sx="87000" sy="87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64871" y="2193472"/>
            <a:ext cx="875903" cy="289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JSON-RPC</a:t>
            </a:r>
          </a:p>
        </p:txBody>
      </p:sp>
      <p:sp>
        <p:nvSpPr>
          <p:cNvPr id="21" name="斜纹 20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850887" y="468930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</a:rPr>
              <a:t>What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83023" y="2715734"/>
            <a:ext cx="2722821" cy="20283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/>
              <a:t>节点</a:t>
            </a:r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</p:txBody>
      </p:sp>
      <p:sp>
        <p:nvSpPr>
          <p:cNvPr id="35" name="圆角矩形 34"/>
          <p:cNvSpPr/>
          <p:nvPr/>
        </p:nvSpPr>
        <p:spPr>
          <a:xfrm>
            <a:off x="2647953" y="4120970"/>
            <a:ext cx="1249793" cy="523374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智能合约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165474" y="4288755"/>
            <a:ext cx="734275" cy="239813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钱包</a:t>
            </a:r>
            <a:endParaRPr kumimoji="1"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481709" y="3219377"/>
            <a:ext cx="2560850" cy="746385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合约</a:t>
            </a:r>
            <a:r>
              <a:rPr kumimoji="1" lang="en-US" altLang="zh-CN" dirty="0" err="1" smtClean="0"/>
              <a:t>regid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地址：</a:t>
            </a:r>
            <a:r>
              <a:rPr kumimoji="1" lang="en-US" altLang="zh-CN" dirty="0" smtClean="0"/>
              <a:t>12345-1</a:t>
            </a:r>
          </a:p>
          <a:p>
            <a:pPr algn="ctr"/>
            <a:r>
              <a:rPr kumimoji="1" lang="en-US" altLang="zh-CN" dirty="0" smtClean="0"/>
              <a:t>wLWdQSM5aUa6UpwwGXVRZJBtTDQcgEjq3M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875468" y="980949"/>
            <a:ext cx="3245066" cy="4086083"/>
          </a:xfrm>
          <a:prstGeom prst="roundRect">
            <a:avLst/>
          </a:prstGeom>
          <a:solidFill>
            <a:srgbClr val="BF35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</a:rPr>
              <a:t>区块链模型</a:t>
            </a:r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36591" y="1695782"/>
            <a:ext cx="1300853" cy="31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DAPP(H5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7" name="下箭头 26"/>
          <p:cNvSpPr/>
          <p:nvPr/>
        </p:nvSpPr>
        <p:spPr>
          <a:xfrm>
            <a:off x="7273278" y="2092541"/>
            <a:ext cx="449446" cy="545589"/>
          </a:xfrm>
          <a:prstGeom prst="downArrow">
            <a:avLst/>
          </a:prstGeom>
          <a:gradFill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  <a:effectLst>
            <a:outerShdw blurRad="50800" dist="50800" dir="5400000" sx="87000" sy="87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818439" y="2193472"/>
            <a:ext cx="875903" cy="289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JSON-RPC</a:t>
            </a:r>
          </a:p>
        </p:txBody>
      </p:sp>
      <p:sp>
        <p:nvSpPr>
          <p:cNvPr id="31" name="矩形 30"/>
          <p:cNvSpPr/>
          <p:nvPr/>
        </p:nvSpPr>
        <p:spPr>
          <a:xfrm>
            <a:off x="6136591" y="2718413"/>
            <a:ext cx="2722821" cy="20283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/>
              <a:t>节点</a:t>
            </a:r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6899900" y="4145864"/>
            <a:ext cx="1249793" cy="523374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智能合约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947711" y="1774707"/>
            <a:ext cx="1172823" cy="237134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钱包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存私钥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6235277" y="3219377"/>
            <a:ext cx="2560850" cy="746385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合约</a:t>
            </a:r>
            <a:r>
              <a:rPr kumimoji="1" lang="en-US" altLang="zh-CN" dirty="0" err="1" smtClean="0"/>
              <a:t>regid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地址：</a:t>
            </a:r>
            <a:r>
              <a:rPr kumimoji="1" lang="en-US" altLang="zh-CN" dirty="0" smtClean="0"/>
              <a:t>12345-1</a:t>
            </a:r>
          </a:p>
          <a:p>
            <a:pPr algn="ctr"/>
            <a:r>
              <a:rPr kumimoji="1" lang="en-US" altLang="zh-CN" dirty="0" smtClean="0"/>
              <a:t>wLWdQSM5aUa6UpwwGXVRZJBtTDQcgEjq3M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476352" y="3219377"/>
            <a:ext cx="291402" cy="45832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左箭头 3"/>
          <p:cNvSpPr/>
          <p:nvPr/>
        </p:nvSpPr>
        <p:spPr>
          <a:xfrm>
            <a:off x="7480121" y="1885776"/>
            <a:ext cx="380238" cy="72269"/>
          </a:xfrm>
          <a:prstGeom prst="leftArrow">
            <a:avLst/>
          </a:prstGeom>
          <a:gradFill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42671" y="1659299"/>
            <a:ext cx="5601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签名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934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0" animBg="1"/>
      <p:bldP spid="13" grpId="0" animBg="1"/>
      <p:bldP spid="26" grpId="0" animBg="1"/>
      <p:bldP spid="33" grpId="0" animBg="1"/>
      <p:bldP spid="35" grpId="0" animBg="1"/>
      <p:bldP spid="36" grpId="0" animBg="1"/>
      <p:bldP spid="37" grpId="0" animBg="1"/>
      <p:bldP spid="22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6692</TotalTime>
  <Words>426</Words>
  <Application>Microsoft Macintosh PowerPoint</Application>
  <PresentationFormat>全屏显示(16:9)</PresentationFormat>
  <Paragraphs>160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Microsoft YaHei</vt:lpstr>
      <vt:lpstr>Times New Roman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PPT</cp:keywords>
  <cp:lastModifiedBy>Microsoft Office User</cp:lastModifiedBy>
  <cp:revision>9258</cp:revision>
  <cp:lastPrinted>2017-05-19T06:29:00Z</cp:lastPrinted>
  <dcterms:created xsi:type="dcterms:W3CDTF">2015-10-08T14:18:00Z</dcterms:created>
  <dcterms:modified xsi:type="dcterms:W3CDTF">2019-03-31T04:55:29Z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