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911" r:id="rId2"/>
    <p:sldId id="933" r:id="rId3"/>
    <p:sldId id="968" r:id="rId4"/>
    <p:sldId id="934" r:id="rId5"/>
    <p:sldId id="960" r:id="rId6"/>
    <p:sldId id="971" r:id="rId7"/>
    <p:sldId id="967" r:id="rId8"/>
    <p:sldId id="972" r:id="rId9"/>
    <p:sldId id="944" r:id="rId10"/>
    <p:sldId id="969" r:id="rId11"/>
    <p:sldId id="961" r:id="rId12"/>
    <p:sldId id="964" r:id="rId13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9">
          <p15:clr>
            <a:srgbClr val="A4A3A4"/>
          </p15:clr>
        </p15:guide>
        <p15:guide id="2" pos="2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  <p:cmAuthor id="2" name="ZQ" initials="Z" lastIdx="1" clrIdx="1"/>
  <p:cmAuthor id="3" name="125C01062148" initials="1" lastIdx="3" clrIdx="2"/>
  <p:cmAuthor id="4" name="Microsoft Office User" initials="MOU" lastIdx="0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C53"/>
    <a:srgbClr val="BF2E50"/>
    <a:srgbClr val="BF3560"/>
    <a:srgbClr val="007460"/>
    <a:srgbClr val="56569F"/>
    <a:srgbClr val="0020FF"/>
    <a:srgbClr val="4C86D4"/>
    <a:srgbClr val="94B6E5"/>
    <a:srgbClr val="15499A"/>
    <a:srgbClr val="00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95209" autoAdjust="0"/>
  </p:normalViewPr>
  <p:slideViewPr>
    <p:cSldViewPr snapToGrid="0">
      <p:cViewPr>
        <p:scale>
          <a:sx n="168" d="100"/>
          <a:sy n="168" d="100"/>
        </p:scale>
        <p:origin x="544" y="400"/>
      </p:cViewPr>
      <p:guideLst>
        <p:guide orient="horz" pos="989"/>
        <p:guide pos="2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816A-9C69-0745-903C-AEEDC81EFB8E}" type="datetimeFigureOut">
              <a:rPr kumimoji="1" lang="zh-CN" altLang="en-US" smtClean="0"/>
              <a:t>2019/5/23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F99-7C29-3748-9A35-E062272193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3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2D6AB0-0FA5-430A-BCC2-2308163049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62CF91-6D34-4D4F-8CE5-D4A0A4B68714}" type="slidenum">
              <a:rPr lang="zh-CN" altLang="en-US" sz="1200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87522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8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4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6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4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5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3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C97C92D1-5584-4434-AC6F-1A0276F9EC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7ED57256-5415-40C2-8041-45C3C06E4E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99A4A58-4ABF-4966-A22B-3DFF79468A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8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39745D81-8E1D-444D-98AB-45C8CBE1C9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01CEAA5F-90CA-4479-9B51-5F90113E16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0"/>
              </a:spcBef>
              <a:spcAft>
                <a:spcPct val="0"/>
              </a:spcAft>
              <a:defRPr sz="1350">
                <a:latin typeface="+mn-lt"/>
                <a:ea typeface="+mn-ea"/>
              </a:defRPr>
            </a:lvl1pPr>
          </a:lstStyle>
          <a:p>
            <a:pPr>
              <a:defRPr/>
            </a:pPr>
            <a:fld id="{B4122428-CC94-44C5-B3B4-C1912EB5F1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hyperlink" Target="https://www.wiccdev.org/book/index.html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021807" y="3635193"/>
            <a:ext cx="2936081" cy="193056"/>
            <a:chOff x="2404630" y="2852108"/>
            <a:chExt cx="4386693" cy="50718"/>
          </a:xfrm>
          <a:solidFill>
            <a:schemeClr val="bg1"/>
          </a:solidFill>
        </p:grpSpPr>
        <p:sp>
          <p:nvSpPr>
            <p:cNvPr id="31" name="任意多边形 30"/>
            <p:cNvSpPr/>
            <p:nvPr/>
          </p:nvSpPr>
          <p:spPr>
            <a:xfrm>
              <a:off x="2404630" y="2880360"/>
              <a:ext cx="1991591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4849591" y="2880360"/>
              <a:ext cx="1941732" cy="22466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479697" y="2852108"/>
              <a:ext cx="183662" cy="282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00959" y="1256554"/>
            <a:ext cx="4318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</a:rPr>
              <a:t>生态共建</a:t>
            </a:r>
            <a:endParaRPr kumimoji="1" lang="en-US" altLang="zh-CN" sz="4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000" b="1" dirty="0" smtClean="0">
                <a:solidFill>
                  <a:schemeClr val="bg1"/>
                </a:solidFill>
              </a:rPr>
              <a:t>计划对接</a:t>
            </a:r>
            <a:r>
              <a:rPr kumimoji="1" lang="zh-CN" altLang="en-US" sz="4000" b="1" dirty="0">
                <a:solidFill>
                  <a:schemeClr val="bg1"/>
                </a:solidFill>
              </a:rPr>
              <a:t>业务分享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20717" y="3433409"/>
            <a:ext cx="9462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zh-CN" altLang="en-US" smtClean="0">
                <a:solidFill>
                  <a:schemeClr val="bg1"/>
                </a:solidFill>
              </a:rPr>
              <a:t>  吴</a:t>
            </a:r>
            <a:r>
              <a:rPr kumimoji="1" lang="zh-CN" altLang="en-US" dirty="0" smtClean="0">
                <a:solidFill>
                  <a:schemeClr val="bg1"/>
                </a:solidFill>
              </a:rPr>
              <a:t>锦权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8378" y="3441877"/>
            <a:ext cx="20593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区块链开发工程师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000450" y="3936049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400" dirty="0" smtClean="0">
                <a:solidFill>
                  <a:srgbClr val="FCFFFF"/>
                </a:solidFill>
                <a:latin typeface="HelveticaNeue" charset="0"/>
              </a:rPr>
              <a:t>2019-0</a:t>
            </a:r>
            <a:r>
              <a:rPr lang="en-US" altLang="zh-CN" sz="1400" dirty="0" smtClean="0">
                <a:solidFill>
                  <a:srgbClr val="FCFFFF"/>
                </a:solidFill>
                <a:latin typeface="HelveticaNeue" charset="0"/>
              </a:rPr>
              <a:t>5</a:t>
            </a:r>
            <a:r>
              <a:rPr lang="mr-IN" altLang="zh-CN" sz="1400" dirty="0" smtClean="0">
                <a:solidFill>
                  <a:srgbClr val="FCFFFF"/>
                </a:solidFill>
                <a:latin typeface="HelveticaNeue" charset="0"/>
              </a:rPr>
              <a:t>-2</a:t>
            </a:r>
            <a:r>
              <a:rPr lang="en-US" altLang="zh-CN" sz="1400" dirty="0" smtClean="0">
                <a:solidFill>
                  <a:srgbClr val="FCFFFF"/>
                </a:solidFill>
                <a:latin typeface="HelveticaNeue" charset="0"/>
              </a:rPr>
              <a:t>4</a:t>
            </a:r>
            <a:r>
              <a:rPr lang="mr-IN" altLang="zh-CN" sz="1400" dirty="0" smtClean="0">
                <a:solidFill>
                  <a:srgbClr val="FCFFFF"/>
                </a:solidFill>
                <a:latin typeface="HelveticaNeue" charset="0"/>
              </a:rPr>
              <a:t> </a:t>
            </a:r>
            <a:endParaRPr lang="mr-IN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81246" y="478631"/>
            <a:ext cx="5162668" cy="4607719"/>
          </a:xfrm>
          <a:prstGeom prst="rect">
            <a:avLst/>
          </a:prstGeom>
          <a:effectLst>
            <a:outerShdw sx="38000" sy="38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</a:rPr>
              <a:t>区块链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模型</a:t>
            </a:r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3081" y="293715"/>
            <a:ext cx="1333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传统后台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斜纹 20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1089001" y="542279"/>
            <a:ext cx="113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DAPP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21732" y="4097186"/>
            <a:ext cx="1989232" cy="858875"/>
          </a:xfrm>
          <a:prstGeom prst="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err="1" smtClean="0"/>
              <a:t>WaykiChain</a:t>
            </a:r>
            <a:r>
              <a:rPr kumimoji="1" lang="zh-CN" altLang="en-US" sz="1400" b="1" dirty="0" smtClean="0"/>
              <a:t>全</a:t>
            </a:r>
            <a:r>
              <a:rPr kumimoji="1" lang="zh-CN" altLang="en-US" sz="1400" b="1" dirty="0" smtClean="0"/>
              <a:t>节点</a:t>
            </a:r>
            <a:endParaRPr kumimoji="1" lang="en-US" altLang="zh-CN" sz="1400" b="1" dirty="0" smtClean="0"/>
          </a:p>
          <a:p>
            <a:pPr algn="ctr"/>
            <a:endParaRPr kumimoji="1" lang="en-US" altLang="zh-CN" sz="1400" b="1" dirty="0"/>
          </a:p>
          <a:p>
            <a:pPr algn="ctr"/>
            <a:endParaRPr kumimoji="1" lang="en-US" altLang="zh-CN" sz="1400" b="1" dirty="0" smtClean="0"/>
          </a:p>
          <a:p>
            <a:pPr algn="ctr"/>
            <a:endParaRPr kumimoji="1" lang="en-US" altLang="zh-CN" sz="1400" b="1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4908339" y="4431099"/>
            <a:ext cx="1102187" cy="343434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智能</a:t>
            </a:r>
            <a:r>
              <a:rPr kumimoji="1" lang="zh-CN" altLang="en-US" dirty="0" smtClean="0">
                <a:solidFill>
                  <a:schemeClr val="tx1"/>
                </a:solidFill>
              </a:rPr>
              <a:t>合约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550786" y="1593123"/>
            <a:ext cx="1049303" cy="38247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WaykiBridge</a:t>
            </a:r>
            <a:endParaRPr kumimoji="1"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618347" y="1593123"/>
            <a:ext cx="514278" cy="1529313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510964" y="1867193"/>
            <a:ext cx="1200992" cy="6425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官方钱包</a:t>
            </a:r>
            <a:endParaRPr kumimoji="1" lang="en-US" altLang="zh-CN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维</a:t>
            </a:r>
            <a:r>
              <a:rPr kumimoji="1" lang="zh-CN" altLang="en-US" dirty="0">
                <a:solidFill>
                  <a:schemeClr val="tx1"/>
                </a:solidFill>
              </a:rPr>
              <a:t>基时代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WaykiMax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10964" y="2570439"/>
            <a:ext cx="1199047" cy="8092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第三方钱包</a:t>
            </a:r>
            <a:endParaRPr kumimoji="1" lang="en-US" altLang="zh-CN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BEPAL</a:t>
            </a:r>
            <a:r>
              <a:rPr kumimoji="1" lang="zh-CN" altLang="en-US" dirty="0" smtClean="0">
                <a:solidFill>
                  <a:schemeClr val="tx1"/>
                </a:solidFill>
              </a:rPr>
              <a:t>钱包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Bizpay</a:t>
            </a:r>
            <a:r>
              <a:rPr kumimoji="1" lang="zh-CN" altLang="en-US" dirty="0" smtClean="0">
                <a:solidFill>
                  <a:schemeClr val="tx1"/>
                </a:solidFill>
              </a:rPr>
              <a:t>钱包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mr-IN" altLang="zh-CN" dirty="0" smtClean="0">
                <a:solidFill>
                  <a:schemeClr val="tx1"/>
                </a:solidFill>
              </a:rPr>
              <a:t>……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50786" y="2421181"/>
            <a:ext cx="1032887" cy="891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签名库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JavaScript</a:t>
            </a:r>
          </a:p>
          <a:p>
            <a:pPr algn="ctr"/>
            <a:r>
              <a:rPr lang="en-US" altLang="zh-CN" b="1" dirty="0" smtClean="0"/>
              <a:t>Java(</a:t>
            </a:r>
            <a:r>
              <a:rPr lang="en-US" altLang="zh-CN" b="1" dirty="0" err="1" smtClean="0"/>
              <a:t>kotlin</a:t>
            </a:r>
            <a:r>
              <a:rPr lang="en-US" altLang="zh-CN" b="1" dirty="0" smtClean="0"/>
              <a:t>)</a:t>
            </a:r>
          </a:p>
          <a:p>
            <a:pPr algn="ctr"/>
            <a:r>
              <a:rPr lang="en-US" altLang="zh-CN" b="1" dirty="0" err="1" smtClean="0"/>
              <a:t>Golang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-31302" y="2858336"/>
            <a:ext cx="360310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钱包之所以被称为区块</a:t>
            </a:r>
            <a:r>
              <a:rPr kumimoji="1" lang="zh-CN" altLang="en-US" dirty="0" smtClean="0">
                <a:solidFill>
                  <a:srgbClr val="FF0000"/>
                </a:solidFill>
              </a:rPr>
              <a:t>链的用户入口，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</a:rPr>
              <a:t>因为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钱包是</a:t>
            </a:r>
            <a:r>
              <a:rPr kumimoji="1" lang="zh-CN" altLang="en-US" dirty="0">
                <a:solidFill>
                  <a:srgbClr val="FF0000"/>
                </a:solidFill>
              </a:rPr>
              <a:t>用来保存私钥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私钥</a:t>
            </a:r>
            <a:r>
              <a:rPr kumimoji="1" lang="zh-CN" altLang="en-US" dirty="0">
                <a:solidFill>
                  <a:srgbClr val="FF0000"/>
                </a:solidFill>
              </a:rPr>
              <a:t>是用户的所有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，没有</a:t>
            </a:r>
            <a:r>
              <a:rPr kumimoji="1" lang="zh-CN" altLang="en-US" dirty="0">
                <a:solidFill>
                  <a:srgbClr val="FF0000"/>
                </a:solidFill>
              </a:rPr>
              <a:t>私钥就没有了一切。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24037" y="1054506"/>
            <a:ext cx="2705513" cy="737656"/>
          </a:xfrm>
          <a:prstGeom prst="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DAPP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44" name="右弧形箭头 43"/>
          <p:cNvSpPr/>
          <p:nvPr/>
        </p:nvSpPr>
        <p:spPr>
          <a:xfrm rot="1303086">
            <a:off x="4667828" y="1465447"/>
            <a:ext cx="463472" cy="878526"/>
          </a:xfrm>
          <a:prstGeom prst="curvedRightArrow">
            <a:avLst>
              <a:gd name="adj1" fmla="val 23841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287759" y="1383012"/>
            <a:ext cx="1144638" cy="285173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交易</a:t>
            </a:r>
            <a:r>
              <a:rPr kumimoji="1" lang="zh-CN" altLang="en-US" sz="1100" dirty="0"/>
              <a:t>相关业务</a:t>
            </a:r>
            <a:endParaRPr kumimoji="1"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6745808" y="1391608"/>
            <a:ext cx="937851" cy="316168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/>
              <a:t>中心化业务</a:t>
            </a:r>
            <a:endParaRPr kumimoji="1" lang="zh-CN" altLang="en-US" sz="1100" dirty="0"/>
          </a:p>
        </p:txBody>
      </p:sp>
      <p:sp>
        <p:nvSpPr>
          <p:cNvPr id="6" name="圆角矩形 5"/>
          <p:cNvSpPr/>
          <p:nvPr/>
        </p:nvSpPr>
        <p:spPr>
          <a:xfrm>
            <a:off x="5019708" y="2278078"/>
            <a:ext cx="756997" cy="729484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钱包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124037" y="2720031"/>
            <a:ext cx="554179" cy="22507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签名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4640688" y="2474476"/>
            <a:ext cx="410621" cy="785750"/>
          </a:xfrm>
          <a:prstGeom prst="rightBrac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008977" y="3451185"/>
            <a:ext cx="756997" cy="275805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BaaS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6931" y="3758356"/>
            <a:ext cx="864378" cy="2706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广播</a:t>
            </a:r>
            <a:r>
              <a:rPr kumimoji="1" lang="zh-CN" altLang="en-US" dirty="0">
                <a:solidFill>
                  <a:schemeClr val="tx1"/>
                </a:solidFill>
              </a:rPr>
              <a:t>交易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5653933" y="1877146"/>
            <a:ext cx="775600" cy="1392511"/>
          </a:xfrm>
          <a:prstGeom prst="leftBrace">
            <a:avLst/>
          </a:prstGeom>
          <a:ln w="317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174672" y="3104707"/>
            <a:ext cx="430917" cy="2493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5174672" y="3772823"/>
            <a:ext cx="430917" cy="2493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左箭头 49"/>
          <p:cNvSpPr/>
          <p:nvPr/>
        </p:nvSpPr>
        <p:spPr>
          <a:xfrm rot="20250687">
            <a:off x="7826918" y="1747685"/>
            <a:ext cx="1041922" cy="956207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sx="120000" sy="12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用户入口</a:t>
            </a:r>
            <a:endParaRPr kumimoji="1"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458365" y="1348422"/>
            <a:ext cx="3096251" cy="673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462895" y="2191074"/>
            <a:ext cx="3032976" cy="18627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1358299" y="4053798"/>
            <a:ext cx="1733239" cy="862009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DAPP</a:t>
            </a:r>
            <a:r>
              <a:rPr kumimoji="1" lang="zh-CN" altLang="en-US" sz="2000" dirty="0" smtClean="0"/>
              <a:t>对接</a:t>
            </a:r>
            <a:endParaRPr kumimoji="1" lang="zh-CN" altLang="en-US" sz="2000" dirty="0"/>
          </a:p>
        </p:txBody>
      </p:sp>
      <p:sp>
        <p:nvSpPr>
          <p:cNvPr id="54" name="圆角矩形 53"/>
          <p:cNvSpPr/>
          <p:nvPr/>
        </p:nvSpPr>
        <p:spPr>
          <a:xfrm>
            <a:off x="1358299" y="1792162"/>
            <a:ext cx="1733239" cy="862009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钱包对接</a:t>
            </a:r>
            <a:endParaRPr kumimoji="1"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3338941" y="4491323"/>
            <a:ext cx="875935" cy="3082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WaykiMix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03540" y="4387044"/>
            <a:ext cx="2860996" cy="5075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>
            <a:off x="4309730" y="4402350"/>
            <a:ext cx="509518" cy="4453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6091072" y="4411853"/>
            <a:ext cx="527275" cy="4267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745808" y="4198210"/>
            <a:ext cx="1199047" cy="8092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WRC20</a:t>
            </a:r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?</a:t>
            </a:r>
          </a:p>
          <a:p>
            <a:pPr algn="ctr"/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上交易所？</a:t>
            </a:r>
            <a:endParaRPr kumimoji="1" lang="en-US" altLang="zh-CN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WICC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锁仓</a:t>
            </a:r>
            <a:r>
              <a:rPr kumimoji="1"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？</a:t>
            </a:r>
            <a:endParaRPr kumimoji="1" lang="en-US" altLang="zh-CN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mr-IN" altLang="zh-CN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…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17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8" grpId="0" animBg="1"/>
      <p:bldP spid="52" grpId="0" animBg="1"/>
      <p:bldP spid="53" grpId="0" animBg="1"/>
      <p:bldP spid="54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883845" y="693420"/>
            <a:ext cx="6065043" cy="438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 smtClean="0"/>
              <a:t>中心化交易所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endParaRPr kumimoji="1" lang="en-US" altLang="zh-CN" sz="2800" dirty="0" smtClean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 smtClean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 smtClean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 smtClean="0"/>
          </a:p>
          <a:p>
            <a:pPr algn="ctr"/>
            <a:endParaRPr kumimoji="1" lang="en-US" altLang="zh-CN" sz="2800" dirty="0"/>
          </a:p>
          <a:p>
            <a:pPr algn="ctr"/>
            <a:endParaRPr kumimoji="1" lang="zh-CN" altLang="en-US" sz="2800" dirty="0"/>
          </a:p>
        </p:txBody>
      </p:sp>
      <p:sp>
        <p:nvSpPr>
          <p:cNvPr id="5" name="斜纹 4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37781" y="502020"/>
            <a:ext cx="140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交易所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3496" y="1164287"/>
            <a:ext cx="2353169" cy="505491"/>
          </a:xfrm>
          <a:prstGeom prst="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用户注册中心化账户</a:t>
            </a:r>
            <a:endParaRPr kumimoji="1" lang="en-US" altLang="zh-CN" dirty="0" smtClean="0"/>
          </a:p>
          <a:p>
            <a:pPr algn="ctr"/>
            <a:r>
              <a:rPr kumimoji="1" lang="en-US" altLang="zh-CN" sz="800" dirty="0" smtClean="0"/>
              <a:t>(</a:t>
            </a:r>
            <a:r>
              <a:rPr kumimoji="1" lang="zh-CN" altLang="en-US" sz="800" dirty="0" smtClean="0"/>
              <a:t>用户名：</a:t>
            </a:r>
            <a:r>
              <a:rPr kumimoji="1" lang="en-US" altLang="zh-CN" sz="800" dirty="0" smtClean="0"/>
              <a:t>123</a:t>
            </a:r>
            <a:r>
              <a:rPr kumimoji="1" lang="zh-CN" altLang="en-US" sz="800" dirty="0" smtClean="0"/>
              <a:t>，密码：</a:t>
            </a:r>
            <a:r>
              <a:rPr kumimoji="1" lang="en-US" altLang="zh-CN" sz="800" dirty="0" smtClean="0"/>
              <a:t>123)</a:t>
            </a:r>
            <a:endParaRPr kumimoji="1" lang="zh-CN" altLang="en-US" sz="800" dirty="0"/>
          </a:p>
        </p:txBody>
      </p:sp>
      <p:sp>
        <p:nvSpPr>
          <p:cNvPr id="2" name="右箭头 1"/>
          <p:cNvSpPr/>
          <p:nvPr/>
        </p:nvSpPr>
        <p:spPr>
          <a:xfrm>
            <a:off x="3722901" y="2275143"/>
            <a:ext cx="705796" cy="40960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转账交易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" name="上弧形箭头 2"/>
          <p:cNvSpPr/>
          <p:nvPr/>
        </p:nvSpPr>
        <p:spPr>
          <a:xfrm rot="15482457">
            <a:off x="6045129" y="1418250"/>
            <a:ext cx="1289843" cy="950978"/>
          </a:xfrm>
          <a:prstGeom prst="curvedUpArrow">
            <a:avLst>
              <a:gd name="adj1" fmla="val 19482"/>
              <a:gd name="adj2" fmla="val 50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22216" y="2307518"/>
            <a:ext cx="1593056" cy="3448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bg1"/>
                </a:solidFill>
              </a:rPr>
              <a:t>用户维基链</a:t>
            </a:r>
            <a:r>
              <a:rPr kumimoji="1" lang="zh-CN" altLang="en-US" sz="1000" dirty="0">
                <a:solidFill>
                  <a:schemeClr val="tx1"/>
                </a:solidFill>
              </a:rPr>
              <a:t>地址</a:t>
            </a:r>
            <a:endParaRPr kumimoji="1"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600" dirty="0">
                <a:solidFill>
                  <a:schemeClr val="bg1"/>
                </a:solidFill>
              </a:rPr>
              <a:t>(Wc33gicuQ8xB36tk8tsPXnrMGfDpZ6ZdML)</a:t>
            </a:r>
            <a:endParaRPr kumimoji="1" lang="zh-CN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029368" y="2339022"/>
            <a:ext cx="564693" cy="31335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</a:rPr>
              <a:t>充</a:t>
            </a:r>
            <a:r>
              <a:rPr kumimoji="1" lang="zh-CN" altLang="en-US" dirty="0">
                <a:solidFill>
                  <a:schemeClr val="bg1"/>
                </a:solidFill>
              </a:rPr>
              <a:t>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37663" y="1937035"/>
            <a:ext cx="880763" cy="2191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更新余额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85987" y="3466607"/>
            <a:ext cx="1661131" cy="3126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bg1"/>
                </a:solidFill>
              </a:rPr>
              <a:t>交易所归集</a:t>
            </a:r>
            <a:r>
              <a:rPr kumimoji="1" lang="zh-CN" altLang="en-US" sz="1000" dirty="0">
                <a:solidFill>
                  <a:schemeClr val="tx1"/>
                </a:solidFill>
              </a:rPr>
              <a:t>地址</a:t>
            </a:r>
            <a:endParaRPr kumimoji="1"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600" dirty="0">
                <a:solidFill>
                  <a:schemeClr val="bg1"/>
                </a:solidFill>
              </a:rPr>
              <a:t>(</a:t>
            </a:r>
            <a:r>
              <a:rPr lang="en-US" altLang="zh-CN" sz="600" dirty="0" err="1"/>
              <a:t>WWgDnrFdAMJMPRTmoBZxydiCmbmozJifrr</a:t>
            </a:r>
            <a:r>
              <a:rPr lang="en-US" altLang="zh-CN" sz="600" dirty="0"/>
              <a:t>)</a:t>
            </a:r>
            <a:endParaRPr kumimoji="1" lang="zh-CN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4963551" y="2684748"/>
            <a:ext cx="652139" cy="75801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</a:rPr>
              <a:t>转账交易</a:t>
            </a:r>
          </a:p>
          <a:p>
            <a:pPr algn="ctr"/>
            <a:endParaRPr kumimoji="1" lang="zh-CN" altLang="en-US" sz="800" dirty="0"/>
          </a:p>
        </p:txBody>
      </p:sp>
      <p:sp>
        <p:nvSpPr>
          <p:cNvPr id="27" name="下箭头 26"/>
          <p:cNvSpPr/>
          <p:nvPr/>
        </p:nvSpPr>
        <p:spPr>
          <a:xfrm>
            <a:off x="5068331" y="1706514"/>
            <a:ext cx="436128" cy="50796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绑定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046405" y="3437574"/>
            <a:ext cx="547656" cy="33292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提币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717664" y="3461827"/>
            <a:ext cx="616583" cy="2844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0" name="圆角矩形 29"/>
          <p:cNvSpPr/>
          <p:nvPr/>
        </p:nvSpPr>
        <p:spPr>
          <a:xfrm>
            <a:off x="4496014" y="4591261"/>
            <a:ext cx="1661131" cy="3126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solidFill>
                  <a:schemeClr val="bg1"/>
                </a:solidFill>
              </a:rPr>
              <a:t>提币目标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地址</a:t>
            </a:r>
            <a:endParaRPr kumimoji="1"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600" dirty="0" smtClean="0">
                <a:solidFill>
                  <a:schemeClr val="bg1"/>
                </a:solidFill>
              </a:rPr>
              <a:t>(</a:t>
            </a:r>
            <a:r>
              <a:rPr lang="en-US" altLang="zh-CN" sz="600" dirty="0"/>
              <a:t>WNiSoEx8HPcyD9MZb6tpzeNTqPbDRWesUV)</a:t>
            </a:r>
            <a:endParaRPr kumimoji="1" lang="zh-CN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上弧形箭头 31"/>
          <p:cNvSpPr/>
          <p:nvPr/>
        </p:nvSpPr>
        <p:spPr>
          <a:xfrm rot="15981966">
            <a:off x="6064904" y="2008725"/>
            <a:ext cx="3764859" cy="1647260"/>
          </a:xfrm>
          <a:prstGeom prst="curvedUpArrow">
            <a:avLst>
              <a:gd name="adj1" fmla="val 19482"/>
              <a:gd name="adj2" fmla="val 50000"/>
              <a:gd name="adj3" fmla="val 10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08734" y="2725096"/>
            <a:ext cx="1411239" cy="1239511"/>
          </a:xfrm>
          <a:prstGeom prst="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中心化买卖</a:t>
            </a:r>
            <a:endParaRPr kumimoji="1"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4963551" y="3796921"/>
            <a:ext cx="652139" cy="75801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tx1"/>
                </a:solidFill>
              </a:rPr>
              <a:t>转账交易</a:t>
            </a:r>
          </a:p>
          <a:p>
            <a:pPr algn="ctr"/>
            <a:endParaRPr kumimoji="1" lang="zh-CN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2956560" y="1669778"/>
            <a:ext cx="3819063" cy="32998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69963" y="2339022"/>
            <a:ext cx="1733239" cy="862009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交易所对接</a:t>
            </a:r>
            <a:endParaRPr kumimoji="1" lang="zh-CN" altLang="en-US" sz="2000" dirty="0"/>
          </a:p>
        </p:txBody>
      </p:sp>
      <p:sp>
        <p:nvSpPr>
          <p:cNvPr id="40" name="圆角矩形 39"/>
          <p:cNvSpPr/>
          <p:nvPr/>
        </p:nvSpPr>
        <p:spPr>
          <a:xfrm>
            <a:off x="3484430" y="1932378"/>
            <a:ext cx="1115810" cy="2285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全节点钱包</a:t>
            </a:r>
            <a:endParaRPr kumimoji="1"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632654" y="2903832"/>
            <a:ext cx="1115810" cy="2285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全节点钱包</a:t>
            </a:r>
            <a:endParaRPr kumimoji="1"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598479" y="3989375"/>
            <a:ext cx="1115810" cy="2285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全节点钱包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6240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斜纹 4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850150" y="621331"/>
            <a:ext cx="175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开发者工具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2155" y="985054"/>
            <a:ext cx="5687334" cy="3814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2" name="圆角矩形 1"/>
          <p:cNvSpPr/>
          <p:nvPr/>
        </p:nvSpPr>
        <p:spPr>
          <a:xfrm>
            <a:off x="3355195" y="1455382"/>
            <a:ext cx="17297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主网区块链浏览器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825822" y="1404859"/>
            <a:ext cx="17297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测试网区块链浏览器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48972" y="2253136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测试链</a:t>
            </a:r>
            <a:r>
              <a:rPr kumimoji="1" lang="en-US" altLang="zh-CN" dirty="0" err="1" smtClean="0"/>
              <a:t>Testnet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74295" y="3488201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测试链水龙头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40775" y="2913623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WaykiMax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45526" y="2055461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WaykiBridge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035" y="2892266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WaykiMix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566572" y="3487313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BaaS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90692" y="2771387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签名库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842080" y="2134275"/>
            <a:ext cx="1575697" cy="464542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WaykiChain</a:t>
            </a:r>
            <a:r>
              <a:rPr kumimoji="1" lang="zh-CN" altLang="en-US" dirty="0" smtClean="0"/>
              <a:t>全节点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355195" y="4137915"/>
            <a:ext cx="4645017" cy="54194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开发者文档：</a:t>
            </a:r>
            <a:r>
              <a:rPr lang="en-US" altLang="zh-CN" dirty="0">
                <a:solidFill>
                  <a:srgbClr val="FF0000"/>
                </a:solidFill>
                <a:hlinkClick r:id="rId5"/>
              </a:rPr>
              <a:t>https://www.wiccdev.org/book/index.html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53328" y="3454651"/>
            <a:ext cx="1310640" cy="449580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维基时代开发者版本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824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斜纹 23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492287" y="631658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7580" y="929640"/>
            <a:ext cx="40462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en-US" altLang="zh-CN" sz="3200" dirty="0" err="1" smtClean="0">
                <a:solidFill>
                  <a:schemeClr val="bg1"/>
                </a:solidFill>
              </a:rPr>
              <a:t>WaykiChain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技术部业务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账户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交易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签名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钱包</a:t>
            </a:r>
            <a:endParaRPr kumimoji="1"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DAPP</a:t>
            </a:r>
          </a:p>
          <a:p>
            <a:pPr marL="285750" indent="-285750">
              <a:buFont typeface="Wingdings" charset="2"/>
              <a:buChar char="l"/>
            </a:pPr>
            <a:r>
              <a:rPr kumimoji="1" lang="zh-CN" altLang="en-US" sz="32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sz="3200" dirty="0" smtClean="0">
                <a:solidFill>
                  <a:schemeClr val="bg1"/>
                </a:solidFill>
              </a:rPr>
              <a:t>交易所</a:t>
            </a:r>
            <a:endParaRPr kumimoji="1" lang="en-US" altLang="zh-CN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967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斜纹 4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63934" y="590263"/>
            <a:ext cx="215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solidFill>
                  <a:schemeClr val="bg1"/>
                </a:solidFill>
              </a:rPr>
              <a:t>WaykiChain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83419" y="2660407"/>
            <a:ext cx="977601" cy="14865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/>
              <a:t>公链、社区建设</a:t>
            </a:r>
            <a:endParaRPr kumimoji="1" lang="en-US" altLang="zh-CN" sz="1200" b="1" dirty="0" smtClean="0"/>
          </a:p>
          <a:p>
            <a:pPr algn="ctr"/>
            <a:r>
              <a:rPr kumimoji="1" lang="en-US" altLang="zh-CN" sz="1200" dirty="0" smtClean="0"/>
              <a:t>(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WRC20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358587" y="2676089"/>
            <a:ext cx="978872" cy="14915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私募、</a:t>
            </a:r>
            <a:r>
              <a:rPr kumimoji="1" lang="en-US" altLang="zh-CN" dirty="0" smtClean="0">
                <a:solidFill>
                  <a:schemeClr val="tx1"/>
                </a:solidFill>
              </a:rPr>
              <a:t>1CO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0018" y="2676089"/>
            <a:ext cx="937822" cy="1491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上交易所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7840" y="153936"/>
            <a:ext cx="3447701" cy="4072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ERC20</a:t>
            </a:r>
            <a:r>
              <a:rPr kumimoji="1" lang="zh-CN" altLang="en-US" dirty="0" smtClean="0">
                <a:solidFill>
                  <a:schemeClr val="tx1"/>
                </a:solidFill>
              </a:rPr>
              <a:t>  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en-US" altLang="zh-CN" dirty="0" err="1" smtClean="0"/>
              <a:t>Ethereum</a:t>
            </a:r>
            <a:r>
              <a:rPr lang="en-US" altLang="zh-CN" dirty="0" smtClean="0"/>
              <a:t> </a:t>
            </a:r>
            <a:r>
              <a:rPr lang="en-US" altLang="zh-CN" dirty="0"/>
              <a:t>Request for Comments </a:t>
            </a:r>
            <a:r>
              <a:rPr lang="en-US" altLang="zh-CN" dirty="0" smtClean="0"/>
              <a:t>20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1CO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zh-CN" altLang="en-US" dirty="0" smtClean="0">
                <a:solidFill>
                  <a:schemeClr val="tx1"/>
                </a:solidFill>
              </a:rPr>
              <a:t>    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Initial </a:t>
            </a:r>
            <a:r>
              <a:rPr lang="en-US" altLang="zh-CN" dirty="0"/>
              <a:t>Coin Offering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181274" y="2327471"/>
            <a:ext cx="754408" cy="2191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白皮书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731094" y="2358315"/>
            <a:ext cx="754408" cy="2191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流通</a:t>
            </a:r>
            <a:endParaRPr kumimoji="1"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80399" y="2639764"/>
            <a:ext cx="1000461" cy="15278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WaykiChain</a:t>
            </a:r>
            <a:r>
              <a:rPr kumimoji="1" lang="zh-CN" altLang="en-US" dirty="0" smtClean="0"/>
              <a:t>主网上线</a:t>
            </a:r>
            <a:r>
              <a:rPr kumimoji="1" lang="en-US" altLang="zh-CN" dirty="0" smtClean="0"/>
              <a:t>(WICC</a:t>
            </a:r>
            <a:r>
              <a:rPr kumimoji="1" lang="zh-CN" altLang="en-US" dirty="0" smtClean="0">
                <a:solidFill>
                  <a:schemeClr val="tx1"/>
                </a:solidFill>
              </a:rPr>
              <a:t>映射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1651635" y="4364755"/>
            <a:ext cx="6981825" cy="28304"/>
          </a:xfrm>
          <a:prstGeom prst="straightConnector1">
            <a:avLst/>
          </a:prstGeom>
          <a:ln w="4508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53309" y="2676089"/>
            <a:ext cx="995099" cy="149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发行代币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亿 </a:t>
            </a:r>
            <a:r>
              <a:rPr kumimoji="1" lang="en-US" altLang="zh-CN" dirty="0" smtClean="0"/>
              <a:t>WIC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chemeClr val="tx1"/>
                </a:solidFill>
              </a:rPr>
              <a:t>ERC20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731094" y="1299307"/>
            <a:ext cx="754408" cy="289560"/>
          </a:xfrm>
          <a:prstGeom prst="roundRect">
            <a:avLst/>
          </a:prstGeom>
          <a:solidFill>
            <a:srgbClr val="BF35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价值</a:t>
            </a:r>
            <a:endParaRPr kumimoji="1" lang="zh-CN" altLang="en-US" dirty="0"/>
          </a:p>
        </p:txBody>
      </p:sp>
      <p:sp>
        <p:nvSpPr>
          <p:cNvPr id="26" name="上箭头 25"/>
          <p:cNvSpPr/>
          <p:nvPr/>
        </p:nvSpPr>
        <p:spPr>
          <a:xfrm>
            <a:off x="4929859" y="1687444"/>
            <a:ext cx="358140" cy="498309"/>
          </a:xfrm>
          <a:prstGeom prst="upArrow">
            <a:avLst/>
          </a:prstGeom>
          <a:effectLst>
            <a:outerShdw blurRad="50800" dist="50800" dir="5400000" algn="ctr" rotWithShape="0">
              <a:schemeClr val="accent2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体现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99951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斜纹 23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1005222" y="512380"/>
            <a:ext cx="207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技术部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508492" y="2646769"/>
            <a:ext cx="2180908" cy="52337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公链生态</a:t>
            </a:r>
            <a:r>
              <a:rPr kumimoji="1" lang="zh-CN" altLang="en-US" dirty="0" smtClean="0"/>
              <a:t>开发组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肖远航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558498" y="4407114"/>
            <a:ext cx="2173764" cy="4853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公链技术</a:t>
            </a:r>
            <a:r>
              <a:rPr kumimoji="1" lang="zh-CN" altLang="en-US" dirty="0" smtClean="0"/>
              <a:t>开发组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陈晓东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508492" y="1059255"/>
            <a:ext cx="2227457" cy="495275"/>
          </a:xfrm>
          <a:prstGeom prst="round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区块链应用开发组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申光林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499222" y="1799095"/>
            <a:ext cx="1719282" cy="2394286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9" name="圆角矩形 18"/>
          <p:cNvSpPr/>
          <p:nvPr/>
        </p:nvSpPr>
        <p:spPr>
          <a:xfrm>
            <a:off x="5549228" y="4407114"/>
            <a:ext cx="1719282" cy="48532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WaykiChain</a:t>
            </a:r>
            <a:r>
              <a:rPr kumimoji="1" lang="zh-CN" altLang="en-US" dirty="0" smtClean="0"/>
              <a:t>公链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442100" y="1059255"/>
            <a:ext cx="1757363" cy="495275"/>
          </a:xfrm>
          <a:prstGeom prst="round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WTB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756873" y="1837453"/>
            <a:ext cx="1200992" cy="686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8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维基时代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WaykiMax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区块链浏览器</a:t>
            </a:r>
            <a:endParaRPr kumimoji="1"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5756874" y="2562711"/>
            <a:ext cx="1200991" cy="8226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9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WaykiMix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WaykiBridge</a:t>
            </a:r>
            <a:endParaRPr kumimoji="1" lang="en-US" altLang="zh-CN" dirty="0"/>
          </a:p>
          <a:p>
            <a:pPr algn="ctr"/>
            <a:r>
              <a:rPr kumimoji="1" lang="en-US" altLang="zh-CN" dirty="0" err="1" smtClean="0"/>
              <a:t>BaaS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签名库</a:t>
            </a:r>
            <a:endParaRPr kumimoji="1" lang="en-US" altLang="zh-CN" dirty="0"/>
          </a:p>
        </p:txBody>
      </p:sp>
      <p:sp>
        <p:nvSpPr>
          <p:cNvPr id="6" name="左大括号 5"/>
          <p:cNvSpPr/>
          <p:nvPr/>
        </p:nvSpPr>
        <p:spPr>
          <a:xfrm>
            <a:off x="4867109" y="1837453"/>
            <a:ext cx="371474" cy="2227341"/>
          </a:xfrm>
          <a:prstGeom prst="leftBrace">
            <a:avLst>
              <a:gd name="adj1" fmla="val 14102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756874" y="3443856"/>
            <a:ext cx="1200991" cy="6410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DAPP</a:t>
            </a:r>
            <a:r>
              <a:rPr kumimoji="1" lang="zh-CN" altLang="en-US" dirty="0" smtClean="0"/>
              <a:t>对接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交易所对接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钱包对接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291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斜纹 4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75918" y="683242"/>
            <a:ext cx="1076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账户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44910"/>
              </p:ext>
            </p:extLst>
          </p:nvPr>
        </p:nvGraphicFramePr>
        <p:xfrm>
          <a:off x="1912620" y="1641398"/>
          <a:ext cx="6766928" cy="24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76"/>
                <a:gridCol w="2763866"/>
                <a:gridCol w="2884686"/>
              </a:tblGrid>
              <a:tr h="454102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普通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合约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0349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表现形式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</a:rPr>
                        <a:t>WNiSoEx8HPcyD9MZb6tpzeNTqPbDRWesUV)</a:t>
                      </a:r>
                    </a:p>
                    <a:p>
                      <a:r>
                        <a:rPr lang="en-US" altLang="zh-CN" sz="1400" dirty="0" err="1" smtClean="0"/>
                        <a:t>Regid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baseline="0" dirty="0" smtClean="0"/>
                        <a:t>:</a:t>
                      </a:r>
                      <a:r>
                        <a:rPr lang="zh-CN" altLang="en-US" sz="1200" dirty="0" smtClean="0"/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12345-1(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激活之后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才有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地址</a:t>
                      </a:r>
                      <a:r>
                        <a:rPr lang="zh-CN" altLang="en-US" sz="1200" dirty="0" smtClean="0"/>
                        <a:t>  </a:t>
                      </a: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</a:rPr>
                        <a:t>(WNiSoEx8HPcyD9MZb6tpzeNTqPbDRWesUV</a:t>
                      </a:r>
                      <a:r>
                        <a:rPr lang="en-US" altLang="zh-CN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sz="1400" dirty="0" err="1" smtClean="0"/>
                        <a:t>Regid</a:t>
                      </a:r>
                      <a:r>
                        <a:rPr lang="zh-CN" altLang="en-US" sz="1200" dirty="0" smtClean="0"/>
                        <a:t> ：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12345-1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一定有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13024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是否</a:t>
                      </a:r>
                      <a:r>
                        <a:rPr lang="zh-CN" altLang="en-US" sz="1200" dirty="0" smtClean="0"/>
                        <a:t>需要激活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需要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激活成功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的标志是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地址有对应的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regid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不激活只能收款，激活后可以付款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不需要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2243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激活手续费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sawi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 </a:t>
                      </a:r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WICC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\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109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8124092" y="401162"/>
            <a:ext cx="2110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斜纹 22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1111919" y="546917"/>
            <a:ext cx="106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签名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9405" y="144038"/>
            <a:ext cx="536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因为私钥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助记词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用来签名，所以经常问：“用户私钥放哪了？”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7855" y="1090149"/>
            <a:ext cx="2779608" cy="30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银行卡转账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93057" y="1594797"/>
            <a:ext cx="1849201" cy="813123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我的钱包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银行卡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： 密码</a:t>
            </a:r>
            <a:r>
              <a:rPr kumimoji="1" lang="en-US" altLang="zh-CN" dirty="0" smtClean="0"/>
              <a:t>1</a:t>
            </a:r>
          </a:p>
          <a:p>
            <a:pPr algn="ctr"/>
            <a:r>
              <a:rPr kumimoji="1" lang="zh-CN" altLang="en-US" dirty="0" smtClean="0"/>
              <a:t>银行卡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：密码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975057" y="3019135"/>
            <a:ext cx="1849201" cy="807617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她的钱包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银行卡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： 密码</a:t>
            </a:r>
            <a:r>
              <a:rPr kumimoji="1" lang="en-US" altLang="zh-CN" dirty="0" smtClean="0"/>
              <a:t>3</a:t>
            </a:r>
          </a:p>
          <a:p>
            <a:pPr algn="ctr"/>
            <a:r>
              <a:rPr kumimoji="1" lang="zh-CN" altLang="en-US" dirty="0" smtClean="0"/>
              <a:t>银行卡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：密码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641026" y="2478023"/>
            <a:ext cx="556948" cy="47542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转账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30451" y="2547501"/>
            <a:ext cx="891763" cy="2571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输入密码</a:t>
            </a:r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56418" y="1061754"/>
            <a:ext cx="2968481" cy="311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区块链转账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221621" y="1566402"/>
            <a:ext cx="2097241" cy="841518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我的钱包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维基时代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账户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： 私钥</a:t>
            </a:r>
            <a:r>
              <a:rPr kumimoji="1" lang="en-US" altLang="zh-CN" dirty="0" smtClean="0"/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助记词</a:t>
            </a:r>
            <a:r>
              <a:rPr kumimoji="1" lang="en-US" altLang="zh-CN" dirty="0" smtClean="0"/>
              <a:t>)1</a:t>
            </a:r>
          </a:p>
          <a:p>
            <a:pPr algn="ctr"/>
            <a:r>
              <a:rPr kumimoji="1" lang="zh-CN" altLang="en-US" dirty="0" smtClean="0"/>
              <a:t>账户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：私钥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助记词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9" name="下箭头 28"/>
          <p:cNvSpPr/>
          <p:nvPr/>
        </p:nvSpPr>
        <p:spPr>
          <a:xfrm>
            <a:off x="6989421" y="2449628"/>
            <a:ext cx="576158" cy="47542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转账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044642" y="2547501"/>
            <a:ext cx="891763" cy="25717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私钥签名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37866" y="3019201"/>
            <a:ext cx="2097241" cy="778606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她的钱包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维基时代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账户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 私钥</a:t>
            </a:r>
            <a:r>
              <a:rPr kumimoji="1" lang="en-US" altLang="zh-CN" dirty="0" smtClean="0"/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助记词</a:t>
            </a:r>
            <a:r>
              <a:rPr kumimoji="1" lang="en-US" altLang="zh-CN" dirty="0" smtClean="0"/>
              <a:t>)3</a:t>
            </a:r>
          </a:p>
          <a:p>
            <a:pPr algn="ctr"/>
            <a:r>
              <a:rPr kumimoji="1" lang="zh-CN" altLang="en-US" dirty="0" smtClean="0"/>
              <a:t>账户</a:t>
            </a:r>
            <a:r>
              <a:rPr kumimoji="1" lang="en-US" altLang="zh-CN" dirty="0"/>
              <a:t>4</a:t>
            </a:r>
            <a:r>
              <a:rPr kumimoji="1" lang="zh-CN" altLang="en-US" dirty="0" smtClean="0"/>
              <a:t>：私钥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助记词</a:t>
            </a:r>
            <a:r>
              <a:rPr kumimoji="1" lang="en-US" altLang="zh-CN" dirty="0"/>
              <a:t>) 4</a:t>
            </a:r>
            <a:endParaRPr kumimoji="1" lang="zh-CN" altLang="en-US" dirty="0"/>
          </a:p>
        </p:txBody>
      </p:sp>
      <p:sp>
        <p:nvSpPr>
          <p:cNvPr id="32" name="下箭头 31"/>
          <p:cNvSpPr/>
          <p:nvPr/>
        </p:nvSpPr>
        <p:spPr>
          <a:xfrm>
            <a:off x="3641026" y="3891122"/>
            <a:ext cx="556948" cy="47542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sx="124000" sy="124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993057" y="4518806"/>
            <a:ext cx="1853808" cy="362716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转账凭证</a:t>
            </a:r>
            <a:endParaRPr kumimoji="1"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6962184" y="3865272"/>
            <a:ext cx="556948" cy="47542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sx="124000" sy="124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313754" y="4505088"/>
            <a:ext cx="1853808" cy="362716"/>
          </a:xfrm>
          <a:prstGeom prst="roundRect">
            <a:avLst/>
          </a:prstGeom>
          <a:solidFill>
            <a:srgbClr val="0074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交易哈希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1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327868" y="639852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Ho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24092" y="401162"/>
            <a:ext cx="2110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3466" y="1395889"/>
            <a:ext cx="4844062" cy="3427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WaykiChain</a:t>
            </a:r>
            <a:r>
              <a:rPr lang="zh-CN" altLang="en-US" sz="2400" b="1" dirty="0"/>
              <a:t>六种交易</a:t>
            </a:r>
            <a:r>
              <a:rPr lang="zh-CN" altLang="en-US" sz="2400" b="1" dirty="0" smtClean="0"/>
              <a:t>类型</a:t>
            </a:r>
            <a:endParaRPr lang="en-US" altLang="zh-CN" sz="2400" b="1" dirty="0" smtClean="0"/>
          </a:p>
          <a:p>
            <a:pPr algn="ctr"/>
            <a:endParaRPr lang="en-US" altLang="zh-CN" sz="2400" b="1" dirty="0" smtClean="0"/>
          </a:p>
          <a:p>
            <a:pPr algn="ctr"/>
            <a:endParaRPr lang="en-US" altLang="zh-CN" sz="2400" b="1" dirty="0" smtClean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 smtClean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 smtClean="0"/>
          </a:p>
          <a:p>
            <a:pPr algn="ctr"/>
            <a:endParaRPr lang="en-US" altLang="zh-CN" sz="2400" b="1" dirty="0"/>
          </a:p>
          <a:p>
            <a:pPr algn="ctr"/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982185" y="2474661"/>
            <a:ext cx="893721" cy="350111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账户</a:t>
            </a:r>
            <a:r>
              <a:rPr lang="zh-CN" altLang="en-US" dirty="0" smtClean="0">
                <a:solidFill>
                  <a:schemeClr val="tx1"/>
                </a:solidFill>
              </a:rPr>
              <a:t>激活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11543" y="2472411"/>
            <a:ext cx="947938" cy="350111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WICC</a:t>
            </a:r>
            <a:r>
              <a:rPr lang="zh-CN" altLang="en-US" dirty="0" smtClean="0">
                <a:solidFill>
                  <a:schemeClr val="tx1"/>
                </a:solidFill>
              </a:rPr>
              <a:t>转账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12280" y="3764559"/>
            <a:ext cx="893721" cy="350111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发布</a:t>
            </a:r>
            <a:r>
              <a:rPr lang="zh-CN" altLang="en-US" dirty="0" smtClean="0"/>
              <a:t>合约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329128" y="2474660"/>
            <a:ext cx="894050" cy="350111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合约</a:t>
            </a:r>
            <a:r>
              <a:rPr lang="zh-CN" altLang="en-US" dirty="0" smtClean="0">
                <a:solidFill>
                  <a:schemeClr val="tx1"/>
                </a:solidFill>
              </a:rPr>
              <a:t>交易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29129" y="3764559"/>
            <a:ext cx="894050" cy="350111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矿工</a:t>
            </a:r>
            <a:r>
              <a:rPr lang="zh-CN" altLang="en-US" smtClean="0"/>
              <a:t>奖励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114863" y="3764560"/>
            <a:ext cx="628366" cy="350111"/>
          </a:xfrm>
          <a:prstGeom prst="round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投票</a:t>
            </a:r>
            <a:endParaRPr lang="zh-CN" altLang="en-US" dirty="0"/>
          </a:p>
        </p:txBody>
      </p:sp>
      <p:sp>
        <p:nvSpPr>
          <p:cNvPr id="23" name="斜纹 22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1111919" y="546917"/>
            <a:ext cx="106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交易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4394" y="254968"/>
            <a:ext cx="5234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所有的交易都需要签名，所有的签名都需要私钥，钱包用来存放私钥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0343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327868" y="639852"/>
            <a:ext cx="161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</a:rPr>
              <a:t>Ho</a:t>
            </a:r>
            <a:endParaRPr kumimoji="1"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24092" y="401162"/>
            <a:ext cx="2110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斜纹 22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14" y="-39644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1111919" y="546917"/>
            <a:ext cx="106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/>
                </a:solidFill>
              </a:rPr>
              <a:t>钱包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61612"/>
              </p:ext>
            </p:extLst>
          </p:nvPr>
        </p:nvGraphicFramePr>
        <p:xfrm>
          <a:off x="1584961" y="1652519"/>
          <a:ext cx="7078978" cy="31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69"/>
                <a:gridCol w="1433787"/>
                <a:gridCol w="1234241"/>
                <a:gridCol w="1431929"/>
                <a:gridCol w="1779552"/>
              </a:tblGrid>
              <a:tr h="57335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分类标准</a:t>
                      </a:r>
                      <a:endParaRPr lang="zh-CN" altLang="en-US" sz="2000" dirty="0"/>
                    </a:p>
                  </a:txBody>
                  <a:tcPr>
                    <a:solidFill>
                      <a:srgbClr val="56569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存储区块链数据量方式</a:t>
                      </a:r>
                      <a:endParaRPr lang="zh-CN" altLang="en-US" sz="2000" dirty="0"/>
                    </a:p>
                  </a:txBody>
                  <a:tcPr>
                    <a:solidFill>
                      <a:srgbClr val="56569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私钥存储方式</a:t>
                      </a: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是否接触网络</a:t>
                      </a: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56569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钱包类型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4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全节点钱包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4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轻钱包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4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冷钱包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4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热钱包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460"/>
                    </a:solidFill>
                  </a:tcPr>
                </a:tc>
              </a:tr>
              <a:tr h="91892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需要同步所有区块链数据的钱包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依赖区块链网络上其他全节点，仅保存和同步与自己相关的数据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又称为硬件钱包、离线钱包</a:t>
                      </a:r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不接触网络</a:t>
                      </a:r>
                      <a:r>
                        <a:rPr lang="en-US" altLang="zh-CN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在线钱包，需要网络支持的钱包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91892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示例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F35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Linux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全节点钱包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F35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维基时代、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WaykiMax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第三方钱包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F35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</a:rPr>
                        <a:t>火币归集钱包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F35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维基时代、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WaykiMax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第三方钱包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BF35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753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6551" y="935399"/>
            <a:ext cx="3864769" cy="39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互联网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模型</a:t>
            </a:r>
            <a:endParaRPr kumimoji="1" lang="en-US" altLang="zh-CN" sz="2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3081" y="293715"/>
            <a:ext cx="1333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传统后台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0247" y="2675286"/>
            <a:ext cx="2722821" cy="2028307"/>
          </a:xfrm>
          <a:prstGeom prst="rect">
            <a:avLst/>
          </a:prstGeom>
          <a:solidFill>
            <a:srgbClr val="007460"/>
          </a:solidFill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Web</a:t>
            </a:r>
            <a:r>
              <a:rPr kumimoji="1" lang="zh-CN" altLang="en-US" sz="2000" b="1" dirty="0" smtClean="0"/>
              <a:t>服务器</a:t>
            </a:r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/>
          </a:p>
          <a:p>
            <a:pPr algn="ctr"/>
            <a:endParaRPr kumimoji="1" lang="en-US" altLang="zh-CN" sz="2000" b="1" dirty="0" smtClean="0"/>
          </a:p>
          <a:p>
            <a:pPr algn="ctr"/>
            <a:endParaRPr kumimoji="1" lang="en-US" altLang="zh-CN" sz="2000" b="1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535177" y="4080522"/>
            <a:ext cx="1249793" cy="523374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后台程序</a:t>
            </a:r>
            <a:endParaRPr kumimoji="1" lang="zh-CN" altLang="en-US" dirty="0"/>
          </a:p>
        </p:txBody>
      </p:sp>
      <p:sp>
        <p:nvSpPr>
          <p:cNvPr id="9" name="上下箭头 8"/>
          <p:cNvSpPr/>
          <p:nvPr/>
        </p:nvSpPr>
        <p:spPr>
          <a:xfrm>
            <a:off x="4363175" y="1993559"/>
            <a:ext cx="531520" cy="639317"/>
          </a:xfrm>
          <a:prstGeom prst="upDownArrow">
            <a:avLst>
              <a:gd name="adj1" fmla="val 50000"/>
              <a:gd name="adj2" fmla="val 43645"/>
            </a:avLst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r="1140000" algn="ctr" rotWithShape="0">
              <a:srgbClr val="FFFF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97405" y="1520144"/>
            <a:ext cx="1522430" cy="338306"/>
          </a:xfrm>
          <a:prstGeom prst="rect">
            <a:avLst/>
          </a:prstGeom>
          <a:solidFill>
            <a:srgbClr val="0074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9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052698" y="4248307"/>
            <a:ext cx="734275" cy="239813"/>
          </a:xfrm>
          <a:prstGeom prst="roundRect">
            <a:avLst/>
          </a:prstGeom>
          <a:solidFill>
            <a:srgbClr val="56569F"/>
          </a:solidFill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3368933" y="3309508"/>
            <a:ext cx="2560850" cy="5007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域名：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www.wiccdev.org</a:t>
            </a:r>
            <a:endParaRPr kumimoji="1" lang="zh-CN" altLang="en-US" dirty="0"/>
          </a:p>
        </p:txBody>
      </p:sp>
      <p:sp>
        <p:nvSpPr>
          <p:cNvPr id="21" name="斜纹 20"/>
          <p:cNvSpPr/>
          <p:nvPr/>
        </p:nvSpPr>
        <p:spPr>
          <a:xfrm>
            <a:off x="0" y="1"/>
            <a:ext cx="3917659" cy="2676088"/>
          </a:xfrm>
          <a:prstGeom prst="diagStrip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934" y="1"/>
            <a:ext cx="1514297" cy="7944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593215" y="618207"/>
            <a:ext cx="207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互联网应用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左箭头 15"/>
          <p:cNvSpPr/>
          <p:nvPr/>
        </p:nvSpPr>
        <p:spPr>
          <a:xfrm rot="19857662">
            <a:off x="5547086" y="641974"/>
            <a:ext cx="1703193" cy="1035871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50800" dir="5400000" sx="120000" sy="120000" algn="ctr" rotWithShape="0">
              <a:srgbClr val="000000">
                <a:alpha val="9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用户入口</a:t>
            </a:r>
            <a:endParaRPr kumimoji="1"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7310502" y="217753"/>
            <a:ext cx="1184335" cy="606366"/>
          </a:xfrm>
          <a:prstGeom prst="roundRect">
            <a:avLst/>
          </a:prstGeom>
          <a:solidFill>
            <a:srgbClr val="007460"/>
          </a:solidFill>
          <a:ln>
            <a:solidFill>
              <a:srgbClr val="007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 smtClean="0">
                <a:solidFill>
                  <a:schemeClr val="tx1"/>
                </a:solidFill>
              </a:rPr>
              <a:t>用户名</a:t>
            </a:r>
            <a:endParaRPr kumimoji="1"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000" b="1" dirty="0" smtClean="0">
                <a:solidFill>
                  <a:schemeClr val="tx1"/>
                </a:solidFill>
              </a:rPr>
              <a:t>密码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613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9728</TotalTime>
  <Words>668</Words>
  <Application>Microsoft Macintosh PowerPoint</Application>
  <PresentationFormat>全屏显示(16:9)</PresentationFormat>
  <Paragraphs>270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HelveticaNeue</vt:lpstr>
      <vt:lpstr>Mangal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PPT</cp:keywords>
  <cp:lastModifiedBy>Microsoft Office User</cp:lastModifiedBy>
  <cp:revision>9513</cp:revision>
  <cp:lastPrinted>2017-05-19T06:29:00Z</cp:lastPrinted>
  <dcterms:created xsi:type="dcterms:W3CDTF">2015-10-08T14:18:00Z</dcterms:created>
  <dcterms:modified xsi:type="dcterms:W3CDTF">2019-05-24T10:13:11Z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