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24"/>
  </p:notesMasterIdLst>
  <p:sldIdLst>
    <p:sldId id="256" r:id="rId2"/>
    <p:sldId id="258" r:id="rId3"/>
    <p:sldId id="260" r:id="rId4"/>
    <p:sldId id="261" r:id="rId5"/>
    <p:sldId id="262" r:id="rId6"/>
    <p:sldId id="313" r:id="rId7"/>
    <p:sldId id="312" r:id="rId8"/>
    <p:sldId id="314" r:id="rId9"/>
    <p:sldId id="263" r:id="rId10"/>
    <p:sldId id="264" r:id="rId11"/>
    <p:sldId id="259" r:id="rId12"/>
    <p:sldId id="315" r:id="rId13"/>
    <p:sldId id="316" r:id="rId14"/>
    <p:sldId id="318" r:id="rId15"/>
    <p:sldId id="319" r:id="rId16"/>
    <p:sldId id="320" r:id="rId17"/>
    <p:sldId id="321" r:id="rId18"/>
    <p:sldId id="322" r:id="rId19"/>
    <p:sldId id="265" r:id="rId20"/>
    <p:sldId id="323" r:id="rId21"/>
    <p:sldId id="290" r:id="rId22"/>
    <p:sldId id="324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1D54A6-CCB8-4BC8-B00C-D621B54B9D87}">
  <a:tblStyle styleId="{871D54A6-CCB8-4BC8-B00C-D621B54B9D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094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88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Next, ill be introducing the models.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8291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Firstly, we have the binary classification model.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SG"/>
            </a:b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binary classification model in Python is a machine learning model used to classify instances into one of two classes or categories.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SG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our project we used </a:t>
            </a: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Decision trees. It partitions the feature space into regions based on feature values and classify instances according to the majority class in each region.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SG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They are intuitive and easy to interpret but can be prone to overfitting.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SG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our code, we encoded the valid predictors by one hot </a:t>
            </a:r>
            <a:r>
              <a:rPr lang="en-SG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encding</a:t>
            </a: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then split the dataset into Train and Test by the ratio 8:2, with the max depth set to 4.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SG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this model, </a:t>
            </a:r>
            <a:r>
              <a:rPr lang="en-SG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unsampling</a:t>
            </a: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was done to increase the accuracy of it.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SG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 analyse this model, let us look at the statistics.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has a 72.95% accuracy rate. 21.15% false positive rate and a 31.43% false negative rate.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205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SG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Next, we have the random forest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Random Forest is an ensemble learning method that builds multiple decision trees and combines their predictions to improve accuracy and generalization. It reduces overfitting compared to individual decision trees.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Random Forest builds multiple decision trees during training. Each tree is trained on a bootstrap sample of the training data, which involves randomly selecting instances from the training data with replacement.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this model, the dataset was split In the same way as the previous model. 300 decision trees with depth of 5 were generated. These 300 decision trees were chosen via hyper-parameter tuning using cross-validation (CV), using accuracy as the scoring parameter.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 this model, it has much higher accuracy as compared to the binary classification model at 81.79%.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has a false positive rate of 17.31% and a false negative rate of 18.57%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Both of which are lower than that of the binary classification model.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719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SG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Lastly, we have the logistic regression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models the probability that an instance belongs to a particular class using a logistic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Logistic regression estimates the probability that an instance belongs to a particular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SG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training, the code uses the trained model to make predictions on the testing data using ‘predict()’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For this model,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It has an accuracy of 75.41%. A false positive rate of 44.83% and a false negative rate of 37.5%.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While it does not have the lowest accuracy out of the 3 models, it has the highest false negative and or positive rates.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554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Moving on to our findings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2144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conclude and </a:t>
            </a:r>
            <a:r>
              <a:rPr lang="en-US" err="1"/>
              <a:t>summarise</a:t>
            </a:r>
            <a:r>
              <a:rPr lang="en-US"/>
              <a:t> the 3 models we have used: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/>
              <a:t>The binary classification model allows for valid predictors to predict whether salary of respondent is above median.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/>
              <a:t>The random forest model allows for valid predictors to predict whether salary of respondent is above median and it has the lowest false positive and false negative rate.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/>
              <a:t>The logistic regression model allows for valid predictors to predict if the salary of a respondent is above median salary. However, this model has the highest false positive and false negative rate out of the 3 models that we have used.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/>
              <a:t>Thus, out of the 3 models, the random forest model is the most suitable model to predict whether the salary of a data science professional is above the median salary or not as it has the highest accuracy and lowest false positive and negative rates.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I end off this presentation, I would like to share some data-driven insights that we got from the dataset.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found that financial data analysts have the highest median salary while principle data engineers have the highest minimum salary.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also found that data scientist was the most popular job in 2020 and 2021 and data engineer was the most popular job in 2022.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most popular job category in 2020 and 2021 was data scientist and data analyst in 2022.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general, the data showed that most data-science related companies are found in the united states of America and that the average salary of data science professionals is increasing annually.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9795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451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640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45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13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rot="10800000" flipH="1">
              <a:off x="-118698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rot="10800000" flipH="1">
              <a:off x="-519458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1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2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3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4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5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6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7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8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rot="10800000" flipH="1">
              <a:off x="927364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rot="10800000" flipH="1">
              <a:off x="273054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2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10800000" flipH="1">
              <a:off x="-512036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rot="10800000" flipH="1">
              <a:off x="295217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70" r:id="rId7"/>
    <p:sldLayoutId id="2147483671" r:id="rId8"/>
    <p:sldLayoutId id="2147483672" r:id="rId9"/>
    <p:sldLayoutId id="2147483673" r:id="rId10"/>
    <p:sldLayoutId id="2147483676" r:id="rId11"/>
    <p:sldLayoutId id="2147483677" r:id="rId12"/>
    <p:sldLayoutId id="214748367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random-forest-in-python-24d0893d51c0" TargetMode="External"/><Relationship Id="rId3" Type="http://schemas.openxmlformats.org/officeDocument/2006/relationships/hyperlink" Target="https://stackoverflow.com/questions/57165247/rename-column-values-using-pandas-dataframe" TargetMode="External"/><Relationship Id="rId7" Type="http://schemas.openxmlformats.org/officeDocument/2006/relationships/hyperlink" Target="https://realpython.com/logistic-regression-pytho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w3schools.com/python/python_ml_logistic_regression.asp" TargetMode="External"/><Relationship Id="rId5" Type="http://schemas.openxmlformats.org/officeDocument/2006/relationships/hyperlink" Target="https://www.geeksforgeeks.org/how-to-customize-line-graph-in-jupyter-notebook/" TargetMode="External"/><Relationship Id="rId4" Type="http://schemas.openxmlformats.org/officeDocument/2006/relationships/hyperlink" Target="https://www.dataquest.io/blog/tutorial-add-column-pandas-dataframe-based-on-if-else-condition/" TargetMode="External"/><Relationship Id="rId9" Type="http://schemas.openxmlformats.org/officeDocument/2006/relationships/hyperlink" Target="https://medium.com/@24littledino/accuracy-in-python-980074154e5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552626" y="968122"/>
            <a:ext cx="4480573" cy="1957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SC1015 </a:t>
            </a:r>
            <a:br>
              <a:rPr lang="en" sz="6000" b="1"/>
            </a:br>
            <a:r>
              <a:rPr lang="en" sz="6000" b="1"/>
              <a:t>Mini Project</a:t>
            </a:r>
            <a:endParaRPr lang="en-US" sz="600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3225" y="2777676"/>
            <a:ext cx="4160700" cy="1458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FCSG Team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Goh Jun Keat		U2320114E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Celeste Ho Shir Chee		</a:t>
            </a:r>
            <a:r>
              <a:rPr lang="en-US" sz="1400"/>
              <a:t>U2322765G</a:t>
            </a:r>
            <a:endParaRPr lang="en"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 QiXin			</a:t>
            </a:r>
            <a:r>
              <a:rPr lang="en-US" sz="1400"/>
              <a:t>U2321190F</a:t>
            </a:r>
            <a:endParaRPr sz="140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721712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xfrm>
            <a:off x="720000" y="1756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Variables I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3E68E-2FA0-2091-F9C2-BFD89C9D9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46" y="1267238"/>
            <a:ext cx="2288100" cy="109073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Distribution of salary (USD) by job title</a:t>
            </a:r>
            <a:endParaRPr lang="en-MY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816C95-7C82-11DC-BE59-1B6A2085B82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285600" y="1267239"/>
            <a:ext cx="2572800" cy="115755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Top 10 data science company locations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Trend of job opportunities by year</a:t>
            </a:r>
            <a:endParaRPr lang="en-MY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F3B26D0-532F-045C-E91E-85C58F6BF14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135900" y="1267238"/>
            <a:ext cx="2288100" cy="109073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Most popular job title &amp; job category by year</a:t>
            </a:r>
            <a:endParaRPr lang="en-MY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D47BD6A-07E0-2590-E50A-11DD86A5326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79146" y="800105"/>
            <a:ext cx="2288100" cy="572700"/>
          </a:xfrm>
        </p:spPr>
        <p:txBody>
          <a:bodyPr/>
          <a:lstStyle/>
          <a:p>
            <a:r>
              <a:rPr lang="en-US"/>
              <a:t>Boxplot</a:t>
            </a:r>
            <a:endParaRPr lang="en-MY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784BD91-7AED-D163-6CA7-FB08B174C9E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427954" y="800105"/>
            <a:ext cx="2288100" cy="572700"/>
          </a:xfrm>
        </p:spPr>
        <p:txBody>
          <a:bodyPr/>
          <a:lstStyle/>
          <a:p>
            <a:r>
              <a:rPr lang="en-US" err="1"/>
              <a:t>Barplot</a:t>
            </a:r>
            <a:endParaRPr lang="en-MY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E41CB6D4-9B59-598F-F839-7F6197091E1B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135900" y="800105"/>
            <a:ext cx="2288100" cy="572700"/>
          </a:xfrm>
        </p:spPr>
        <p:txBody>
          <a:bodyPr/>
          <a:lstStyle/>
          <a:p>
            <a:r>
              <a:rPr lang="en-US" err="1"/>
              <a:t>Catplot</a:t>
            </a:r>
            <a:endParaRPr lang="en-MY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FA5019-1425-F3D9-2E98-EA36C89BA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864" y="2241151"/>
            <a:ext cx="2847980" cy="28077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D7AAC8-C2FE-68D0-04C3-B037FE76C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733" y="2524851"/>
            <a:ext cx="1860533" cy="10988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D2F2B0-82E4-A59E-756E-1406F1C12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041" y="3645004"/>
            <a:ext cx="1331918" cy="13228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563133-DF70-42EF-7CCF-B7B5504F8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56" y="2188832"/>
            <a:ext cx="3065821" cy="15097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39"/>
          <p:cNvGrpSpPr/>
          <p:nvPr/>
        </p:nvGrpSpPr>
        <p:grpSpPr>
          <a:xfrm>
            <a:off x="-541907" y="-622274"/>
            <a:ext cx="4136119" cy="6091167"/>
            <a:chOff x="-541907" y="-622274"/>
            <a:chExt cx="4136119" cy="6091167"/>
          </a:xfrm>
        </p:grpSpPr>
        <p:sp>
          <p:nvSpPr>
            <p:cNvPr id="407" name="Google Shape;407;p39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1B34FA2-4AD3-C20C-01C8-29F58ABE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289" y="318476"/>
            <a:ext cx="4567800" cy="671101"/>
          </a:xfrm>
        </p:spPr>
        <p:txBody>
          <a:bodyPr/>
          <a:lstStyle/>
          <a:p>
            <a:r>
              <a:rPr lang="en-US" sz="3500"/>
              <a:t>Outliers</a:t>
            </a:r>
            <a:endParaRPr lang="en-MY" sz="35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169BD1-470E-F604-8B9C-1AC69ABA3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2975" y="857095"/>
            <a:ext cx="4567800" cy="154819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DM Sans" pitchFamily="2" charset="0"/>
              </a:rPr>
              <a:t>Variable “</a:t>
            </a:r>
            <a:r>
              <a:rPr lang="en-US" sz="1400" err="1">
                <a:latin typeface="DM Sans" pitchFamily="2" charset="0"/>
              </a:rPr>
              <a:t>salary_in_usd</a:t>
            </a:r>
            <a:r>
              <a:rPr lang="en-US" sz="1400">
                <a:latin typeface="DM Sans" pitchFamily="2" charset="0"/>
              </a:rPr>
              <a:t>” has outliers that can be detected by boxplot.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DM Sans" pitchFamily="2" charset="0"/>
              </a:rPr>
              <a:t>Outliers were dropped to increase reliability</a:t>
            </a:r>
          </a:p>
          <a:p>
            <a:pPr lvl="1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DM Sans" pitchFamily="2" charset="0"/>
              </a:rPr>
              <a:t>10 rows of data were dropped</a:t>
            </a:r>
          </a:p>
          <a:p>
            <a:pPr>
              <a:buFont typeface="Arial" panose="020B0604020202020204" pitchFamily="34" charset="0"/>
              <a:buChar char="•"/>
            </a:pPr>
            <a:endParaRPr lang="en-MY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EF01B3-7539-706E-0904-BF5B2FC8D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44" y="2325576"/>
            <a:ext cx="3315409" cy="25059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2506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Variables II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5C73D-3BDE-58C1-156C-9F5F57958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8880" y="1532820"/>
            <a:ext cx="2844000" cy="11892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Trend of average salary (USD) by year</a:t>
            </a:r>
            <a:endParaRPr lang="en-MY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4DCE37-3C84-78BE-581C-1712D3FE341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91122" y="1532820"/>
            <a:ext cx="2844000" cy="71055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Distribution of responding variable “</a:t>
            </a:r>
            <a:r>
              <a:rPr lang="en-US" err="1"/>
              <a:t>above_median</a:t>
            </a:r>
            <a:r>
              <a:rPr lang="en-US"/>
              <a:t>”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FDE4B38-6045-7A5C-5ED3-B0C933B9D43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91122" y="1120470"/>
            <a:ext cx="2844000" cy="558900"/>
          </a:xfrm>
        </p:spPr>
        <p:txBody>
          <a:bodyPr/>
          <a:lstStyle/>
          <a:p>
            <a:r>
              <a:rPr lang="en-US" err="1"/>
              <a:t>Catplot</a:t>
            </a:r>
            <a:endParaRPr lang="en-MY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7B6CF0C-AE59-BFC7-B458-67F299E0B50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408890" y="1120470"/>
            <a:ext cx="2844000" cy="558900"/>
          </a:xfrm>
        </p:spPr>
        <p:txBody>
          <a:bodyPr/>
          <a:lstStyle/>
          <a:p>
            <a:r>
              <a:rPr lang="en-US"/>
              <a:t>Line Graph</a:t>
            </a:r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160F-72A4-4868-6DFB-4621B881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50" y="2381661"/>
            <a:ext cx="3721943" cy="176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78B249-796E-E812-E598-D680BB8B6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76" y="2408659"/>
            <a:ext cx="3946208" cy="14514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A7705D-F150-8C65-42D8-CF818C3FD4DE}"/>
              </a:ext>
            </a:extLst>
          </p:cNvPr>
          <p:cNvSpPr txBox="1"/>
          <p:nvPr/>
        </p:nvSpPr>
        <p:spPr>
          <a:xfrm>
            <a:off x="1873703" y="4307376"/>
            <a:ext cx="539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DM Sans" pitchFamily="2" charset="0"/>
              </a:rPr>
              <a:t>Median value used </a:t>
            </a:r>
            <a:r>
              <a:rPr lang="en-US">
                <a:solidFill>
                  <a:schemeClr val="tx1"/>
                </a:solidFill>
                <a:latin typeface="DM Sans" pitchFamily="2" charset="0"/>
              </a:rPr>
              <a:t>is the median value from </a:t>
            </a:r>
            <a:r>
              <a:rPr lang="en-US" b="1">
                <a:solidFill>
                  <a:schemeClr val="tx1"/>
                </a:solidFill>
                <a:latin typeface="DM Sans" pitchFamily="2" charset="0"/>
              </a:rPr>
              <a:t>raw data (before removing outliers)</a:t>
            </a:r>
            <a:endParaRPr lang="en-MY" b="1">
              <a:solidFill>
                <a:schemeClr val="tx1"/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8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19999" y="641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Predictors</a:t>
            </a:r>
            <a:endParaRPr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997568" y="576966"/>
            <a:ext cx="7148861" cy="1102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6 </a:t>
            </a:r>
            <a:r>
              <a:rPr lang="en" b="1"/>
              <a:t>potential</a:t>
            </a:r>
            <a:r>
              <a:rPr lang="en"/>
              <a:t> predictors for “above_median”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Used catplot and jointplot to identify </a:t>
            </a:r>
            <a:r>
              <a:rPr lang="en" b="1"/>
              <a:t>valid predictors.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72D62-F0DA-C9BB-A02A-3A0DC286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92" y="1400756"/>
            <a:ext cx="2553880" cy="990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FC13E0-C0BD-57B7-10B4-C7263B59E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815" y="585460"/>
            <a:ext cx="1818171" cy="1720419"/>
          </a:xfrm>
          <a:prstGeom prst="rect">
            <a:avLst/>
          </a:prstGeom>
        </p:spPr>
      </p:pic>
      <p:sp>
        <p:nvSpPr>
          <p:cNvPr id="6" name="Google Shape;457;p41">
            <a:extLst>
              <a:ext uri="{FF2B5EF4-FFF2-40B4-BE49-F238E27FC236}">
                <a16:creationId xmlns:a16="http://schemas.microsoft.com/office/drawing/2014/main" id="{92C0AF2A-4C01-F097-7111-322352FA4E57}"/>
              </a:ext>
            </a:extLst>
          </p:cNvPr>
          <p:cNvSpPr txBox="1">
            <a:spLocks/>
          </p:cNvSpPr>
          <p:nvPr/>
        </p:nvSpPr>
        <p:spPr>
          <a:xfrm>
            <a:off x="923325" y="2391129"/>
            <a:ext cx="7297346" cy="110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b="1">
                <a:solidFill>
                  <a:srgbClr val="00B050"/>
                </a:solidFill>
              </a:rPr>
              <a:t>3 valid predictors found. </a:t>
            </a:r>
            <a:r>
              <a:rPr lang="en" b="1">
                <a:solidFill>
                  <a:schemeClr val="tx1"/>
                </a:solidFill>
              </a:rPr>
              <a:t>(experience_level, remote_ratio, company_size)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Used swarmplot to find distribution of </a:t>
            </a:r>
            <a:r>
              <a:rPr lang="en" b="1"/>
              <a:t>valid predictors </a:t>
            </a:r>
            <a:r>
              <a:rPr lang="en"/>
              <a:t>with salary (USD).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Categorise </a:t>
            </a:r>
            <a:r>
              <a:rPr lang="en" b="1"/>
              <a:t>valid predictors </a:t>
            </a:r>
            <a:r>
              <a:rPr lang="en"/>
              <a:t>against “above_median” using heatmap and GroupBy.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3D57F1-9CDF-3786-C449-B44E30E2F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560" y="3538653"/>
            <a:ext cx="2765719" cy="13941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A4253E-0A64-D162-EBC3-CE6844E46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563" y="3584492"/>
            <a:ext cx="3741436" cy="12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5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294446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378546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60579" y="3210346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 Accuracy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296046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3253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19999" y="2029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481692" y="894949"/>
            <a:ext cx="4090307" cy="334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Encoded the </a:t>
            </a:r>
            <a:r>
              <a:rPr lang="en" b="1"/>
              <a:t>valid predictors </a:t>
            </a:r>
            <a:r>
              <a:rPr lang="en"/>
              <a:t>by One-Hot Encoding.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Dataset split into Train and Test by ratio 8:2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Max depth set to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err="1"/>
              <a:t>Upsampling</a:t>
            </a:r>
            <a:r>
              <a:rPr lang="en"/>
              <a:t> done to increase accuracy</a:t>
            </a:r>
          </a:p>
          <a:p>
            <a:pPr marL="0" indent="0">
              <a:lnSpc>
                <a:spcPct val="150000"/>
              </a:lnSpc>
            </a:pPr>
            <a:endParaRPr lang="e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Analysis: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Accuracy: </a:t>
            </a:r>
            <a:r>
              <a:rPr lang="en" b="1"/>
              <a:t>72.95%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False Positive Rate (FPR): </a:t>
            </a:r>
            <a:r>
              <a:rPr lang="en" b="1"/>
              <a:t>21.15%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False Negative Rate (FNR): </a:t>
            </a:r>
            <a:r>
              <a:rPr lang="en" b="1"/>
              <a:t>31.43%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65CD5-8B82-BD9B-1734-03E198DEB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19" y="804602"/>
            <a:ext cx="4102958" cy="35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2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19999" y="1756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481693" y="881745"/>
            <a:ext cx="7090682" cy="2849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Arial"/>
              <a:buChar char="•"/>
            </a:pPr>
            <a:r>
              <a:rPr lang="en"/>
              <a:t>The dataset was split into Train and Test by ratio of 8:2.</a:t>
            </a:r>
            <a:endParaRPr lang="en-US"/>
          </a:p>
          <a:p>
            <a:pPr marL="139700" indent="0">
              <a:lnSpc>
                <a:spcPct val="114999"/>
              </a:lnSpc>
            </a:pPr>
            <a:r>
              <a:rPr lang="en"/>
              <a:t>    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/>
              <a:t> 300 decision trees with depth 5 (chosen via hyper-paramater tuning using Cross-Validation (CV), using </a:t>
            </a:r>
            <a:r>
              <a:rPr lang="en" b="1"/>
              <a:t>accuracy</a:t>
            </a:r>
            <a:r>
              <a:rPr lang="en"/>
              <a:t> as the scoring parameter)</a:t>
            </a:r>
          </a:p>
          <a:p>
            <a:pPr marL="139700" indent="0">
              <a:lnSpc>
                <a:spcPct val="114999"/>
              </a:lnSpc>
            </a:pPr>
            <a:r>
              <a:rPr lang="en"/>
              <a:t>    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/>
              <a:t>  Analysis</a:t>
            </a:r>
          </a:p>
          <a:p>
            <a:pPr marL="139700" indent="0">
              <a:lnSpc>
                <a:spcPct val="114999"/>
              </a:lnSpc>
            </a:pPr>
            <a:r>
              <a:rPr lang="en"/>
              <a:t>      - Accuracy: </a:t>
            </a:r>
            <a:r>
              <a:rPr lang="en" b="1"/>
              <a:t>81.97%</a:t>
            </a:r>
          </a:p>
          <a:p>
            <a:pPr marL="139700" indent="0">
              <a:lnSpc>
                <a:spcPct val="114999"/>
              </a:lnSpc>
            </a:pPr>
            <a:r>
              <a:rPr lang="en"/>
              <a:t>      - False Positive Rate (FPR): </a:t>
            </a:r>
            <a:r>
              <a:rPr lang="en" b="1"/>
              <a:t>17.31%</a:t>
            </a:r>
          </a:p>
          <a:p>
            <a:pPr marL="139700" indent="0">
              <a:lnSpc>
                <a:spcPct val="114999"/>
              </a:lnSpc>
            </a:pPr>
            <a:r>
              <a:rPr lang="en"/>
              <a:t>      - False Negative Rate (FNR): </a:t>
            </a:r>
            <a:r>
              <a:rPr lang="en" b="1"/>
              <a:t>18.57%</a:t>
            </a:r>
          </a:p>
          <a:p>
            <a:pPr marL="139700" indent="0">
              <a:lnSpc>
                <a:spcPct val="114999"/>
              </a:lnSpc>
            </a:pPr>
            <a:r>
              <a:rPr lang="en"/>
              <a:t>      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/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793E033-8A11-44BA-1DC3-A88F045B5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79" y="2018016"/>
            <a:ext cx="4572000" cy="1102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93CDF-8073-8FF0-5047-8634BB865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058" y="3225168"/>
            <a:ext cx="4305420" cy="6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2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19999" y="1756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91792" y="925405"/>
            <a:ext cx="4090308" cy="3292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/>
              <a:t>The dataset was split into Train and Test by ratio of 8:2.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/>
              <a:t>After training, the code uses the trained model to make predictions on the testing data using “predict()”.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/>
              <a:t>Analysis of Test data: </a:t>
            </a:r>
          </a:p>
          <a:p>
            <a:pPr marL="0" indent="0">
              <a:lnSpc>
                <a:spcPct val="150000"/>
              </a:lnSpc>
            </a:pPr>
            <a:r>
              <a:rPr lang="en-SG"/>
              <a:t>	- Accuracy: 75.41% </a:t>
            </a:r>
          </a:p>
          <a:p>
            <a:pPr marL="0" indent="0">
              <a:lnSpc>
                <a:spcPct val="150000"/>
              </a:lnSpc>
            </a:pPr>
            <a:r>
              <a:rPr lang="en-SG"/>
              <a:t>	- False Positive Rate (FPR): 44.83% </a:t>
            </a:r>
          </a:p>
          <a:p>
            <a:pPr marL="0" indent="0">
              <a:lnSpc>
                <a:spcPct val="150000"/>
              </a:lnSpc>
            </a:pPr>
            <a:r>
              <a:rPr lang="en-SG"/>
              <a:t>	- False Negative Rate (FNR): 37.50%</a:t>
            </a:r>
            <a:endParaRPr lang="e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366495E-BD6C-911B-621F-05AAC67A1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499" y="1851213"/>
            <a:ext cx="3360084" cy="14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8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294446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Findings</a:t>
            </a:r>
            <a:endParaRPr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378546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60579" y="3210346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&amp; Data-Driven Insights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296046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8253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 txBox="1">
            <a:spLocks noGrp="1"/>
          </p:cNvSpPr>
          <p:nvPr>
            <p:ph type="title"/>
          </p:nvPr>
        </p:nvSpPr>
        <p:spPr>
          <a:xfrm>
            <a:off x="719984" y="1635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FF1E6A0-3A01-529A-8447-04643661360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42399" y="814920"/>
            <a:ext cx="3251700" cy="986235"/>
          </a:xfrm>
        </p:spPr>
        <p:txBody>
          <a:bodyPr/>
          <a:lstStyle/>
          <a:p>
            <a:r>
              <a:rPr lang="en-US"/>
              <a:t>Binary</a:t>
            </a:r>
          </a:p>
          <a:p>
            <a:r>
              <a:rPr lang="en-US"/>
              <a:t>Classification</a:t>
            </a:r>
            <a:endParaRPr lang="en-MY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B6BB517-E7EA-D49B-536D-4BFAD3D1B4F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2946134" y="2465832"/>
            <a:ext cx="3251700" cy="875395"/>
          </a:xfrm>
        </p:spPr>
        <p:txBody>
          <a:bodyPr/>
          <a:lstStyle/>
          <a:p>
            <a:r>
              <a:rPr lang="en-US"/>
              <a:t>Logistic </a:t>
            </a:r>
          </a:p>
          <a:p>
            <a:r>
              <a:rPr lang="en-US"/>
              <a:t>Regression</a:t>
            </a:r>
            <a:endParaRPr lang="en-MY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E053CE3A-6313-C8CE-7989-8574FF8BE9A8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5348431" y="846134"/>
            <a:ext cx="3251700" cy="955021"/>
          </a:xfrm>
        </p:spPr>
        <p:txBody>
          <a:bodyPr/>
          <a:lstStyle/>
          <a:p>
            <a:r>
              <a:rPr lang="en-US"/>
              <a:t>Random </a:t>
            </a:r>
          </a:p>
          <a:p>
            <a:r>
              <a:rPr lang="en-US"/>
              <a:t>Forest</a:t>
            </a:r>
            <a:endParaRPr lang="en-MY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9A448-A412-8FCC-5E4E-A9486F3FAD70}"/>
              </a:ext>
            </a:extLst>
          </p:cNvPr>
          <p:cNvSpPr txBox="1"/>
          <p:nvPr/>
        </p:nvSpPr>
        <p:spPr>
          <a:xfrm>
            <a:off x="510251" y="1668522"/>
            <a:ext cx="3184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DM Sans" pitchFamily="2" charset="0"/>
              </a:rPr>
              <a:t>Valid predictors can predict whether salary (USD) of respondent is above median</a:t>
            </a:r>
            <a:endParaRPr lang="en-MY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F42B9A-6E5C-1FF7-95DC-5C30971AF532}"/>
              </a:ext>
            </a:extLst>
          </p:cNvPr>
          <p:cNvSpPr txBox="1"/>
          <p:nvPr/>
        </p:nvSpPr>
        <p:spPr>
          <a:xfrm>
            <a:off x="5416060" y="1668523"/>
            <a:ext cx="3184071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dm sans"/>
              </a:rPr>
              <a:t>Valid predictors can predict whether salary (USD) is above median and has the </a:t>
            </a:r>
            <a:r>
              <a:rPr lang="en-US" b="1">
                <a:solidFill>
                  <a:schemeClr val="tx1"/>
                </a:solidFill>
                <a:latin typeface="dm sans"/>
              </a:rPr>
              <a:t>lowest false positive and false negative rates.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EF2E4E-39CD-BE28-4A23-CF92D84D266D}"/>
              </a:ext>
            </a:extLst>
          </p:cNvPr>
          <p:cNvSpPr txBox="1"/>
          <p:nvPr/>
        </p:nvSpPr>
        <p:spPr>
          <a:xfrm>
            <a:off x="2244420" y="3195832"/>
            <a:ext cx="4655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V</a:t>
            </a:r>
            <a:r>
              <a:rPr lang="en-SG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alid predictors can predict </a:t>
            </a:r>
            <a:r>
              <a:rPr 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whether salary (USD) is above median salary (USD)</a:t>
            </a:r>
            <a:r>
              <a:rPr lang="en-SG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 This model has the highest false positive and false negative rates out of the 3 models.</a:t>
            </a:r>
          </a:p>
          <a:p>
            <a:pPr algn="ctr"/>
            <a:endParaRPr lang="en-MY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68DC4C-7D3E-6494-4240-8791424F1EF4}"/>
              </a:ext>
            </a:extLst>
          </p:cNvPr>
          <p:cNvSpPr txBox="1"/>
          <p:nvPr/>
        </p:nvSpPr>
        <p:spPr>
          <a:xfrm>
            <a:off x="912125" y="4219473"/>
            <a:ext cx="7319718" cy="7067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>
                <a:solidFill>
                  <a:srgbClr val="00B050"/>
                </a:solidFill>
                <a:latin typeface="DM Sans"/>
              </a:rPr>
              <a:t>Random Forest</a:t>
            </a:r>
            <a:r>
              <a:rPr lang="en-US" b="1">
                <a:solidFill>
                  <a:srgbClr val="00B050"/>
                </a:solidFill>
                <a:latin typeface="DM Sans"/>
              </a:rPr>
              <a:t> </a:t>
            </a:r>
            <a:r>
              <a:rPr lang="en-US" b="1">
                <a:solidFill>
                  <a:schemeClr val="tx1"/>
                </a:solidFill>
                <a:latin typeface="DM Sans"/>
              </a:rPr>
              <a:t>is the more suitable model to predict whether salary (USD) of </a:t>
            </a:r>
            <a:r>
              <a:rPr lang="en-US" b="1">
                <a:solidFill>
                  <a:schemeClr val="tx1"/>
                </a:solidFill>
              </a:rPr>
              <a:t>Data Science professional is</a:t>
            </a:r>
            <a:r>
              <a:rPr lang="en-US" b="1">
                <a:solidFill>
                  <a:schemeClr val="tx1"/>
                </a:solidFill>
                <a:latin typeface="DM Sans"/>
              </a:rPr>
              <a:t> above the median salary (USD) as it has higher accuracy.</a:t>
            </a:r>
            <a:endParaRPr lang="en-US">
              <a:solidFill>
                <a:schemeClr val="tx1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3960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Table of contents</a:t>
            </a:r>
            <a:endParaRPr sz="3600"/>
          </a:p>
        </p:txBody>
      </p:sp>
      <p:sp>
        <p:nvSpPr>
          <p:cNvPr id="382" name="Google Shape;382;p38"/>
          <p:cNvSpPr txBox="1">
            <a:spLocks noGrp="1"/>
          </p:cNvSpPr>
          <p:nvPr>
            <p:ph type="subTitle" idx="3"/>
          </p:nvPr>
        </p:nvSpPr>
        <p:spPr>
          <a:xfrm>
            <a:off x="2156914" y="3899359"/>
            <a:ext cx="2305500" cy="799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Binary Classification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Random Forest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Logistic Regression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>
              <a:solidFill>
                <a:srgbClr val="666666"/>
              </a:solidFill>
            </a:endParaRPr>
          </a:p>
        </p:txBody>
      </p:sp>
      <p:sp>
        <p:nvSpPr>
          <p:cNvPr id="383" name="Google Shape;383;p38"/>
          <p:cNvSpPr txBox="1">
            <a:spLocks noGrp="1"/>
          </p:cNvSpPr>
          <p:nvPr>
            <p:ph type="subTitle" idx="1"/>
          </p:nvPr>
        </p:nvSpPr>
        <p:spPr>
          <a:xfrm>
            <a:off x="681535" y="2186657"/>
            <a:ext cx="2382429" cy="761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Are Data Science Professionals getting paid above the median salary (USD)?</a:t>
            </a:r>
            <a:endParaRPr sz="1200"/>
          </a:p>
        </p:txBody>
      </p:sp>
      <p:sp>
        <p:nvSpPr>
          <p:cNvPr id="384" name="Google Shape;384;p38"/>
          <p:cNvSpPr txBox="1">
            <a:spLocks noGrp="1"/>
          </p:cNvSpPr>
          <p:nvPr>
            <p:ph type="subTitle" idx="2"/>
          </p:nvPr>
        </p:nvSpPr>
        <p:spPr>
          <a:xfrm>
            <a:off x="3419271" y="218665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Preparation of Dataset</a:t>
            </a:r>
            <a:endParaRPr sz="1200"/>
          </a:p>
        </p:txBody>
      </p:sp>
      <p:sp>
        <p:nvSpPr>
          <p:cNvPr id="385" name="Google Shape;385;p38"/>
          <p:cNvSpPr txBox="1">
            <a:spLocks noGrp="1"/>
          </p:cNvSpPr>
          <p:nvPr>
            <p:ph type="subTitle" idx="4"/>
          </p:nvPr>
        </p:nvSpPr>
        <p:spPr>
          <a:xfrm>
            <a:off x="4856185" y="389935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Conclusion &amp;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Data-Driven Insights</a:t>
            </a:r>
            <a:endParaRPr sz="1200"/>
          </a:p>
        </p:txBody>
      </p:sp>
      <p:sp>
        <p:nvSpPr>
          <p:cNvPr id="386" name="Google Shape;386;p38"/>
          <p:cNvSpPr txBox="1">
            <a:spLocks noGrp="1"/>
          </p:cNvSpPr>
          <p:nvPr>
            <p:ph type="subTitle" idx="5"/>
          </p:nvPr>
        </p:nvSpPr>
        <p:spPr>
          <a:xfrm>
            <a:off x="6118549" y="218665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Breakdown &amp; Analysis of Variables</a:t>
            </a:r>
            <a:endParaRPr sz="1200"/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 idx="7"/>
          </p:nvPr>
        </p:nvSpPr>
        <p:spPr>
          <a:xfrm>
            <a:off x="1505400" y="1264074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 idx="8"/>
          </p:nvPr>
        </p:nvSpPr>
        <p:spPr>
          <a:xfrm>
            <a:off x="2942314" y="2976195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4204671" y="1264074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1" name="Google Shape;391;p38"/>
          <p:cNvSpPr txBox="1">
            <a:spLocks noGrp="1"/>
          </p:cNvSpPr>
          <p:nvPr>
            <p:ph type="title" idx="13"/>
          </p:nvPr>
        </p:nvSpPr>
        <p:spPr>
          <a:xfrm>
            <a:off x="5641585" y="2976195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14"/>
          </p:nvPr>
        </p:nvSpPr>
        <p:spPr>
          <a:xfrm>
            <a:off x="6903950" y="1264074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6"/>
          </p:nvPr>
        </p:nvSpPr>
        <p:spPr>
          <a:xfrm>
            <a:off x="720000" y="185826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3419271" y="185826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6118549" y="185826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97" name="Google Shape;397;p38"/>
          <p:cNvSpPr txBox="1">
            <a:spLocks noGrp="1"/>
          </p:cNvSpPr>
          <p:nvPr>
            <p:ph type="subTitle" idx="19"/>
          </p:nvPr>
        </p:nvSpPr>
        <p:spPr>
          <a:xfrm>
            <a:off x="2156914" y="357044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20"/>
          </p:nvPr>
        </p:nvSpPr>
        <p:spPr>
          <a:xfrm>
            <a:off x="4856185" y="357044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19999" y="939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Data-Driven Insights</a:t>
            </a:r>
            <a:endParaRPr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997569" y="775609"/>
            <a:ext cx="7148861" cy="4351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/>
              <a:t>Different Data Science jobs have different distribution of salary (USD).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b="1"/>
              <a:t>Financial Data Analysts </a:t>
            </a:r>
            <a:r>
              <a:rPr lang="en"/>
              <a:t>have the </a:t>
            </a:r>
            <a:r>
              <a:rPr lang="en" b="1"/>
              <a:t>highest median salary (USD).</a:t>
            </a:r>
          </a:p>
          <a:p>
            <a:pPr marL="742950" lvl="1" indent="-285750" algn="l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b="1"/>
              <a:t>Principle Data Engineers </a:t>
            </a:r>
            <a:r>
              <a:rPr lang="en"/>
              <a:t>have the </a:t>
            </a:r>
            <a:r>
              <a:rPr lang="en" b="1"/>
              <a:t>highest minimum salary (USD).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b="1"/>
              <a:t>Most popular job </a:t>
            </a:r>
            <a:r>
              <a:rPr lang="en"/>
              <a:t>in: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/>
              <a:t>2020 &amp; 2021: </a:t>
            </a:r>
            <a:r>
              <a:rPr lang="en" b="1"/>
              <a:t>Data Scientist</a:t>
            </a:r>
          </a:p>
          <a:p>
            <a:pPr marL="742950" lvl="1" indent="-285750" algn="l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/>
              <a:t>2022: </a:t>
            </a:r>
            <a:r>
              <a:rPr lang="en" b="1"/>
              <a:t>Data Engineer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b="1"/>
              <a:t>Most popular job category</a:t>
            </a:r>
            <a:r>
              <a:rPr lang="en"/>
              <a:t> in: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/>
              <a:t>2020 &amp; 2021: </a:t>
            </a:r>
            <a:r>
              <a:rPr lang="en" b="1"/>
              <a:t>Data Scientist</a:t>
            </a:r>
          </a:p>
          <a:p>
            <a:pPr marL="742950" lvl="1" indent="-285750" algn="l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/>
              <a:t>2022:</a:t>
            </a:r>
            <a:r>
              <a:rPr lang="en" b="1"/>
              <a:t> Data Analyst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/>
              <a:t>Most Data Science-related companies are found in the </a:t>
            </a:r>
            <a:r>
              <a:rPr lang="en" b="1"/>
              <a:t>USA</a:t>
            </a:r>
            <a:r>
              <a:rPr lang="en"/>
              <a:t>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/>
              <a:t>The </a:t>
            </a:r>
            <a:r>
              <a:rPr lang="en" b="1"/>
              <a:t>average salary (USD)</a:t>
            </a:r>
            <a:r>
              <a:rPr lang="en"/>
              <a:t> of Data Science professionals is </a:t>
            </a:r>
            <a:r>
              <a:rPr lang="en" b="1"/>
              <a:t>increasing by year.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/>
              <a:t>There are </a:t>
            </a:r>
            <a:r>
              <a:rPr lang="en" b="1"/>
              <a:t>increasing number of job opportunities </a:t>
            </a:r>
            <a:r>
              <a:rPr lang="en"/>
              <a:t>in the Data Science field by year.</a:t>
            </a:r>
          </a:p>
        </p:txBody>
      </p:sp>
    </p:spTree>
    <p:extLst>
      <p:ext uri="{BB962C8B-B14F-4D97-AF65-F5344CB8AC3E}">
        <p14:creationId xmlns:p14="http://schemas.microsoft.com/office/powerpoint/2010/main" val="1374577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70"/>
          <p:cNvSpPr txBox="1">
            <a:spLocks noGrp="1"/>
          </p:cNvSpPr>
          <p:nvPr>
            <p:ph type="title"/>
          </p:nvPr>
        </p:nvSpPr>
        <p:spPr>
          <a:xfrm>
            <a:off x="536059" y="1522729"/>
            <a:ext cx="5094600" cy="1168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  <p:sp>
        <p:nvSpPr>
          <p:cNvPr id="1081" name="Google Shape;1081;p70"/>
          <p:cNvSpPr/>
          <p:nvPr/>
        </p:nvSpPr>
        <p:spPr>
          <a:xfrm rot="10800000" flipH="1">
            <a:off x="7185836" y="18382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70"/>
          <p:cNvSpPr/>
          <p:nvPr/>
        </p:nvSpPr>
        <p:spPr>
          <a:xfrm rot="10800000" flipH="1">
            <a:off x="7137014" y="453898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70"/>
          <p:cNvSpPr/>
          <p:nvPr/>
        </p:nvSpPr>
        <p:spPr>
          <a:xfrm rot="10800000" flipH="1">
            <a:off x="6717609" y="406714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70"/>
          <p:cNvSpPr/>
          <p:nvPr/>
        </p:nvSpPr>
        <p:spPr>
          <a:xfrm rot="10800000" flipH="1">
            <a:off x="6249883" y="301474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70"/>
          <p:cNvSpPr/>
          <p:nvPr/>
        </p:nvSpPr>
        <p:spPr>
          <a:xfrm rot="10800000" flipH="1">
            <a:off x="5843383" y="351108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0"/>
          <p:cNvSpPr/>
          <p:nvPr/>
        </p:nvSpPr>
        <p:spPr>
          <a:xfrm rot="10800000" flipH="1">
            <a:off x="7591814" y="33956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0"/>
          <p:cNvSpPr/>
          <p:nvPr/>
        </p:nvSpPr>
        <p:spPr>
          <a:xfrm rot="10800000" flipH="1">
            <a:off x="7185829" y="231055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70"/>
          <p:cNvSpPr/>
          <p:nvPr/>
        </p:nvSpPr>
        <p:spPr>
          <a:xfrm rot="10800000" flipH="1">
            <a:off x="8073366" y="298153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70"/>
          <p:cNvSpPr/>
          <p:nvPr/>
        </p:nvSpPr>
        <p:spPr>
          <a:xfrm>
            <a:off x="6147012" y="126063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0"/>
          <p:cNvSpPr/>
          <p:nvPr/>
        </p:nvSpPr>
        <p:spPr>
          <a:xfrm>
            <a:off x="6466130" y="2835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0"/>
          <p:cNvSpPr/>
          <p:nvPr/>
        </p:nvSpPr>
        <p:spPr>
          <a:xfrm>
            <a:off x="5843384" y="-4934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0"/>
          <p:cNvSpPr/>
          <p:nvPr/>
        </p:nvSpPr>
        <p:spPr>
          <a:xfrm>
            <a:off x="6794122" y="870123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70"/>
          <p:cNvSpPr/>
          <p:nvPr/>
        </p:nvSpPr>
        <p:spPr>
          <a:xfrm>
            <a:off x="5215805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70"/>
          <p:cNvSpPr/>
          <p:nvPr/>
        </p:nvSpPr>
        <p:spPr>
          <a:xfrm rot="10800000" flipH="1">
            <a:off x="8595683" y="19475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70"/>
          <p:cNvSpPr/>
          <p:nvPr/>
        </p:nvSpPr>
        <p:spPr>
          <a:xfrm rot="10800000" flipH="1">
            <a:off x="8149185" y="14643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70"/>
          <p:cNvSpPr/>
          <p:nvPr/>
        </p:nvSpPr>
        <p:spPr>
          <a:xfrm>
            <a:off x="7964287" y="42340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70"/>
          <p:cNvSpPr/>
          <p:nvPr/>
        </p:nvSpPr>
        <p:spPr>
          <a:xfrm>
            <a:off x="8372430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8" name="Google Shape;1098;p70"/>
          <p:cNvCxnSpPr>
            <a:cxnSpLocks/>
          </p:cNvCxnSpPr>
          <p:nvPr/>
        </p:nvCxnSpPr>
        <p:spPr>
          <a:xfrm>
            <a:off x="2930663" y="2691134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19999" y="22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997568" y="938899"/>
            <a:ext cx="7148861" cy="3861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</a:pPr>
            <a:r>
              <a:rPr lang="en-MY" sz="1200">
                <a:hlinkClick r:id="rId3"/>
              </a:rPr>
              <a:t>https://stackoverflow.com/questions/57165247/rename-column-values-using-pandas-dataframe</a:t>
            </a:r>
            <a:r>
              <a:rPr lang="en-MY" sz="1200"/>
              <a:t>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</a:pPr>
            <a:r>
              <a:rPr lang="en-MY" sz="1200">
                <a:hlinkClick r:id="rId4"/>
              </a:rPr>
              <a:t>https://www.dataquest.io/blog/tutorial-add-column-pandas-dataframe-based-on-if-else-condition/</a:t>
            </a:r>
            <a:r>
              <a:rPr lang="en-MY" sz="1200"/>
              <a:t>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</a:pPr>
            <a:r>
              <a:rPr lang="en-MY" sz="1200">
                <a:hlinkClick r:id="rId5"/>
              </a:rPr>
              <a:t>https://www.geeksforgeeks.org/how-to-customize-line-graph-in-jupyter-notebook/</a:t>
            </a:r>
            <a:endParaRPr lang="en-MY" sz="1200"/>
          </a:p>
          <a:p>
            <a:pPr marL="0" indent="0">
              <a:lnSpc>
                <a:spcPct val="100000"/>
              </a:lnSpc>
              <a:spcBef>
                <a:spcPts val="300"/>
              </a:spcBef>
            </a:pPr>
            <a:r>
              <a:rPr lang="en-MY" sz="1200">
                <a:hlinkClick r:id="rId6"/>
              </a:rPr>
              <a:t>https://www.w3schools.com/python/python_ml_logistic_regression.asp</a:t>
            </a:r>
            <a:endParaRPr lang="en-MY" sz="1200"/>
          </a:p>
          <a:p>
            <a:pPr marL="0" indent="0">
              <a:lnSpc>
                <a:spcPct val="100000"/>
              </a:lnSpc>
              <a:spcBef>
                <a:spcPts val="300"/>
              </a:spcBef>
            </a:pPr>
            <a:r>
              <a:rPr lang="en-MY" sz="1200">
                <a:hlinkClick r:id="rId7"/>
              </a:rPr>
              <a:t>https://realpython.com/logistic-regression-python/</a:t>
            </a:r>
            <a:endParaRPr lang="en-MY" sz="1200"/>
          </a:p>
          <a:p>
            <a:pPr marL="0" indent="0">
              <a:lnSpc>
                <a:spcPct val="100000"/>
              </a:lnSpc>
              <a:spcBef>
                <a:spcPts val="300"/>
              </a:spcBef>
            </a:pPr>
            <a:r>
              <a:rPr lang="en-MY" sz="1200">
                <a:hlinkClick r:id="rId8"/>
              </a:rPr>
              <a:t>https://towardsdatascience.com/random-forest-in-python-24d0893d51c0</a:t>
            </a:r>
            <a:endParaRPr lang="en-MY"/>
          </a:p>
          <a:p>
            <a:pPr marL="0" indent="0">
              <a:lnSpc>
                <a:spcPct val="100000"/>
              </a:lnSpc>
              <a:spcBef>
                <a:spcPts val="300"/>
              </a:spcBef>
            </a:pPr>
            <a:r>
              <a:rPr lang="en-MY" sz="1200">
                <a:hlinkClick r:id="rId9"/>
              </a:rPr>
              <a:t>https://medium.com/@24littledino/accuracy-in-python-980074154e52</a:t>
            </a:r>
            <a:endParaRPr lang="en-MY"/>
          </a:p>
          <a:p>
            <a:pPr marL="0" indent="0">
              <a:lnSpc>
                <a:spcPct val="100000"/>
              </a:lnSpc>
              <a:spcBef>
                <a:spcPts val="300"/>
              </a:spcBef>
            </a:pPr>
            <a:endParaRPr lang="en-MY" sz="1200"/>
          </a:p>
          <a:p>
            <a:pPr marL="0" indent="0">
              <a:lnSpc>
                <a:spcPct val="100000"/>
              </a:lnSpc>
              <a:spcBef>
                <a:spcPts val="300"/>
              </a:spcBef>
            </a:pPr>
            <a:endParaRPr lang="en-MY" sz="1200"/>
          </a:p>
          <a:p>
            <a:pPr marL="0" indent="0">
              <a:lnSpc>
                <a:spcPct val="100000"/>
              </a:lnSpc>
              <a:spcBef>
                <a:spcPts val="300"/>
              </a:spcBef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299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294446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378546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60579" y="3210346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Salaries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296046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980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997569" y="932840"/>
            <a:ext cx="7148861" cy="3847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The field of Data Science is increasingly popular in this digitalised world.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More people are interested in becoming Data Science professionals.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Data Science remains a relatively new field with many uncertainties: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Uncertainty about job opportunities.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Few potential work locations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Some Data Science jobs pay more than others</a:t>
            </a:r>
          </a:p>
          <a:p>
            <a:pPr marL="457200" lvl="1" indent="0" algn="l">
              <a:lnSpc>
                <a:spcPct val="150000"/>
              </a:lnSpc>
            </a:pPr>
            <a:endParaRPr lang="e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Aim: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To investigate why some data science professionals are </a:t>
            </a:r>
            <a:r>
              <a:rPr lang="en" b="1"/>
              <a:t>getting paid more than others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To gather </a:t>
            </a:r>
            <a:r>
              <a:rPr lang="en" b="1"/>
              <a:t>more insights </a:t>
            </a:r>
            <a:r>
              <a:rPr lang="en"/>
              <a:t>into Data Science related professions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19940" y="310582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19993" y="1020182"/>
            <a:ext cx="5127158" cy="3478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Dataset used: </a:t>
            </a:r>
            <a:r>
              <a:rPr lang="en" b="1"/>
              <a:t>“Data Science Salaries”</a:t>
            </a:r>
            <a:r>
              <a:rPr lang="en"/>
              <a:t> by Zain Faisal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Used data of Data Science Professionals from 3 years: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Total of 606 respondents across 2020, 2021 and 2022.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Dataset includes 12 columns based on the respondent’s profile: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9 columns contribute to the respondent’s salary and salary (USD).</a:t>
            </a:r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294446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378546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60579" y="3210346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Preparation of Dataset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296046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885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19999" y="1756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997569" y="791937"/>
            <a:ext cx="7148861" cy="4139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Checked for missing values and duplicates.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Removal of Unnecessary Columns: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“id”, “salary”, “</a:t>
            </a:r>
            <a:r>
              <a:rPr lang="en" err="1"/>
              <a:t>salary_currency</a:t>
            </a:r>
            <a:r>
              <a:rPr lang="en"/>
              <a:t>”, “</a:t>
            </a:r>
            <a:r>
              <a:rPr lang="en" err="1"/>
              <a:t>employee_residence</a:t>
            </a:r>
            <a:r>
              <a:rPr lang="en"/>
              <a:t>”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For </a:t>
            </a:r>
            <a:r>
              <a:rPr lang="en" err="1"/>
              <a:t>standardisation</a:t>
            </a:r>
            <a:r>
              <a:rPr lang="en"/>
              <a:t> of salaries in USD.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Renaming of Values in Columns: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For better understanding of the data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Addition of New Columns: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“</a:t>
            </a:r>
            <a:r>
              <a:rPr lang="en" err="1"/>
              <a:t>job_category</a:t>
            </a:r>
            <a:r>
              <a:rPr lang="en"/>
              <a:t>” to </a:t>
            </a:r>
            <a:r>
              <a:rPr lang="en" err="1"/>
              <a:t>categorise</a:t>
            </a:r>
            <a:r>
              <a:rPr lang="en"/>
              <a:t> the many different Data Science jobs.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b="1"/>
              <a:t>“</a:t>
            </a:r>
            <a:r>
              <a:rPr lang="en" b="1" err="1"/>
              <a:t>above_median</a:t>
            </a:r>
            <a:r>
              <a:rPr lang="en" b="1"/>
              <a:t>” to know if respondent has above median salary (USD).</a:t>
            </a:r>
          </a:p>
        </p:txBody>
      </p:sp>
    </p:spTree>
    <p:extLst>
      <p:ext uri="{BB962C8B-B14F-4D97-AF65-F5344CB8AC3E}">
        <p14:creationId xmlns:p14="http://schemas.microsoft.com/office/powerpoint/2010/main" val="239156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1934940"/>
            <a:ext cx="4344300" cy="1634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035645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60579" y="3561409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Breakdown &amp; Analysis after Data Cleaning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953145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447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521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Variables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5C73D-3BDE-58C1-156C-9F5F57958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8880" y="1100117"/>
            <a:ext cx="2844000" cy="11892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7 categorical variables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Used </a:t>
            </a:r>
            <a:r>
              <a:rPr lang="en-US" b="1" err="1"/>
              <a:t>catplot</a:t>
            </a:r>
            <a:r>
              <a:rPr lang="en-US"/>
              <a:t> to plot distribution of each variable</a:t>
            </a:r>
            <a:endParaRPr lang="en-MY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4DCE37-3C84-78BE-581C-1712D3FE341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91122" y="1100117"/>
            <a:ext cx="2844000" cy="150429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2 numeric variables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Only 1 truly considered numeric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Used </a:t>
            </a:r>
            <a:r>
              <a:rPr lang="en-US" b="1"/>
              <a:t>box-plot, violin-plot, histogram.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FDE4B38-6045-7A5C-5ED3-B0C933B9D43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91122" y="687767"/>
            <a:ext cx="2844000" cy="558900"/>
          </a:xfrm>
        </p:spPr>
        <p:txBody>
          <a:bodyPr/>
          <a:lstStyle/>
          <a:p>
            <a:r>
              <a:rPr lang="en-US"/>
              <a:t>Numeric</a:t>
            </a:r>
            <a:endParaRPr lang="en-MY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7B6CF0C-AE59-BFC7-B458-67F299E0B50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408890" y="687767"/>
            <a:ext cx="2844000" cy="558900"/>
          </a:xfrm>
        </p:spPr>
        <p:txBody>
          <a:bodyPr/>
          <a:lstStyle/>
          <a:p>
            <a:r>
              <a:rPr lang="en-US"/>
              <a:t>Categorical</a:t>
            </a:r>
            <a:endParaRPr lang="en-MY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F0D672-B5F5-421D-E057-0D1C09C1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49" y="2462028"/>
            <a:ext cx="1533142" cy="1169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74C3D2-D11E-FE44-6EFC-EEE080ED6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331" y="2432529"/>
            <a:ext cx="1365444" cy="11668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4C9723-3C84-3E98-DEB8-F7010D7E5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891" y="3764942"/>
            <a:ext cx="1552583" cy="1166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FDF5CB-8379-B328-67BD-FB82E4CA2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270" y="2410212"/>
            <a:ext cx="3769606" cy="11892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345B61-FA76-D0C3-C35E-AF3A544B3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7943" y="3724490"/>
            <a:ext cx="3789708" cy="12073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1727</Words>
  <Application>Microsoft Office PowerPoint</Application>
  <PresentationFormat>On-screen Show (16:9)</PresentationFormat>
  <Paragraphs>211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Outfit</vt:lpstr>
      <vt:lpstr>Söhne</vt:lpstr>
      <vt:lpstr>Arial</vt:lpstr>
      <vt:lpstr>DM Sans</vt:lpstr>
      <vt:lpstr>DM Sans</vt:lpstr>
      <vt:lpstr>Nunito Light</vt:lpstr>
      <vt:lpstr>Data Collection and Analysis - Master of Science in Community Health and Prevention Research by Slidesgo</vt:lpstr>
      <vt:lpstr>SC1015  Mini Project</vt:lpstr>
      <vt:lpstr>Table of contents</vt:lpstr>
      <vt:lpstr>Motivations</vt:lpstr>
      <vt:lpstr>Motivations</vt:lpstr>
      <vt:lpstr>Dataset</vt:lpstr>
      <vt:lpstr>Data Cleaning</vt:lpstr>
      <vt:lpstr>Data Cleaning</vt:lpstr>
      <vt:lpstr>Exploratory Data Analysis</vt:lpstr>
      <vt:lpstr>Breakdown of Variables</vt:lpstr>
      <vt:lpstr>Analysis of Variables I</vt:lpstr>
      <vt:lpstr>Outliers</vt:lpstr>
      <vt:lpstr>Analysis of Variables II</vt:lpstr>
      <vt:lpstr>Predictors</vt:lpstr>
      <vt:lpstr>Models</vt:lpstr>
      <vt:lpstr>Binary Classification</vt:lpstr>
      <vt:lpstr>Random Forest</vt:lpstr>
      <vt:lpstr>Logistic Regression</vt:lpstr>
      <vt:lpstr>Findings</vt:lpstr>
      <vt:lpstr>Conclusion</vt:lpstr>
      <vt:lpstr>Data-Driven Insights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 Master of Science in Community Health and Prevention Research</dc:title>
  <dc:creator>JK Goh</dc:creator>
  <cp:lastModifiedBy>#GOH JUN KEAT#</cp:lastModifiedBy>
  <cp:revision>1</cp:revision>
  <dcterms:modified xsi:type="dcterms:W3CDTF">2024-04-20T08:04:26Z</dcterms:modified>
</cp:coreProperties>
</file>