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0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7BF"/>
    <a:srgbClr val="027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2C1CF-3C09-4BED-9BAF-8BE6A5FFEF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4330-5C57-4DA0-A65A-9DB1758E4A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22020-9CB6-477E-AE50-C92316EE45A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20B56-151E-437C-9A03-494E30DF87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9D59-8604-49DF-90EF-271B2BF2A3D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2CAF-D1C0-411B-ADE7-F19D015182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2CE4-A7F2-4572-8977-588707781C2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ABCA-2637-434D-8E52-8259E9182ED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802-4E42-43BD-A320-86DF1AE8784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9EC0-3F77-4A88-9C8D-06964029EC9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993E-10AD-4F15-9D57-C042E75DBF9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31F-59D1-4014-A41A-3C16266F5E1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F2F6-DBF2-4D11-ACF8-5E8496CE75C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E068-2ADD-48E4-9DCA-6B0F16FCB13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9CC9-ECAE-46AE-98CF-AAD8BF2AED8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545F-3490-4CCC-BAB0-CEC5D3F639E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53B6-C767-4D0B-B272-9314E929AE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zeppelin.apache.org/assets.html" TargetMode="External"/><Relationship Id="rId3" Type="http://schemas.openxmlformats.org/officeDocument/2006/relationships/hyperlink" Target="https://www.nobleprog.com/apache-zeppelin-training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nalyticsindiamag.com/jupyter-vs-zeppelin-a-comprehensive-comparison-of-notebooks/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nalyticsindiamag.com/jupyter-vs-zeppelin-a-comprehensive-comparison-of-notebooks/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media" Target="https://player.vimeo.com/video/198582184?app_id=122963" TargetMode="External"/><Relationship Id="rId3" Type="http://schemas.openxmlformats.org/officeDocument/2006/relationships/video" Target="https://player.vimeo.com/video/198582184?app_id=122963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zeppelin.apache.org/assets.html" TargetMode="External"/><Relationship Id="rId2" Type="http://schemas.openxmlformats.org/officeDocument/2006/relationships/hyperlink" Target="https://www.nobleprog.com/apache-zeppelin-training" TargetMode="Externa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7BF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pache zeppelin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39038"/>
            <a:ext cx="6581775" cy="44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2700" y="1635079"/>
            <a:ext cx="5419725" cy="17709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Apache Zeppelin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Notebook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525" y="4110921"/>
            <a:ext cx="3733800" cy="2008041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Presented By:</a:t>
            </a:r>
            <a:endParaRPr lang="en-US" b="1" dirty="0"/>
          </a:p>
          <a:p>
            <a:pPr algn="l"/>
            <a:r>
              <a:rPr lang="en-US" b="1" dirty="0"/>
              <a:t>	James Kocher</a:t>
            </a:r>
            <a:endParaRPr lang="en-US" b="1" dirty="0"/>
          </a:p>
          <a:p>
            <a:pPr algn="l"/>
            <a:r>
              <a:rPr lang="en-US" b="1" dirty="0"/>
              <a:t>	Apoorva Shukla</a:t>
            </a:r>
            <a:endParaRPr lang="en-US" b="1" dirty="0"/>
          </a:p>
          <a:p>
            <a:pPr algn="l"/>
            <a:r>
              <a:rPr lang="en-US" b="1" dirty="0"/>
              <a:t>	Yue-Ru (Norton) Li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650" y="6334326"/>
            <a:ext cx="237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	03/27/2020</a:t>
            </a:r>
            <a:endParaRPr lang="en-US" b="1" dirty="0"/>
          </a:p>
        </p:txBody>
      </p:sp>
      <p:pic>
        <p:nvPicPr>
          <p:cNvPr id="12" name="Picture 6" descr="Image result for apache zeppeli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8676" y="6596390"/>
            <a:ext cx="6481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3"/>
              </a:rPr>
              <a:t>Logo citation: https://www.nobleprog.com/apache-zeppelin-training</a:t>
            </a:r>
            <a:r>
              <a:rPr lang="en-US" sz="1100" dirty="0"/>
              <a:t>, </a:t>
            </a:r>
            <a:r>
              <a:rPr lang="en-US" sz="1100" dirty="0">
                <a:hlinkClick r:id="rId4"/>
              </a:rPr>
              <a:t>https://zeppelin.apache.org/assets.html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Apache Zeppelin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based Notebook, Interactive data analysis support</a:t>
            </a:r>
            <a:endParaRPr lang="en-US" dirty="0"/>
          </a:p>
          <a:p>
            <a:r>
              <a:rPr lang="en-US" dirty="0"/>
              <a:t>Support: Scala (Apache Spark), Python(Apache Spark), </a:t>
            </a:r>
            <a:r>
              <a:rPr lang="en-US" dirty="0" err="1"/>
              <a:t>SparkSQL</a:t>
            </a:r>
            <a:r>
              <a:rPr lang="en-US" dirty="0"/>
              <a:t>, Angular, Shell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Focus on Enterprise users: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Feature: Data Analysis and Visualization</a:t>
            </a:r>
            <a:endParaRPr lang="en-US" dirty="0"/>
          </a:p>
        </p:txBody>
      </p:sp>
      <p:pic>
        <p:nvPicPr>
          <p:cNvPr id="5" name="Picture 6" descr="Image result for apache zeppelin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language backend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0484" y="1825625"/>
            <a:ext cx="558331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6" descr="Image result for apache zeppelin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78276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apache zeppeli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0267" cy="401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337727"/>
            <a:ext cx="10515600" cy="882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Comparison</a:t>
            </a:r>
            <a:br>
              <a:rPr lang="en-US" b="1" dirty="0"/>
            </a:br>
            <a:r>
              <a:rPr lang="en-US" b="1" dirty="0"/>
              <a:t>Apache </a:t>
            </a:r>
            <a:r>
              <a:rPr lang="en-US" b="1" dirty="0" err="1"/>
              <a:t>Zeppeline</a:t>
            </a:r>
            <a:r>
              <a:rPr lang="en-US" b="1" dirty="0"/>
              <a:t> </a:t>
            </a:r>
            <a:r>
              <a:rPr lang="en-US" b="1" dirty="0" err="1"/>
              <a:t>v.s</a:t>
            </a:r>
            <a:r>
              <a:rPr lang="en-US" b="1" dirty="0"/>
              <a:t>.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lang="en-US" b="1" dirty="0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ph idx="1"/>
          </p:nvPr>
        </p:nvGraphicFramePr>
        <p:xfrm>
          <a:off x="133792" y="1633946"/>
          <a:ext cx="11924415" cy="376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466"/>
                <a:gridCol w="4563123"/>
                <a:gridCol w="4973826"/>
              </a:tblGrid>
              <a:tr h="57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</a:t>
                      </a:r>
                      <a:r>
                        <a:rPr lang="en-US" dirty="0" err="1"/>
                        <a:t>Zeppeline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  <a:endParaRPr lang="en-US" dirty="0"/>
                    </a:p>
                  </a:txBody>
                  <a:tcPr/>
                </a:tc>
              </a:tr>
              <a:tr h="578837">
                <a:tc>
                  <a:txBody>
                    <a:bodyPr/>
                    <a:lstStyle/>
                    <a:p>
                      <a:r>
                        <a:rPr lang="en-US" dirty="0"/>
                        <a:t>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user 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user population</a:t>
                      </a:r>
                      <a:endParaRPr lang="en-US" dirty="0"/>
                    </a:p>
                  </a:txBody>
                  <a:tcPr/>
                </a:tc>
              </a:tr>
              <a:tr h="578837">
                <a:tc>
                  <a:txBody>
                    <a:bodyPr/>
                    <a:lstStyle/>
                    <a:p>
                      <a:r>
                        <a:rPr lang="en-US" dirty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separate interpreter configuration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little un-elegant</a:t>
                      </a:r>
                      <a:endParaRPr lang="en-US" dirty="0"/>
                    </a:p>
                  </a:txBody>
                  <a:tcPr/>
                </a:tc>
              </a:tr>
              <a:tr h="578837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extensions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extensions available</a:t>
                      </a:r>
                      <a:endParaRPr lang="en-US" dirty="0"/>
                    </a:p>
                  </a:txBody>
                  <a:tcPr/>
                </a:tc>
              </a:tr>
              <a:tr h="916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Decompress </a:t>
                      </a:r>
                      <a:r>
                        <a:rPr lang="en-US" dirty="0" err="1"/>
                        <a:t>tarball</a:t>
                      </a:r>
                      <a:r>
                        <a:rPr lang="en-US" dirty="0"/>
                        <a:t> and run server, for more feature, built it from the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anaconda Install</a:t>
                      </a:r>
                      <a:endParaRPr lang="en-US" dirty="0"/>
                    </a:p>
                  </a:txBody>
                  <a:tcPr/>
                </a:tc>
              </a:tr>
              <a:tr h="532186">
                <a:tc>
                  <a:txBody>
                    <a:bodyPr/>
                    <a:lstStyle/>
                    <a:p>
                      <a:r>
                        <a:rPr lang="en-US" dirty="0"/>
                        <a:t>Kernels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list, more than 85 of supported engines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supported engines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6" descr="Image result for apache zeppelin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17" y="6596390"/>
            <a:ext cx="114686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References: https://analyticsindiamag.com/jupyter-vs-zeppelin-a-comprehensive-comparison-of-notebooks/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24757" y="1782029"/>
          <a:ext cx="10342485" cy="43158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0942"/>
                <a:gridCol w="4133272"/>
                <a:gridCol w="4298271"/>
              </a:tblGrid>
              <a:tr h="480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Zeppeline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  <a:endParaRPr lang="en-US" dirty="0"/>
                    </a:p>
                  </a:txBody>
                  <a:tcPr/>
                </a:tc>
              </a:tr>
              <a:tr h="829175">
                <a:tc>
                  <a:txBody>
                    <a:bodyPr/>
                    <a:lstStyle/>
                    <a:p>
                      <a:r>
                        <a:rPr lang="en-US" b="1" dirty="0"/>
                        <a:t>Appearance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user to combine multiple paragraphs of code in Python in one single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</a:t>
                      </a:r>
                      <a:endParaRPr lang="en-US" dirty="0"/>
                    </a:p>
                  </a:txBody>
                  <a:tcPr/>
                </a:tc>
              </a:tr>
              <a:tr h="434478">
                <a:tc>
                  <a:txBody>
                    <a:bodyPr/>
                    <a:lstStyle/>
                    <a:p>
                      <a:r>
                        <a:rPr lang="en-US" b="1" dirty="0"/>
                        <a:t>Multi-User Capability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 by default, use </a:t>
                      </a:r>
                      <a:r>
                        <a:rPr lang="en-US" dirty="0" err="1"/>
                        <a:t>JupyterHub</a:t>
                      </a:r>
                      <a:endParaRPr lang="en-US" dirty="0"/>
                    </a:p>
                  </a:txBody>
                  <a:tcPr/>
                </a:tc>
              </a:tr>
              <a:tr h="760336">
                <a:tc>
                  <a:txBody>
                    <a:bodyPr/>
                    <a:lstStyle/>
                    <a:p>
                      <a:r>
                        <a:rPr lang="en-US" b="1" dirty="0"/>
                        <a:t>Plotting of charts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interpreters in the same notebook to plot charts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charting options, use existing charting libraries</a:t>
                      </a:r>
                      <a:endParaRPr lang="en-US" dirty="0"/>
                    </a:p>
                  </a:txBody>
                  <a:tcPr/>
                </a:tc>
              </a:tr>
              <a:tr h="1086195">
                <a:tc>
                  <a:txBody>
                    <a:bodyPr/>
                    <a:lstStyle/>
                    <a:p>
                      <a:r>
                        <a:rPr lang="en-US" b="1" dirty="0"/>
                        <a:t>Report Describing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form and visualization results in a faster way, more accurate and easily accessible to end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choice and longer processing time</a:t>
                      </a:r>
                      <a:endParaRPr lang="en-US" dirty="0"/>
                    </a:p>
                  </a:txBody>
                  <a:tcPr/>
                </a:tc>
              </a:tr>
              <a:tr h="434478">
                <a:tc>
                  <a:txBody>
                    <a:bodyPr/>
                    <a:lstStyle/>
                    <a:p>
                      <a:r>
                        <a:rPr lang="en-US" b="1" dirty="0"/>
                        <a:t>Security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 security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privacy configuration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6" descr="Image result for apache zeppelin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0" y="640773"/>
            <a:ext cx="10515600" cy="88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Contrast against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0417" y="6596390"/>
            <a:ext cx="114686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References: https://analyticsindiamag.com/jupyter-vs-zeppelin-a-comprehensive-comparison-of-notebooks/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Zeppeline</a:t>
            </a:r>
            <a:r>
              <a:rPr lang="en-US" b="1" dirty="0"/>
              <a:t>: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Picture 6" descr="Image result for apache zeppelin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09" y="215856"/>
            <a:ext cx="4937651" cy="28077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5481" y="1388901"/>
            <a:ext cx="680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Easy and safe way to make data interactive together</a:t>
            </a:r>
            <a:endParaRPr lang="en-US" sz="2400" dirty="0"/>
          </a:p>
        </p:txBody>
      </p:sp>
      <p:pic>
        <p:nvPicPr>
          <p:cNvPr id="10" name="Online Media 9" title="My First Apache Zeppelin Dashboard with SQL Server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5481" y="2852658"/>
            <a:ext cx="5066788" cy="3503692"/>
          </a:xfrm>
          <a:prstGeom prst="rect">
            <a:avLst/>
          </a:prstGeom>
        </p:spPr>
      </p:pic>
      <p:pic>
        <p:nvPicPr>
          <p:cNvPr id="1028" name="Picture 4" descr="A map with data markers on it in Zeppel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45" y="3436775"/>
            <a:ext cx="4267110" cy="2506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Sensitive data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Privacy of data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6" descr="Image result for apache zeppelin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770" y="6362070"/>
            <a:ext cx="51811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Logo citation: https://www.nobleprog.com/apache-zeppelin-training</a:t>
            </a:r>
            <a:endParaRPr lang="en-US" sz="1100" dirty="0"/>
          </a:p>
          <a:p>
            <a:r>
              <a:rPr lang="en-US" sz="1100" dirty="0"/>
              <a:t> </a:t>
            </a:r>
            <a:r>
              <a:rPr lang="en-US" sz="1100" dirty="0">
                <a:hlinkClick r:id="rId3"/>
              </a:rPr>
              <a:t>https://zeppelin.apache.org/assets.html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apache zeppelin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34174" y="856448"/>
            <a:ext cx="1443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cảm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ơn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bạn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30674" y="1587242"/>
            <a:ext cx="31489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5400" b="1" dirty="0">
                <a:solidFill>
                  <a:srgbClr val="002060"/>
                </a:solidFill>
              </a:rPr>
              <a:t>Thank You</a:t>
            </a:r>
            <a:endParaRPr lang="en-US" altLang="zh-CN" sz="5400" b="1" dirty="0">
              <a:solidFill>
                <a:srgbClr val="002060"/>
              </a:solidFill>
            </a:endParaRPr>
          </a:p>
          <a:p>
            <a:r>
              <a:rPr lang="en-US" altLang="zh-CN" sz="5400" b="1" dirty="0">
                <a:solidFill>
                  <a:srgbClr val="002060"/>
                </a:solidFill>
              </a:rPr>
              <a:t>Question?</a:t>
            </a:r>
            <a:endParaRPr lang="en-US" altLang="zh-CN" sz="5400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7018" y="2127412"/>
            <a:ext cx="78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merci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1836" y="958829"/>
            <a:ext cx="857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Danke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5123" y="1794215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谢谢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39187" y="6020886"/>
            <a:ext cx="1040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hi-IN" altLang="zh-CN" sz="2000" b="1" dirty="0">
                <a:solidFill>
                  <a:srgbClr val="002060"/>
                </a:solidFill>
                <a:cs typeface="Mangal" pitchFamily="2" charset="0"/>
              </a:rPr>
              <a:t>धन्यवाद</a:t>
            </a:r>
            <a:endParaRPr lang="en-US" altLang="zh-CN" sz="2000" b="1" dirty="0">
              <a:solidFill>
                <a:srgbClr val="002060"/>
              </a:solidFill>
              <a:cs typeface="Mangal" pitchFamily="2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531420" y="1394105"/>
            <a:ext cx="16363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Σε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ευχ</a:t>
            </a:r>
            <a:r>
              <a:rPr lang="en-US" altLang="zh-CN" sz="2000" b="1" dirty="0">
                <a:solidFill>
                  <a:srgbClr val="002060"/>
                </a:solidFill>
              </a:rPr>
              <a:t>αριστώ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001259" y="4794581"/>
            <a:ext cx="1107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Спасибо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817480" y="3722688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감</a:t>
            </a:r>
            <a:r>
              <a:rPr lang="ko-KR" altLang="en-US" sz="2000" b="1" dirty="0">
                <a:solidFill>
                  <a:srgbClr val="002060"/>
                </a:solidFill>
              </a:rPr>
              <a:t>고맙습니다</a:t>
            </a:r>
            <a:r>
              <a:rPr lang="zh-CN" altLang="en-US" sz="2000" b="1" dirty="0">
                <a:solidFill>
                  <a:srgbClr val="002060"/>
                </a:solidFill>
              </a:rPr>
              <a:t>사합니다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515205" y="2745543"/>
            <a:ext cx="8707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ar-SA" altLang="zh-CN" sz="2000" b="1" dirty="0">
                <a:solidFill>
                  <a:srgbClr val="002060"/>
                </a:solidFill>
                <a:cs typeface="Arial" panose="020B0604020202090204" pitchFamily="34" charset="0"/>
              </a:rPr>
              <a:t>شكرا لك</a:t>
            </a:r>
            <a:endParaRPr lang="en-US" altLang="zh-CN" sz="2000" b="1" dirty="0">
              <a:solidFill>
                <a:srgbClr val="002060"/>
              </a:solidFill>
              <a:cs typeface="Arial" panose="020B060402020209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967631" y="1016755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he-IL" altLang="zh-CN" sz="2000" b="1" dirty="0">
                <a:solidFill>
                  <a:srgbClr val="002060"/>
                </a:solidFill>
                <a:cs typeface="Arial" panose="020B0604020202090204" pitchFamily="34" charset="0"/>
              </a:rPr>
              <a:t>תודה</a:t>
            </a:r>
            <a:endParaRPr lang="en-US" altLang="zh-CN" sz="2000" b="1" dirty="0">
              <a:solidFill>
                <a:srgbClr val="002060"/>
              </a:solidFill>
              <a:cs typeface="Arial" panose="020B060402020209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48351" y="5820831"/>
            <a:ext cx="813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grazie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81299" y="4639409"/>
            <a:ext cx="921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gràcies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694112" y="4313315"/>
            <a:ext cx="1023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salamat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90031" y="400198"/>
            <a:ext cx="1065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bedankt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707933" y="5182254"/>
            <a:ext cx="16780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Благодаря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ви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322887" y="3426580"/>
            <a:ext cx="1134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obrigado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521965" y="2474879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mulţumesc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126160" y="1016755"/>
            <a:ext cx="752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hvala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46075" y="2051537"/>
            <a:ext cx="1532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ありがとう 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9818925" y="4875466"/>
            <a:ext cx="1496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terima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kasih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752166" y="3273452"/>
            <a:ext cx="619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ačiū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2065</Words>
  <Application>WPS Spreadsheets</Application>
  <PresentationFormat>Widescreen</PresentationFormat>
  <Paragraphs>172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Mangal</vt:lpstr>
      <vt:lpstr>PingFang SC</vt:lpstr>
      <vt:lpstr>Calibri Light</vt:lpstr>
      <vt:lpstr>Helvetica Neue</vt:lpstr>
      <vt:lpstr>Calibri</vt:lpstr>
      <vt:lpstr>微软雅黑</vt:lpstr>
      <vt:lpstr>Arial Unicode MS</vt:lpstr>
      <vt:lpstr>Songti SC</vt:lpstr>
      <vt:lpstr>等线</vt:lpstr>
      <vt:lpstr>BatangChe</vt:lpstr>
      <vt:lpstr>Malgun Gothic</vt:lpstr>
      <vt:lpstr>Apple SD Gothic Neo</vt:lpstr>
      <vt:lpstr>Office Theme</vt:lpstr>
      <vt:lpstr>Apache Zeppelin Notebook</vt:lpstr>
      <vt:lpstr>About Apache Zeppelin</vt:lpstr>
      <vt:lpstr>Multiple language backend</vt:lpstr>
      <vt:lpstr>Comparison Apache Zeppeline v.s. Jupyter Notebook</vt:lpstr>
      <vt:lpstr>PowerPoint 演示文稿</vt:lpstr>
      <vt:lpstr>Zeppeline:  </vt:lpstr>
      <vt:lpstr>Thank You!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Zeppelin</dc:title>
  <dc:creator>Xiaoqing.Wu@mail.citytech.cuny.edu</dc:creator>
  <cp:lastModifiedBy>nli</cp:lastModifiedBy>
  <cp:revision>42</cp:revision>
  <dcterms:created xsi:type="dcterms:W3CDTF">2020-03-25T15:34:44Z</dcterms:created>
  <dcterms:modified xsi:type="dcterms:W3CDTF">2020-03-25T15:34:44Z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