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0" r:id="rId4"/>
    <p:sldId id="259" r:id="rId5"/>
    <p:sldId id="258" r:id="rId6"/>
    <p:sldId id="263" r:id="rId7"/>
    <p:sldId id="266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7BF"/>
    <a:srgbClr val="027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F350A2-0A18-4B59-A200-984C55D7A7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8E8A8-2C1B-4082-9698-447B7CA14C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2C1CF-3C09-4BED-9BAF-8BE6A5FFEF3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277FA-B5C3-4A6F-8D69-D8A77F669A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E9620-54EC-4E58-BE6D-9938B5CE28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E4330-5C57-4DA0-A65A-9DB1758E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42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22020-9CB6-477E-AE50-C92316EE45A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20B56-151E-437C-9A03-494E30DF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780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B223-5ACF-4152-9261-A708EE9D1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4858E-53EB-4639-827A-17D005292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680AA-8021-47D1-9EC2-74717797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9D59-8604-49DF-90EF-271B2BF2A3D3}" type="datetime1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15A88-5286-44BE-89F9-02BF1B650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C66CA-FB3D-4E7A-96A4-6451F214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0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F9AE-1E55-428B-A298-941F5315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D26EE-8370-43E3-BF2B-AF51AE41D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1A32E-94C6-4FB0-8836-6B8EFD60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2CAF-D1C0-411B-ADE7-F19D0151827E}" type="datetime1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5B344-BBDB-4F62-9E70-E6D731D8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16B5-EAFF-4550-A46E-3FF6A5B2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9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7A0146-CA31-4571-B0D0-D2E65BE5D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04DC1-6105-4829-BD78-AD48F3167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2B8BD-898A-49C8-A999-422FDB82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2CE4-A7F2-4572-8977-588707781C2E}" type="datetime1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5B9B8-EDA9-4A03-99D4-96B56488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6AC57-CBE0-4250-8FA2-ECB86EBF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6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B387D-544D-4EFF-84AF-B00A2415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7B264-2A61-4FCD-9B75-FDD4782A9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0D96A-7CB9-4EFE-8A9A-A5397629F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ABCA-2637-434D-8E52-8259E9182EDC}" type="datetime1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07B05-3D98-44E4-B789-854548CB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C9C36-C5BA-4898-8B4B-91DDD654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7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6FB34-262C-4F53-8D7A-3B2011D7D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36F7C-EACD-4F36-9F2D-0785BF682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F68C1-1844-4396-A6A1-E663C6F55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F802-4E42-43BD-A320-86DF1AE87843}" type="datetime1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FEEA0-E26D-445A-B4C1-E89F5EF58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12BC3-32DF-4F26-9583-359387BB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5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A8FDC-92CE-4049-BAE8-1D0DC751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B99B1-244D-408C-8D82-FE566F2D1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903B3-4E4F-4FAB-853A-FBC38B929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A91CC-4FF7-4C7A-B4ED-65167395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E9EC0-3F77-4A88-9C8D-06964029EC9F}" type="datetime1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25EA7-9763-4F4A-BAF3-C5471C87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A822A-9BB5-40C5-85F5-353176604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1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6F92-7F12-4A5A-966E-1D36533AD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49088-49A4-441D-974D-91C70DE1F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A835F-005A-4E6D-9185-7EEF87D8A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0D8D66-4316-4BD0-B947-C378160EC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EF61A-185D-4A59-938C-E02D7B119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0F4377-B593-4855-AC4E-29EDDEA96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993E-10AD-4F15-9D57-C042E75DBF95}" type="datetime1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ABAB82-13B6-44BA-9BA0-D7E7CE24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5FD546-C851-41D9-A45B-08F38196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2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22822-7AC5-4813-B5A1-DD0B9937D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77CD8-8DF1-4D04-BF87-F48B56C4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A31F-59D1-4014-A41A-3C16266F5E10}" type="datetime1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18A90-3FCE-48E6-8FBA-750C350F5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7630D-4514-4D8C-B63A-45DE3E77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22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591E3B-314C-4841-B1B1-60EB3670F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0F2F6-DBF2-4D11-ACF8-5E8496CE75C3}" type="datetime1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573147-48A1-4B15-9035-EEC9CD02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6515E-839F-491E-ACA2-AA40884A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4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5DB5-65B8-475F-B34B-41B95671A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2715B-1219-4B2E-A149-5444C5744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0701B-BD8B-4E09-A822-99B6DE636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4AAF1-CB50-40C4-B48F-EDC95D28D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E068-2ADD-48E4-9DCA-6B0F16FCB134}" type="datetime1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0FC13-1471-409C-AC6D-AB8B34790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72939-0945-462D-83A0-59AF59E0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9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EA25-A9F9-4F9A-9E03-B416CFB7C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8ED1F0-73ED-4372-B2DA-A53F5CF1F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0B936-983C-49DB-B99F-2B574A733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8BFD8-05DD-40F7-8B8C-E507B77E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9CC9-ECAE-46AE-98CF-AAD8BF2AED89}" type="datetime1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E64F6-8A77-4AB6-8948-224C51B5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3B3EC-98B7-4724-AA29-8EC73322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1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3405EE-5C24-4C9B-84B7-352B263C2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C554B-CA50-428F-B7AC-B6EA6DB40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ACACF-E512-498D-9BBE-AFC9E16FE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8545F-3490-4CCC-BAB0-CEC5D3F639E5}" type="datetime1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E8266-F8E2-4A16-858C-AB8FF7809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F0410-2131-4CD8-873C-E1E959BDB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D53B6-C767-4D0B-B272-9314E929A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8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zeppelin.apache.org/assets.html" TargetMode="External"/><Relationship Id="rId4" Type="http://schemas.openxmlformats.org/officeDocument/2006/relationships/hyperlink" Target="https://www.nobleprog.com/apache-zeppelin-trai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yticsindiamag.com/jupyter-vs-zeppelin-a-comprehensive-comparison-of-notebook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yticsindiamag.com/jupyter-vs-zeppelin-a-comprehensive-comparison-of-notebook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hyperlink" Target="http://zeppelin.apache.org/downloa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77BF">
            <a:alpha val="8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Image result for apache zeppelin logo">
            <a:extLst>
              <a:ext uri="{FF2B5EF4-FFF2-40B4-BE49-F238E27FC236}">
                <a16:creationId xmlns:a16="http://schemas.microsoft.com/office/drawing/2014/main" id="{030B721B-6D67-4F05-B2A2-C21D500A2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739038"/>
            <a:ext cx="6581775" cy="445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87A83C-3B9E-4E1C-8AF2-BA89A95DA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2700" y="1635079"/>
            <a:ext cx="5419725" cy="177095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Apache Zeppelin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Notebook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B486F-F92D-4D8B-8F57-08072EAF2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4525" y="4110921"/>
            <a:ext cx="3733800" cy="2008041"/>
          </a:xfrm>
        </p:spPr>
        <p:txBody>
          <a:bodyPr>
            <a:noAutofit/>
          </a:bodyPr>
          <a:lstStyle/>
          <a:p>
            <a:pPr algn="l"/>
            <a:r>
              <a:rPr lang="en-US" b="1" dirty="0"/>
              <a:t>Presented By:</a:t>
            </a:r>
          </a:p>
          <a:p>
            <a:pPr algn="l"/>
            <a:r>
              <a:rPr lang="en-US" b="1" dirty="0"/>
              <a:t>	James Kocher</a:t>
            </a:r>
          </a:p>
          <a:p>
            <a:pPr algn="l"/>
            <a:r>
              <a:rPr lang="en-US" b="1" dirty="0"/>
              <a:t>	Apoorva Shukla</a:t>
            </a:r>
          </a:p>
          <a:p>
            <a:pPr algn="l"/>
            <a:r>
              <a:rPr lang="en-US" b="1" dirty="0"/>
              <a:t>	Yue-Ru (Norton) Li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9A03C-2C86-45A0-863D-8E59A057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>
                <a:solidFill>
                  <a:srgbClr val="002060"/>
                </a:solidFill>
              </a:rPr>
              <a:t>1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14B6E6-3F76-450E-BF0F-56487E9308A2}"/>
              </a:ext>
            </a:extLst>
          </p:cNvPr>
          <p:cNvSpPr/>
          <p:nvPr/>
        </p:nvSpPr>
        <p:spPr>
          <a:xfrm>
            <a:off x="247650" y="6334326"/>
            <a:ext cx="2371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Date: 	03/27/2020</a:t>
            </a:r>
          </a:p>
        </p:txBody>
      </p:sp>
      <p:pic>
        <p:nvPicPr>
          <p:cNvPr id="12" name="Picture 6" descr="Image result for apache zeppelin logo">
            <a:extLst>
              <a:ext uri="{FF2B5EF4-FFF2-40B4-BE49-F238E27FC236}">
                <a16:creationId xmlns:a16="http://schemas.microsoft.com/office/drawing/2014/main" id="{8A231C91-BC62-423C-AB91-E9559A286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269" y="40698"/>
            <a:ext cx="17907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6B27179-EB20-44FC-B7DB-9D09E43F75BA}"/>
              </a:ext>
            </a:extLst>
          </p:cNvPr>
          <p:cNvSpPr/>
          <p:nvPr/>
        </p:nvSpPr>
        <p:spPr>
          <a:xfrm>
            <a:off x="168676" y="6596390"/>
            <a:ext cx="64812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hlinkClick r:id="rId4"/>
              </a:rPr>
              <a:t>Logo citation: https://www.nobleprog.com/apache-zeppelin-training</a:t>
            </a:r>
            <a:r>
              <a:rPr lang="en-US" sz="1100" dirty="0"/>
              <a:t>, </a:t>
            </a:r>
            <a:r>
              <a:rPr lang="en-US" sz="1100" dirty="0">
                <a:hlinkClick r:id="rId5"/>
              </a:rPr>
              <a:t>https://zeppelin.apache.org/assets.html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1194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2BE">
            <a:alpha val="7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2D85-2259-49AE-85B3-19ABA3CF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Apache Zeppelin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4FA66-A082-4BF1-BF5C-8BB300195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Web based notebook (created on 2013) providing interactive analytics with built-in data visualizations and collaboration opportunities by sharing data and code</a:t>
            </a:r>
          </a:p>
          <a:p>
            <a:pPr lvl="0" indent="0">
              <a:buNone/>
            </a:pPr>
            <a:endParaRPr lang="en-US" sz="1200" dirty="0">
              <a:solidFill>
                <a:srgbClr val="2E2E2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chemeClr val="dk1"/>
              </a:buClr>
              <a:buSzPts val="2800"/>
            </a:pPr>
            <a:r>
              <a:rPr lang="en-US" b="1" dirty="0"/>
              <a:t>Focus on enterprise users:</a:t>
            </a:r>
            <a:r>
              <a:rPr lang="en-US" dirty="0"/>
              <a:t> Most enterprises with already operating databases and analytics systems can use it “Out-of-Box”. If desired, own analytics systems can be built exclusively from databases and Zeppelin.</a:t>
            </a:r>
          </a:p>
          <a:p>
            <a:pPr lvl="0" indent="0">
              <a:buNone/>
            </a:pPr>
            <a:endParaRPr lang="en-US" dirty="0"/>
          </a:p>
          <a:p>
            <a:pPr lvl="0">
              <a:buClr>
                <a:schemeClr val="dk1"/>
              </a:buClr>
              <a:buSzPts val="2800"/>
            </a:pPr>
            <a:r>
              <a:rPr lang="en-US" b="1" dirty="0"/>
              <a:t>Key Features:</a:t>
            </a:r>
            <a:r>
              <a:rPr lang="en-US" dirty="0"/>
              <a:t> Data Ingestion, Discovery, Analytics and Visualization </a:t>
            </a:r>
          </a:p>
        </p:txBody>
      </p:sp>
      <p:pic>
        <p:nvPicPr>
          <p:cNvPr id="5" name="Picture 6" descr="Image result for apache zeppelin logo">
            <a:extLst>
              <a:ext uri="{FF2B5EF4-FFF2-40B4-BE49-F238E27FC236}">
                <a16:creationId xmlns:a16="http://schemas.microsoft.com/office/drawing/2014/main" id="{478D81DC-C41A-4355-BB66-369028FC2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269" y="40698"/>
            <a:ext cx="17907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79F0F-A786-4A03-B4A2-7435D788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>
                <a:solidFill>
                  <a:srgbClr val="002060"/>
                </a:solidFill>
              </a:rPr>
              <a:t>2</a:t>
            </a:fld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6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2BE">
            <a:alpha val="7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2D85-2259-49AE-85B3-19ABA3CF2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333" y="15569"/>
            <a:ext cx="10515600" cy="1325563"/>
          </a:xfrm>
        </p:spPr>
        <p:txBody>
          <a:bodyPr/>
          <a:lstStyle/>
          <a:p>
            <a:r>
              <a:rPr lang="en-US" b="1" dirty="0"/>
              <a:t>Multiple language backend: Data Interactive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4FA66-A082-4BF1-BF5C-8BB300195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484" y="1825625"/>
            <a:ext cx="5583315" cy="3492099"/>
          </a:xfrm>
        </p:spPr>
        <p:txBody>
          <a:bodyPr/>
          <a:lstStyle/>
          <a:p>
            <a:pPr lvl="0">
              <a:buSzPts val="2800"/>
            </a:pPr>
            <a:r>
              <a:rPr lang="en-US" b="1" dirty="0"/>
              <a:t>Supports:</a:t>
            </a:r>
            <a:r>
              <a:rPr lang="en-US" dirty="0"/>
              <a:t> </a:t>
            </a:r>
          </a:p>
          <a:p>
            <a:pPr lvl="0" indent="0">
              <a:buNone/>
            </a:pPr>
            <a:r>
              <a:rPr lang="en-US" dirty="0"/>
              <a:t>Spark, JDBC, Pig, Beam, Scio, </a:t>
            </a:r>
            <a:r>
              <a:rPr lang="en-US" dirty="0" err="1"/>
              <a:t>BigQuery</a:t>
            </a:r>
            <a:r>
              <a:rPr lang="en-US" dirty="0"/>
              <a:t>, Python, Livy, HDFC, </a:t>
            </a:r>
            <a:r>
              <a:rPr lang="en-US" dirty="0" err="1"/>
              <a:t>Alluxio,Hbase</a:t>
            </a:r>
            <a:r>
              <a:rPr lang="en-US" dirty="0"/>
              <a:t>, Scalding, </a:t>
            </a:r>
            <a:r>
              <a:rPr lang="en-US" dirty="0" err="1"/>
              <a:t>ElasticSearch</a:t>
            </a:r>
            <a:r>
              <a:rPr lang="en-US" dirty="0"/>
              <a:t>, Angular, Markdown, Shell, </a:t>
            </a:r>
            <a:r>
              <a:rPr lang="en-US" dirty="0" err="1"/>
              <a:t>Flink</a:t>
            </a:r>
            <a:r>
              <a:rPr lang="en-US" dirty="0"/>
              <a:t>, Cassandra, Geode, Ignite, Lens, </a:t>
            </a:r>
            <a:r>
              <a:rPr lang="en-US" dirty="0" err="1"/>
              <a:t>Kylin</a:t>
            </a:r>
            <a:r>
              <a:rPr lang="en-US" dirty="0"/>
              <a:t> and PostgreSQL.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6" descr="Image result for apache zeppelin logo">
            <a:extLst>
              <a:ext uri="{FF2B5EF4-FFF2-40B4-BE49-F238E27FC236}">
                <a16:creationId xmlns:a16="http://schemas.microsoft.com/office/drawing/2014/main" id="{43049B03-38C4-4AB9-B78B-72D752078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269" y="78276"/>
            <a:ext cx="17907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 result for apache zeppelin logo">
            <a:extLst>
              <a:ext uri="{FF2B5EF4-FFF2-40B4-BE49-F238E27FC236}">
                <a16:creationId xmlns:a16="http://schemas.microsoft.com/office/drawing/2014/main" id="{3B04849A-05B3-49B8-9489-11146BB58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37" y="1557523"/>
            <a:ext cx="4657078" cy="426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622EA-F2B3-436F-8AC9-B7B244D1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>
                <a:solidFill>
                  <a:srgbClr val="002060"/>
                </a:solidFill>
              </a:rPr>
              <a:t>3</a:t>
            </a:fld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38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2BE">
            <a:alpha val="7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2D85-2259-49AE-85B3-19ABA3CF2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337727"/>
            <a:ext cx="10515600" cy="88282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Comparison</a:t>
            </a:r>
            <a:br>
              <a:rPr lang="en-US" b="1" dirty="0"/>
            </a:br>
            <a:r>
              <a:rPr lang="en-US" b="1" dirty="0"/>
              <a:t>Apache Zeppelin </a:t>
            </a:r>
            <a:r>
              <a:rPr lang="en-US" b="1" dirty="0" err="1"/>
              <a:t>v.s</a:t>
            </a:r>
            <a:r>
              <a:rPr lang="en-US" b="1" dirty="0"/>
              <a:t>. </a:t>
            </a:r>
            <a:r>
              <a:rPr lang="en-US" b="1" dirty="0" err="1"/>
              <a:t>Jupyter</a:t>
            </a:r>
            <a:r>
              <a:rPr lang="en-US" b="1" dirty="0"/>
              <a:t> Notebook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C3D58F5-DFA5-4CEE-BD6B-5F37B56B08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075147"/>
              </p:ext>
            </p:extLst>
          </p:nvPr>
        </p:nvGraphicFramePr>
        <p:xfrm>
          <a:off x="133792" y="1633946"/>
          <a:ext cx="11924415" cy="4664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466">
                  <a:extLst>
                    <a:ext uri="{9D8B030D-6E8A-4147-A177-3AD203B41FA5}">
                      <a16:colId xmlns:a16="http://schemas.microsoft.com/office/drawing/2014/main" val="4205867835"/>
                    </a:ext>
                  </a:extLst>
                </a:gridCol>
                <a:gridCol w="4563123">
                  <a:extLst>
                    <a:ext uri="{9D8B030D-6E8A-4147-A177-3AD203B41FA5}">
                      <a16:colId xmlns:a16="http://schemas.microsoft.com/office/drawing/2014/main" val="1145099456"/>
                    </a:ext>
                  </a:extLst>
                </a:gridCol>
                <a:gridCol w="4973826">
                  <a:extLst>
                    <a:ext uri="{9D8B030D-6E8A-4147-A177-3AD203B41FA5}">
                      <a16:colId xmlns:a16="http://schemas.microsoft.com/office/drawing/2014/main" val="836759152"/>
                    </a:ext>
                  </a:extLst>
                </a:gridCol>
              </a:tblGrid>
              <a:tr h="5788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Apache Zeppelin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Jupyter</a:t>
                      </a:r>
                      <a:r>
                        <a:rPr lang="en-US" dirty="0"/>
                        <a:t> Notebook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26872"/>
                  </a:ext>
                </a:extLst>
              </a:tr>
              <a:tr h="578837">
                <a:tc>
                  <a:txBody>
                    <a:bodyPr/>
                    <a:lstStyle/>
                    <a:p>
                      <a:r>
                        <a:rPr lang="en-US" dirty="0"/>
                        <a:t>Community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user population (1/10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of the </a:t>
                      </a:r>
                      <a:r>
                        <a:rPr lang="en-US" dirty="0" err="1"/>
                        <a:t>Jupyter</a:t>
                      </a:r>
                      <a:r>
                        <a:rPr lang="en-US" dirty="0"/>
                        <a:t> Notebook)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 user 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48091"/>
                  </a:ext>
                </a:extLst>
              </a:tr>
              <a:tr h="578837">
                <a:tc>
                  <a:txBody>
                    <a:bodyPr/>
                    <a:lstStyle/>
                    <a:p>
                      <a:r>
                        <a:rPr lang="en-US" dirty="0"/>
                        <a:t>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separate interpreter configuration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little un-elegant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62069"/>
                  </a:ext>
                </a:extLst>
              </a:tr>
              <a:tr h="578837">
                <a:tc>
                  <a:txBody>
                    <a:bodyPr/>
                    <a:lstStyle/>
                    <a:p>
                      <a:r>
                        <a:rPr lang="en-US" dirty="0"/>
                        <a:t>Extension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extensions available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extensions available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343490"/>
                  </a:ext>
                </a:extLst>
              </a:tr>
              <a:tr h="9161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Decompress </a:t>
                      </a:r>
                      <a:r>
                        <a:rPr lang="en-US" dirty="0" err="1"/>
                        <a:t>tarball</a:t>
                      </a:r>
                      <a:r>
                        <a:rPr lang="en-US" dirty="0"/>
                        <a:t> and run server, for more feature, built it from the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 anaconda Install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494610"/>
                  </a:ext>
                </a:extLst>
              </a:tr>
              <a:tr h="266093">
                <a:tc>
                  <a:txBody>
                    <a:bodyPr/>
                    <a:lstStyle/>
                    <a:p>
                      <a:r>
                        <a:rPr lang="en-US" dirty="0"/>
                        <a:t>Kernels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 list, more than 85 of supported engines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supported engines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5351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/>
                        <a:t>Compatibility with 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Doesn’t work for Win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standard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1698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b="0" dirty="0"/>
                        <a:t>Interpreters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Wide range: Spark, md, angular, Scala, python, pig, sap, groovy, </a:t>
                      </a:r>
                      <a:r>
                        <a:rPr lang="en-US" dirty="0" err="1"/>
                        <a:t>elasticsearch</a:t>
                      </a:r>
                      <a:r>
                        <a:rPr lang="en-US" dirty="0"/>
                        <a:t>, PostgreSQL,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R, C#, php, F#, python, SQL, JS, 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305998"/>
                  </a:ext>
                </a:extLst>
              </a:tr>
            </a:tbl>
          </a:graphicData>
        </a:graphic>
      </p:graphicFrame>
      <p:pic>
        <p:nvPicPr>
          <p:cNvPr id="4" name="Picture 6" descr="Image result for apache zeppelin logo">
            <a:extLst>
              <a:ext uri="{FF2B5EF4-FFF2-40B4-BE49-F238E27FC236}">
                <a16:creationId xmlns:a16="http://schemas.microsoft.com/office/drawing/2014/main" id="{358D7FC4-3029-47F1-A8B6-123B46C20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269" y="40698"/>
            <a:ext cx="17907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415C4-C101-4070-BA0E-46EBAC03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>
                <a:solidFill>
                  <a:srgbClr val="002060"/>
                </a:solidFill>
              </a:rPr>
              <a:t>4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E7D77C-E75D-4F80-8034-0DA99F82A2D0}"/>
              </a:ext>
            </a:extLst>
          </p:cNvPr>
          <p:cNvSpPr/>
          <p:nvPr/>
        </p:nvSpPr>
        <p:spPr>
          <a:xfrm>
            <a:off x="80417" y="6596390"/>
            <a:ext cx="1146869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References: https://analyticsindiamag.com/jupyter-vs-zeppelin-a-comprehensive-comparison-of-notebooks/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8703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2BE">
            <a:alpha val="7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F491C0A-63DE-4C9D-B47C-A8324F9920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800588"/>
              </p:ext>
            </p:extLst>
          </p:nvPr>
        </p:nvGraphicFramePr>
        <p:xfrm>
          <a:off x="221205" y="1240848"/>
          <a:ext cx="11327907" cy="4520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93015">
                  <a:extLst>
                    <a:ext uri="{9D8B030D-6E8A-4147-A177-3AD203B41FA5}">
                      <a16:colId xmlns:a16="http://schemas.microsoft.com/office/drawing/2014/main" val="3179476892"/>
                    </a:ext>
                  </a:extLst>
                </a:gridCol>
                <a:gridCol w="4527086">
                  <a:extLst>
                    <a:ext uri="{9D8B030D-6E8A-4147-A177-3AD203B41FA5}">
                      <a16:colId xmlns:a16="http://schemas.microsoft.com/office/drawing/2014/main" val="3483984212"/>
                    </a:ext>
                  </a:extLst>
                </a:gridCol>
                <a:gridCol w="4707806">
                  <a:extLst>
                    <a:ext uri="{9D8B030D-6E8A-4147-A177-3AD203B41FA5}">
                      <a16:colId xmlns:a16="http://schemas.microsoft.com/office/drawing/2014/main" val="1571408131"/>
                    </a:ext>
                  </a:extLst>
                </a:gridCol>
              </a:tblGrid>
              <a:tr h="4513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Zeppelin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Jupyter</a:t>
                      </a:r>
                      <a:r>
                        <a:rPr lang="en-US" dirty="0"/>
                        <a:t> Notebook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881284"/>
                  </a:ext>
                </a:extLst>
              </a:tr>
              <a:tr h="829175">
                <a:tc>
                  <a:txBody>
                    <a:bodyPr/>
                    <a:lstStyle/>
                    <a:p>
                      <a:r>
                        <a:rPr lang="en-US" b="1" dirty="0"/>
                        <a:t>Appearance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combine multiple paragraphs of code in Python in one single line;</a:t>
                      </a:r>
                    </a:p>
                    <a:p>
                      <a:r>
                        <a:rPr lang="en-US" dirty="0"/>
                        <a:t>built in data visualization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allow combine multiple paragraphs of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88871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b="1" dirty="0"/>
                        <a:t>Multi-User 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Support by default, use </a:t>
                      </a:r>
                      <a:r>
                        <a:rPr lang="en-US" dirty="0" err="1"/>
                        <a:t>JupyterHub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57181"/>
                  </a:ext>
                </a:extLst>
              </a:tr>
              <a:tr h="760336">
                <a:tc>
                  <a:txBody>
                    <a:bodyPr/>
                    <a:lstStyle/>
                    <a:p>
                      <a:r>
                        <a:rPr lang="en-US" b="1" dirty="0"/>
                        <a:t>Plotting of charts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interpreters in the same notebook to plot charts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 charting options, use existing charting libraries</a:t>
                      </a:r>
                      <a:r>
                        <a:rPr lang="en-US"/>
                        <a:t>, output in HTML 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49829"/>
                  </a:ext>
                </a:extLst>
              </a:tr>
              <a:tr h="1086195">
                <a:tc>
                  <a:txBody>
                    <a:bodyPr/>
                    <a:lstStyle/>
                    <a:p>
                      <a:r>
                        <a:rPr lang="en-US" b="1" dirty="0"/>
                        <a:t>Report Describing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 form and visualization results in a faster way, more accurate and easily accessible to end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choice and longer processing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499583"/>
                  </a:ext>
                </a:extLst>
              </a:tr>
              <a:tr h="668370">
                <a:tc>
                  <a:txBody>
                    <a:bodyPr/>
                    <a:lstStyle/>
                    <a:p>
                      <a:r>
                        <a:rPr lang="en-US" b="1" dirty="0"/>
                        <a:t>Security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Flexible security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privacy configuration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30830"/>
                  </a:ext>
                </a:extLst>
              </a:tr>
            </a:tbl>
          </a:graphicData>
        </a:graphic>
      </p:graphicFrame>
      <p:pic>
        <p:nvPicPr>
          <p:cNvPr id="4" name="Picture 6" descr="Image result for apache zeppelin logo">
            <a:extLst>
              <a:ext uri="{FF2B5EF4-FFF2-40B4-BE49-F238E27FC236}">
                <a16:creationId xmlns:a16="http://schemas.microsoft.com/office/drawing/2014/main" id="{418DA802-1849-4032-894C-93D59185E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269" y="40698"/>
            <a:ext cx="17907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AC6DE-3275-4980-B8DC-0BD41B5A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>
                <a:solidFill>
                  <a:srgbClr val="002060"/>
                </a:solidFill>
              </a:rPr>
              <a:t>5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5CD27D-29B4-4183-A1AF-DC25CE742CFC}"/>
              </a:ext>
            </a:extLst>
          </p:cNvPr>
          <p:cNvSpPr txBox="1">
            <a:spLocks/>
          </p:cNvSpPr>
          <p:nvPr/>
        </p:nvSpPr>
        <p:spPr>
          <a:xfrm>
            <a:off x="0" y="119109"/>
            <a:ext cx="10515600" cy="882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Contrast against </a:t>
            </a:r>
            <a:r>
              <a:rPr lang="en-US" b="1" dirty="0" err="1"/>
              <a:t>Jupyter</a:t>
            </a:r>
            <a:r>
              <a:rPr lang="en-US" b="1" dirty="0"/>
              <a:t> Notebook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891233-86A1-4E0A-84A7-3976B36461A1}"/>
              </a:ext>
            </a:extLst>
          </p:cNvPr>
          <p:cNvSpPr/>
          <p:nvPr/>
        </p:nvSpPr>
        <p:spPr>
          <a:xfrm>
            <a:off x="80417" y="6596390"/>
            <a:ext cx="1146869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References: https://analyticsindiamag.com/jupyter-vs-zeppelin-a-comprehensive-comparison-of-notebooks/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6913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2BE">
            <a:alpha val="7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2D85-2259-49AE-85B3-19ABA3CF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Zeppelin Over </a:t>
            </a:r>
            <a:r>
              <a:rPr lang="en-US" b="1" dirty="0" err="1"/>
              <a:t>Jupyter</a:t>
            </a:r>
            <a:r>
              <a:rPr lang="en-US" b="1" dirty="0"/>
              <a:t> </a:t>
            </a:r>
            <a:endParaRPr lang="en-US" dirty="0"/>
          </a:p>
        </p:txBody>
      </p:sp>
      <p:pic>
        <p:nvPicPr>
          <p:cNvPr id="4" name="Picture 6" descr="Image result for apache zeppelin logo">
            <a:extLst>
              <a:ext uri="{FF2B5EF4-FFF2-40B4-BE49-F238E27FC236}">
                <a16:creationId xmlns:a16="http://schemas.microsoft.com/office/drawing/2014/main" id="{D389AD30-2EEB-419A-9439-32017F66A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269" y="40698"/>
            <a:ext cx="17907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00AA4-D62D-4CDF-8106-6DD698D5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>
                <a:solidFill>
                  <a:srgbClr val="002060"/>
                </a:solidFill>
              </a:rPr>
              <a:t>6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Google Shape;150;g7215718d5a_0_18">
            <a:extLst>
              <a:ext uri="{FF2B5EF4-FFF2-40B4-BE49-F238E27FC236}">
                <a16:creationId xmlns:a16="http://schemas.microsoft.com/office/drawing/2014/main" id="{CBB9B068-A6CC-4653-96FB-7FFBDDC73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Secure Collaborations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measures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time changes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Sharing  - read only, read and edit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Embedding link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Extensive Graphing Capabilities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Easily switch between views →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Pivot tables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Integrations with big data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Zeppelin offers the possibility to mix languages across cells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Interpreter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51;g7215718d5a_0_18">
            <a:extLst>
              <a:ext uri="{FF2B5EF4-FFF2-40B4-BE49-F238E27FC236}">
                <a16:creationId xmlns:a16="http://schemas.microsoft.com/office/drawing/2014/main" id="{3A94F104-0BA9-4F0F-BE89-99FDF90A9E1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7775" y="2786948"/>
            <a:ext cx="5130451" cy="17625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569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2BE">
            <a:alpha val="7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2D85-2259-49AE-85B3-19ABA3CF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Would we use it?</a:t>
            </a:r>
            <a:endParaRPr lang="en-US" dirty="0"/>
          </a:p>
        </p:txBody>
      </p:sp>
      <p:pic>
        <p:nvPicPr>
          <p:cNvPr id="4" name="Picture 6" descr="Image result for apache zeppelin logo">
            <a:extLst>
              <a:ext uri="{FF2B5EF4-FFF2-40B4-BE49-F238E27FC236}">
                <a16:creationId xmlns:a16="http://schemas.microsoft.com/office/drawing/2014/main" id="{D389AD30-2EEB-419A-9439-32017F66A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269" y="40698"/>
            <a:ext cx="17907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00AA4-D62D-4CDF-8106-6DD698D5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>
                <a:solidFill>
                  <a:srgbClr val="002060"/>
                </a:solidFill>
              </a:rPr>
              <a:t>7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Google Shape;150;g7215718d5a_0_18">
            <a:extLst>
              <a:ext uri="{FF2B5EF4-FFF2-40B4-BE49-F238E27FC236}">
                <a16:creationId xmlns:a16="http://schemas.microsoft.com/office/drawing/2014/main" id="{CBB9B068-A6CC-4653-96FB-7FFBDDC73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53441"/>
            <a:ext cx="635317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YES!</a:t>
            </a:r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Pros:</a:t>
            </a: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Data Analysis and Graphing </a:t>
            </a: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Collaboration and Real Time Updates</a:t>
            </a: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Multilingual across cells</a:t>
            </a:r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Cons:</a:t>
            </a: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Java based </a:t>
            </a: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Installation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221A78A-68E8-45B6-8C2F-14D2EC4E2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952" y="3548596"/>
            <a:ext cx="4937651" cy="280775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 map with data markers on it in Zeppelin">
            <a:extLst>
              <a:ext uri="{FF2B5EF4-FFF2-40B4-BE49-F238E27FC236}">
                <a16:creationId xmlns:a16="http://schemas.microsoft.com/office/drawing/2014/main" id="{5DC89D67-D387-437D-8D43-775B7613A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90" y="102372"/>
            <a:ext cx="4267110" cy="25064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96624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2BE">
            <a:alpha val="7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mage result for apache zeppelin logo">
            <a:extLst>
              <a:ext uri="{FF2B5EF4-FFF2-40B4-BE49-F238E27FC236}">
                <a16:creationId xmlns:a16="http://schemas.microsoft.com/office/drawing/2014/main" id="{D389AD30-2EEB-419A-9439-32017F66A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269" y="40698"/>
            <a:ext cx="17907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00AA4-D62D-4CDF-8106-6DD698D5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>
                <a:solidFill>
                  <a:srgbClr val="002060"/>
                </a:solidFill>
              </a:rPr>
              <a:t>8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EE866F-176D-40E7-B8B2-FF32B4FD8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174" y="856448"/>
            <a:ext cx="14431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 err="1">
                <a:solidFill>
                  <a:srgbClr val="002060"/>
                </a:solidFill>
              </a:rPr>
              <a:t>cảm</a:t>
            </a:r>
            <a:r>
              <a:rPr lang="en-US" altLang="zh-CN" sz="2000" b="1" dirty="0">
                <a:solidFill>
                  <a:srgbClr val="002060"/>
                </a:solidFill>
              </a:rPr>
              <a:t> </a:t>
            </a:r>
            <a:r>
              <a:rPr lang="en-US" altLang="zh-CN" sz="2000" b="1" dirty="0" err="1">
                <a:solidFill>
                  <a:srgbClr val="002060"/>
                </a:solidFill>
              </a:rPr>
              <a:t>ơn</a:t>
            </a:r>
            <a:r>
              <a:rPr lang="en-US" altLang="zh-CN" sz="2000" b="1" dirty="0">
                <a:solidFill>
                  <a:srgbClr val="002060"/>
                </a:solidFill>
              </a:rPr>
              <a:t> </a:t>
            </a:r>
            <a:r>
              <a:rPr lang="en-US" altLang="zh-CN" sz="2000" b="1" dirty="0" err="1">
                <a:solidFill>
                  <a:srgbClr val="002060"/>
                </a:solidFill>
              </a:rPr>
              <a:t>bạn</a:t>
            </a:r>
            <a:endParaRPr lang="en-US" altLang="zh-CN" sz="2000" b="1" dirty="0">
              <a:solidFill>
                <a:srgbClr val="00206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6A55EF-CEEE-43D3-8F3D-932C9F483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674" y="1587242"/>
            <a:ext cx="314893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5400" b="1" dirty="0">
                <a:solidFill>
                  <a:srgbClr val="002060"/>
                </a:solidFill>
              </a:rPr>
              <a:t>Thank You</a:t>
            </a:r>
          </a:p>
          <a:p>
            <a:r>
              <a:rPr lang="en-US" altLang="zh-CN" sz="5400" b="1" dirty="0">
                <a:solidFill>
                  <a:srgbClr val="002060"/>
                </a:solidFill>
              </a:rPr>
              <a:t>Question?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E27A1E-BC11-4537-8D09-04299F2E3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7018" y="2127412"/>
            <a:ext cx="7805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</a:rPr>
              <a:t>merci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7967D6-4598-41A7-BF5C-B905F79D3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1836" y="958829"/>
            <a:ext cx="8573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 err="1">
                <a:solidFill>
                  <a:srgbClr val="002060"/>
                </a:solidFill>
              </a:rPr>
              <a:t>Danke</a:t>
            </a:r>
            <a:endParaRPr lang="en-US" altLang="zh-CN" sz="2000" b="1" dirty="0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45C64-FE46-4D75-BA1D-7DD97C0B4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5123" y="1794215"/>
            <a:ext cx="7008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</a:rPr>
              <a:t>谢谢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C06AD9-440F-445F-A2F5-EB486B94F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9187" y="6020886"/>
            <a:ext cx="10406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hi-IN" altLang="zh-CN" sz="2000" b="1" dirty="0">
                <a:solidFill>
                  <a:srgbClr val="002060"/>
                </a:solidFill>
                <a:cs typeface="Mangal" pitchFamily="2" charset="0"/>
              </a:rPr>
              <a:t>धन्यवाद</a:t>
            </a:r>
            <a:endParaRPr lang="en-US" altLang="zh-CN" sz="2000" b="1" dirty="0">
              <a:solidFill>
                <a:srgbClr val="002060"/>
              </a:solidFill>
              <a:cs typeface="Mangal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2C8AFD-3212-47E1-A437-F7D471F1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1420" y="1394105"/>
            <a:ext cx="16363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 err="1">
                <a:solidFill>
                  <a:srgbClr val="002060"/>
                </a:solidFill>
              </a:rPr>
              <a:t>Σε</a:t>
            </a:r>
            <a:r>
              <a:rPr lang="en-US" altLang="zh-CN" sz="2000" b="1" dirty="0">
                <a:solidFill>
                  <a:srgbClr val="002060"/>
                </a:solidFill>
              </a:rPr>
              <a:t> </a:t>
            </a:r>
            <a:r>
              <a:rPr lang="en-US" altLang="zh-CN" sz="2000" b="1" dirty="0" err="1">
                <a:solidFill>
                  <a:srgbClr val="002060"/>
                </a:solidFill>
              </a:rPr>
              <a:t>ευχ</a:t>
            </a:r>
            <a:r>
              <a:rPr lang="en-US" altLang="zh-CN" sz="2000" b="1" dirty="0">
                <a:solidFill>
                  <a:srgbClr val="002060"/>
                </a:solidFill>
              </a:rPr>
              <a:t>αριστώ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A50A8273-F2D5-43B4-AD1A-9FFC927DF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259" y="4794581"/>
            <a:ext cx="11079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 err="1">
                <a:solidFill>
                  <a:srgbClr val="002060"/>
                </a:solidFill>
              </a:rPr>
              <a:t>Спасибо</a:t>
            </a:r>
            <a:endParaRPr lang="en-US" altLang="zh-CN" sz="2000" b="1" dirty="0">
              <a:solidFill>
                <a:srgbClr val="002060"/>
              </a:solidFill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C9D7BD49-0052-4438-A5D5-6A4B75208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7480" y="3722688"/>
            <a:ext cx="27494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</a:rPr>
              <a:t>감</a:t>
            </a:r>
            <a:r>
              <a:rPr lang="ko-KR" altLang="en-US" sz="2000" b="1" dirty="0">
                <a:solidFill>
                  <a:srgbClr val="002060"/>
                </a:solidFill>
              </a:rPr>
              <a:t>고맙습니다</a:t>
            </a:r>
            <a:r>
              <a:rPr lang="zh-CN" altLang="en-US" sz="2000" b="1" dirty="0">
                <a:solidFill>
                  <a:srgbClr val="002060"/>
                </a:solidFill>
              </a:rPr>
              <a:t>사합니다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3908E09F-7134-4579-808D-6E61B4424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5" y="2745543"/>
            <a:ext cx="8707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ar-SA" altLang="zh-CN" sz="2000" b="1" dirty="0">
                <a:solidFill>
                  <a:srgbClr val="002060"/>
                </a:solidFill>
                <a:cs typeface="Arial" panose="020B0604020202020204" pitchFamily="34" charset="0"/>
              </a:rPr>
              <a:t>شكرا لك</a:t>
            </a:r>
            <a:endParaRPr lang="en-US" altLang="zh-CN" sz="2000" b="1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D22FF187-DDF5-4EFF-B9CE-F29EDAEB9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631" y="1016755"/>
            <a:ext cx="7264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he-IL" altLang="zh-CN" sz="2000" b="1" dirty="0">
                <a:solidFill>
                  <a:srgbClr val="002060"/>
                </a:solidFill>
                <a:cs typeface="Arial" panose="020B0604020202020204" pitchFamily="34" charset="0"/>
              </a:rPr>
              <a:t>תודה</a:t>
            </a:r>
            <a:endParaRPr lang="en-US" altLang="zh-CN" sz="2000" b="1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25C539-F837-47F4-AFFB-67B9BB6F7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8351" y="5820831"/>
            <a:ext cx="8138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</a:rPr>
              <a:t>grazie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839E9E-1D02-46C0-BB06-CB0563FF7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59" y="4050015"/>
            <a:ext cx="9212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 err="1">
                <a:solidFill>
                  <a:srgbClr val="002060"/>
                </a:solidFill>
              </a:rPr>
              <a:t>gràcies</a:t>
            </a:r>
            <a:endParaRPr lang="en-US" altLang="zh-CN" sz="2000" b="1" dirty="0">
              <a:solidFill>
                <a:srgbClr val="00206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4D85FF-2793-4BAD-BDE4-1843417C8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4112" y="4313315"/>
            <a:ext cx="10238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 err="1">
                <a:solidFill>
                  <a:srgbClr val="002060"/>
                </a:solidFill>
              </a:rPr>
              <a:t>salamat</a:t>
            </a:r>
            <a:endParaRPr lang="en-US" altLang="zh-CN" sz="2000" b="1" dirty="0">
              <a:solidFill>
                <a:srgbClr val="002060"/>
              </a:solidFill>
            </a:endParaRPr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6F9A84CC-E6BE-43F0-88CC-2441B1BB4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31" y="400198"/>
            <a:ext cx="10650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 err="1">
                <a:solidFill>
                  <a:srgbClr val="002060"/>
                </a:solidFill>
              </a:rPr>
              <a:t>bedankt</a:t>
            </a:r>
            <a:endParaRPr lang="en-US" altLang="zh-CN" sz="2000" b="1" dirty="0">
              <a:solidFill>
                <a:srgbClr val="002060"/>
              </a:solidFill>
            </a:endParaRPr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9CF0991E-925A-4E49-A050-A9B9846C4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111" y="3905581"/>
            <a:ext cx="16780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 err="1">
                <a:solidFill>
                  <a:srgbClr val="002060"/>
                </a:solidFill>
              </a:rPr>
              <a:t>Благодаря</a:t>
            </a:r>
            <a:r>
              <a:rPr lang="en-US" altLang="zh-CN" sz="2000" b="1" dirty="0">
                <a:solidFill>
                  <a:srgbClr val="002060"/>
                </a:solidFill>
              </a:rPr>
              <a:t> </a:t>
            </a:r>
            <a:r>
              <a:rPr lang="en-US" altLang="zh-CN" sz="2000" b="1" dirty="0" err="1">
                <a:solidFill>
                  <a:srgbClr val="002060"/>
                </a:solidFill>
              </a:rPr>
              <a:t>ви</a:t>
            </a:r>
            <a:endParaRPr lang="en-US" altLang="zh-CN" sz="2000" b="1" dirty="0">
              <a:solidFill>
                <a:srgbClr val="002060"/>
              </a:solidFill>
            </a:endParaRP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C335DB75-B70B-4372-8E85-44FF478F3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2887" y="3426580"/>
            <a:ext cx="11340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</a:rPr>
              <a:t>obrigado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37EA46-FA82-43F3-974D-3BAD90154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1965" y="2474879"/>
            <a:ext cx="13676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 err="1">
                <a:solidFill>
                  <a:srgbClr val="002060"/>
                </a:solidFill>
              </a:rPr>
              <a:t>mulţumesc</a:t>
            </a:r>
            <a:endParaRPr lang="en-US" altLang="zh-CN" sz="2000" b="1" dirty="0">
              <a:solidFill>
                <a:srgbClr val="00206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02D9D8-C9DE-40EA-ABF4-373342FCB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160" y="1016755"/>
            <a:ext cx="7527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 err="1">
                <a:solidFill>
                  <a:srgbClr val="002060"/>
                </a:solidFill>
              </a:rPr>
              <a:t>hvala</a:t>
            </a:r>
            <a:endParaRPr lang="en-US" altLang="zh-CN" sz="2000" b="1" dirty="0">
              <a:solidFill>
                <a:srgbClr val="002060"/>
              </a:solidFill>
            </a:endParaRPr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70AE95B8-819F-4C8E-9679-C96F2725A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" y="2051537"/>
            <a:ext cx="15327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</a:rPr>
              <a:t>ありがとう 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6A57899A-264B-4FB2-9028-D4C6CAC01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8925" y="4875466"/>
            <a:ext cx="14960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 err="1">
                <a:solidFill>
                  <a:srgbClr val="002060"/>
                </a:solidFill>
              </a:rPr>
              <a:t>terima</a:t>
            </a:r>
            <a:r>
              <a:rPr lang="en-US" altLang="zh-CN" sz="2000" b="1" dirty="0">
                <a:solidFill>
                  <a:srgbClr val="002060"/>
                </a:solidFill>
              </a:rPr>
              <a:t> </a:t>
            </a:r>
            <a:r>
              <a:rPr lang="en-US" altLang="zh-CN" sz="2000" b="1" dirty="0" err="1">
                <a:solidFill>
                  <a:srgbClr val="002060"/>
                </a:solidFill>
              </a:rPr>
              <a:t>kasih</a:t>
            </a:r>
            <a:endParaRPr lang="en-US" altLang="zh-CN" sz="2000" b="1" dirty="0">
              <a:solidFill>
                <a:srgbClr val="002060"/>
              </a:solidFill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1A14FB6A-0E6A-4395-9DDA-B1A80003E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66" y="3273452"/>
            <a:ext cx="6190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 dirty="0" err="1">
                <a:solidFill>
                  <a:srgbClr val="002060"/>
                </a:solidFill>
              </a:rPr>
              <a:t>ačiū</a:t>
            </a:r>
            <a:endParaRPr lang="en-US" altLang="zh-CN" sz="2000" b="1" dirty="0">
              <a:solidFill>
                <a:srgbClr val="00206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FE489E-C04A-4C4C-94CD-8A7ED929BF09}"/>
              </a:ext>
            </a:extLst>
          </p:cNvPr>
          <p:cNvSpPr txBox="1"/>
          <p:nvPr/>
        </p:nvSpPr>
        <p:spPr>
          <a:xfrm>
            <a:off x="90031" y="5127496"/>
            <a:ext cx="5530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Credit and Works:</a:t>
            </a:r>
          </a:p>
          <a:p>
            <a:r>
              <a:rPr lang="en-US" b="1" dirty="0"/>
              <a:t>Slide 2&amp;3	 Apoorva</a:t>
            </a:r>
          </a:p>
          <a:p>
            <a:r>
              <a:rPr lang="en-US" b="1" dirty="0"/>
              <a:t>Slide 4&amp;5  Yue-Ru (Norton)</a:t>
            </a:r>
          </a:p>
          <a:p>
            <a:r>
              <a:rPr lang="en-US" b="1" dirty="0"/>
              <a:t>Slide 6&amp;7 James</a:t>
            </a:r>
          </a:p>
          <a:p>
            <a:r>
              <a:rPr lang="en-US" b="1" dirty="0"/>
              <a:t>Template Design: Yue-Ru (Norton)</a:t>
            </a:r>
          </a:p>
        </p:txBody>
      </p:sp>
    </p:spTree>
    <p:extLst>
      <p:ext uri="{BB962C8B-B14F-4D97-AF65-F5344CB8AC3E}">
        <p14:creationId xmlns:p14="http://schemas.microsoft.com/office/powerpoint/2010/main" val="381623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2BE">
            <a:alpha val="7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2D85-2259-49AE-85B3-19ABA3CF2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67" y="450273"/>
            <a:ext cx="9420225" cy="10816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Installation of Apache Zeppelin Notebook</a:t>
            </a:r>
            <a:br>
              <a:rPr lang="en-US" b="1" dirty="0"/>
            </a:br>
            <a:r>
              <a:rPr lang="en-US" altLang="zh-CN" b="1"/>
              <a:t>Mac OS Version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4FA66-A082-4BF1-BF5C-8BB300195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/>
              <a:t>Go to </a:t>
            </a:r>
            <a:r>
              <a:rPr lang="en-US" sz="2400" dirty="0">
                <a:hlinkClick r:id="rId2"/>
              </a:rPr>
              <a:t>http://zeppelin.apache.org/download.html</a:t>
            </a:r>
            <a:r>
              <a:rPr lang="en-US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download</a:t>
            </a:r>
            <a:r>
              <a:rPr lang="zh-CN" altLang="en-US" sz="2400" dirty="0"/>
              <a:t> </a:t>
            </a:r>
            <a:r>
              <a:rPr lang="en-US" altLang="zh-CN" sz="2400" dirty="0"/>
              <a:t>zeppline-0.8.2-all-tgz</a:t>
            </a:r>
            <a:endParaRPr lang="en-US" sz="2400" dirty="0"/>
          </a:p>
          <a:p>
            <a:pPr marL="514350" indent="-514350">
              <a:buAutoNum type="arabicPeriod"/>
            </a:pPr>
            <a:r>
              <a:rPr lang="en-US" sz="2400" dirty="0"/>
              <a:t>Check your system environment: </a:t>
            </a:r>
            <a:r>
              <a:rPr lang="en-US" sz="2400" b="1" dirty="0"/>
              <a:t>Oracle JDK 1.7 or above and Mac OSX</a:t>
            </a:r>
          </a:p>
          <a:p>
            <a:pPr marL="514350" indent="-514350">
              <a:buAutoNum type="arabicPeriod"/>
            </a:pPr>
            <a:r>
              <a:rPr lang="en-US" sz="2400" dirty="0"/>
              <a:t>Unpack the file and then run: </a:t>
            </a:r>
            <a:r>
              <a:rPr lang="en-US" sz="2400" b="1" dirty="0"/>
              <a:t>./bin/install-interpreter.sh –all</a:t>
            </a:r>
          </a:p>
          <a:p>
            <a:pPr marL="514350" indent="-514350">
              <a:buAutoNum type="arabicPeriod"/>
            </a:pPr>
            <a:r>
              <a:rPr lang="en-US" sz="2400" dirty="0"/>
              <a:t>Start command </a:t>
            </a:r>
            <a:r>
              <a:rPr lang="en-US" sz="2400" b="1" dirty="0"/>
              <a:t>bin/zeppelin-daemon.sh start </a:t>
            </a:r>
          </a:p>
          <a:p>
            <a:pPr marL="514350" indent="-514350">
              <a:buAutoNum type="arabicPeriod"/>
            </a:pPr>
            <a:r>
              <a:rPr lang="en-US" altLang="zh-CN" sz="2400" dirty="0"/>
              <a:t>Go to web browser, type in </a:t>
            </a:r>
            <a:r>
              <a:rPr lang="en-US" sz="2400" dirty="0">
                <a:hlinkClick r:id="rId3"/>
              </a:rPr>
              <a:t>http://localhost:8080</a:t>
            </a:r>
            <a:endParaRPr lang="en-US" sz="2400" dirty="0"/>
          </a:p>
        </p:txBody>
      </p:sp>
      <p:pic>
        <p:nvPicPr>
          <p:cNvPr id="4" name="Picture 6" descr="Image result for apache zeppelin logo">
            <a:extLst>
              <a:ext uri="{FF2B5EF4-FFF2-40B4-BE49-F238E27FC236}">
                <a16:creationId xmlns:a16="http://schemas.microsoft.com/office/drawing/2014/main" id="{D389AD30-2EEB-419A-9439-32017F66A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269" y="40698"/>
            <a:ext cx="17907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00AA4-D62D-4CDF-8106-6DD698D5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D53B6-C767-4D0B-B272-9314E929AE07}" type="slidenum">
              <a:rPr lang="en-US" smtClean="0">
                <a:solidFill>
                  <a:srgbClr val="002060"/>
                </a:solidFill>
              </a:rPr>
              <a:t>9</a:t>
            </a:fld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CABFE8-08B3-4B94-B060-416FAB5FD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942" y="4739772"/>
            <a:ext cx="6653290" cy="173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0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591</Words>
  <Application>Microsoft Office PowerPoint</Application>
  <PresentationFormat>Widescreen</PresentationFormat>
  <Paragraphs>125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Apache Zeppelin Notebook</vt:lpstr>
      <vt:lpstr>About Apache Zeppelin</vt:lpstr>
      <vt:lpstr>Multiple language backend: Data Interactive</vt:lpstr>
      <vt:lpstr>Comparison Apache Zeppelin v.s. Jupyter Notebook</vt:lpstr>
      <vt:lpstr>PowerPoint Presentation</vt:lpstr>
      <vt:lpstr>Zeppelin Over Jupyter </vt:lpstr>
      <vt:lpstr>Would we use it?</vt:lpstr>
      <vt:lpstr>PowerPoint Presentation</vt:lpstr>
      <vt:lpstr>Installation of Apache Zeppelin Notebook Mac OS 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Zeppelin</dc:title>
  <dc:creator>Xiaoqing.Wu@mail.citytech.cuny.edu</dc:creator>
  <cp:lastModifiedBy>Xiao qing Wu</cp:lastModifiedBy>
  <cp:revision>71</cp:revision>
  <dcterms:created xsi:type="dcterms:W3CDTF">2020-03-23T15:36:52Z</dcterms:created>
  <dcterms:modified xsi:type="dcterms:W3CDTF">2020-03-26T23:56:30Z</dcterms:modified>
</cp:coreProperties>
</file>