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Viga"/>
      <p:regular r:id="rId31"/>
    </p:embeddedFont>
    <p:embeddedFont>
      <p:font typeface="DM Sans"/>
      <p:regular r:id="rId32"/>
      <p:bold r:id="rId33"/>
      <p:italic r:id="rId34"/>
      <p:boldItalic r:id="rId35"/>
    </p:embeddedFont>
    <p:embeddedFont>
      <p:font typeface="Nuni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9368BE-4DAE-4A17-BCC6-D49870E018EA}">
  <a:tblStyle styleId="{AE9368BE-4DAE-4A17-BCC6-D49870E018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Viga-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DMSans-bold.fntdata"/><Relationship Id="rId10" Type="http://schemas.openxmlformats.org/officeDocument/2006/relationships/slide" Target="slides/slide4.xml"/><Relationship Id="rId32" Type="http://schemas.openxmlformats.org/officeDocument/2006/relationships/font" Target="fonts/DMSans-regular.fntdata"/><Relationship Id="rId13" Type="http://schemas.openxmlformats.org/officeDocument/2006/relationships/slide" Target="slides/slide7.xml"/><Relationship Id="rId35" Type="http://schemas.openxmlformats.org/officeDocument/2006/relationships/font" Target="fonts/DMSans-boldItalic.fntdata"/><Relationship Id="rId12" Type="http://schemas.openxmlformats.org/officeDocument/2006/relationships/slide" Target="slides/slide6.xml"/><Relationship Id="rId34" Type="http://schemas.openxmlformats.org/officeDocument/2006/relationships/font" Target="fonts/DMSans-italic.fntdata"/><Relationship Id="rId15" Type="http://schemas.openxmlformats.org/officeDocument/2006/relationships/slide" Target="slides/slide9.xml"/><Relationship Id="rId37" Type="http://schemas.openxmlformats.org/officeDocument/2006/relationships/font" Target="fonts/NunitoSans-bold.fntdata"/><Relationship Id="rId14" Type="http://schemas.openxmlformats.org/officeDocument/2006/relationships/slide" Target="slides/slide8.xml"/><Relationship Id="rId36" Type="http://schemas.openxmlformats.org/officeDocument/2006/relationships/font" Target="fonts/NunitoSans-regular.fntdata"/><Relationship Id="rId17" Type="http://schemas.openxmlformats.org/officeDocument/2006/relationships/slide" Target="slides/slide11.xml"/><Relationship Id="rId39" Type="http://schemas.openxmlformats.org/officeDocument/2006/relationships/font" Target="fonts/NunitoSans-boldItalic.fntdata"/><Relationship Id="rId16" Type="http://schemas.openxmlformats.org/officeDocument/2006/relationships/slide" Target="slides/slide10.xml"/><Relationship Id="rId38" Type="http://schemas.openxmlformats.org/officeDocument/2006/relationships/font" Target="fonts/Nuni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0ac2710b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0ac2710b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0a3eaf345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0a3eaf345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6bdca54fc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6bdca54fc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309a884b84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309a884b84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3093b866e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3093b866e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09a884b84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09a884b84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6bdca54fc3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6bdca54fc3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6bdca54fc3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6bdca54fc3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6bdca54fc3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6bdca54fc3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bdca54fc3_0_27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bdca54fc3_0_27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001324a3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001324a3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07d6224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07d6224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0b3a0355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0b3a0355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6bdca54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bdca54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6bdca54e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6bdca54e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0a3eaf34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30a3eaf34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072450" y="327675"/>
            <a:ext cx="4572900" cy="254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solidFill>
                  <a:schemeClr val="lt2"/>
                </a:solidFill>
              </a:rPr>
              <a:t>Case Study 2: Retail</a:t>
            </a:r>
            <a:endParaRPr sz="4700">
              <a:solidFill>
                <a:schemeClr val="lt2"/>
              </a:solidFill>
            </a:endParaRPr>
          </a:p>
          <a:p>
            <a:pPr indent="0" lvl="0" marL="0" rtl="0" algn="l">
              <a:spcBef>
                <a:spcPts val="0"/>
              </a:spcBef>
              <a:spcAft>
                <a:spcPts val="0"/>
              </a:spcAft>
              <a:buNone/>
            </a:pPr>
            <a:r>
              <a:rPr lang="en" sz="4700">
                <a:solidFill>
                  <a:schemeClr val="lt2"/>
                </a:solidFill>
              </a:rPr>
              <a:t>ShopEverything</a:t>
            </a:r>
            <a:endParaRPr sz="4700">
              <a:solidFill>
                <a:schemeClr val="lt2"/>
              </a:solidFill>
            </a:endParaRPr>
          </a:p>
        </p:txBody>
      </p:sp>
      <p:sp>
        <p:nvSpPr>
          <p:cNvPr id="156" name="Google Shape;156;p27"/>
          <p:cNvSpPr txBox="1"/>
          <p:nvPr>
            <p:ph idx="1" type="subTitle"/>
          </p:nvPr>
        </p:nvSpPr>
        <p:spPr>
          <a:xfrm>
            <a:off x="4149250" y="4121550"/>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BrainStation</a:t>
            </a:r>
            <a:endParaRPr>
              <a:solidFill>
                <a:schemeClr val="lt2"/>
              </a:solidFill>
            </a:endParaRPr>
          </a:p>
          <a:p>
            <a:pPr indent="0" lvl="0" marL="0" rtl="0" algn="l">
              <a:spcBef>
                <a:spcPts val="0"/>
              </a:spcBef>
              <a:spcAft>
                <a:spcPts val="0"/>
              </a:spcAft>
              <a:buNone/>
            </a:pPr>
            <a:r>
              <a:rPr lang="en">
                <a:solidFill>
                  <a:schemeClr val="lt2"/>
                </a:solidFill>
              </a:rPr>
              <a:t>Cybersecurity Course</a:t>
            </a:r>
            <a:endParaRPr>
              <a:solidFill>
                <a:schemeClr val="lt2"/>
              </a:solidFill>
            </a:endParaRPr>
          </a:p>
        </p:txBody>
      </p:sp>
      <p:grpSp>
        <p:nvGrpSpPr>
          <p:cNvPr id="157" name="Google Shape;157;p27"/>
          <p:cNvGrpSpPr/>
          <p:nvPr/>
        </p:nvGrpSpPr>
        <p:grpSpPr>
          <a:xfrm>
            <a:off x="272476" y="126823"/>
            <a:ext cx="3876164" cy="48738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27"/>
          <p:cNvSpPr txBox="1"/>
          <p:nvPr>
            <p:ph idx="1" type="subTitle"/>
          </p:nvPr>
        </p:nvSpPr>
        <p:spPr>
          <a:xfrm>
            <a:off x="4377850" y="3328950"/>
            <a:ext cx="5345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Names: Kiruthika Venkatachalam &amp; James Kopal</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p36"/>
          <p:cNvPicPr preferRelativeResize="0"/>
          <p:nvPr/>
        </p:nvPicPr>
        <p:blipFill>
          <a:blip r:embed="rId3">
            <a:alphaModFix/>
          </a:blip>
          <a:stretch>
            <a:fillRect/>
          </a:stretch>
        </p:blipFill>
        <p:spPr>
          <a:xfrm>
            <a:off x="634275" y="361900"/>
            <a:ext cx="7695900" cy="445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7"/>
          <p:cNvSpPr txBox="1"/>
          <p:nvPr>
            <p:ph type="title"/>
          </p:nvPr>
        </p:nvSpPr>
        <p:spPr>
          <a:xfrm>
            <a:off x="626625" y="338175"/>
            <a:ext cx="7173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APPROACHES	</a:t>
            </a:r>
            <a:endParaRPr/>
          </a:p>
        </p:txBody>
      </p:sp>
      <p:sp>
        <p:nvSpPr>
          <p:cNvPr id="780" name="Google Shape;780;p37"/>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2415751" y="2265732"/>
            <a:ext cx="272242" cy="20654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2199447" y="1944399"/>
            <a:ext cx="69707" cy="109173"/>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txBox="1"/>
          <p:nvPr/>
        </p:nvSpPr>
        <p:spPr>
          <a:xfrm>
            <a:off x="400175" y="1177600"/>
            <a:ext cx="8652900" cy="3834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200">
                <a:solidFill>
                  <a:schemeClr val="lt2"/>
                </a:solidFill>
                <a:highlight>
                  <a:srgbClr val="FFFFFF"/>
                </a:highlight>
                <a:latin typeface="DM Sans"/>
                <a:ea typeface="DM Sans"/>
                <a:cs typeface="DM Sans"/>
                <a:sym typeface="DM Sans"/>
              </a:rPr>
              <a:t>The following risk management approaches would </a:t>
            </a:r>
            <a:r>
              <a:rPr b="1" lang="en" sz="1200">
                <a:solidFill>
                  <a:schemeClr val="lt2"/>
                </a:solidFill>
                <a:highlight>
                  <a:srgbClr val="FFFFFF"/>
                </a:highlight>
                <a:latin typeface="DM Sans"/>
                <a:ea typeface="DM Sans"/>
                <a:cs typeface="DM Sans"/>
                <a:sym typeface="DM Sans"/>
              </a:rPr>
              <a:t>enhance</a:t>
            </a:r>
            <a:r>
              <a:rPr b="1" lang="en" sz="1200">
                <a:solidFill>
                  <a:schemeClr val="lt2"/>
                </a:solidFill>
                <a:highlight>
                  <a:srgbClr val="FFFFFF"/>
                </a:highlight>
                <a:latin typeface="DM Sans"/>
                <a:ea typeface="DM Sans"/>
                <a:cs typeface="DM Sans"/>
                <a:sym typeface="DM Sans"/>
              </a:rPr>
              <a:t> the system security of </a:t>
            </a:r>
            <a:r>
              <a:rPr b="1" lang="en" sz="1200">
                <a:solidFill>
                  <a:schemeClr val="lt2"/>
                </a:solidFill>
                <a:highlight>
                  <a:srgbClr val="FFFFFF"/>
                </a:highlight>
                <a:latin typeface="DM Sans"/>
                <a:ea typeface="DM Sans"/>
                <a:cs typeface="DM Sans"/>
                <a:sym typeface="DM Sans"/>
              </a:rPr>
              <a:t>Shop Everything</a:t>
            </a:r>
            <a:r>
              <a:rPr b="1" lang="en" sz="1200">
                <a:solidFill>
                  <a:schemeClr val="lt2"/>
                </a:solidFill>
                <a:highlight>
                  <a:srgbClr val="FFFFFF"/>
                </a:highlight>
                <a:latin typeface="DM Sans"/>
                <a:ea typeface="DM Sans"/>
                <a:cs typeface="DM Sans"/>
                <a:sym typeface="DM Sans"/>
              </a:rPr>
              <a:t>:</a:t>
            </a:r>
            <a:endParaRPr b="1" sz="1200">
              <a:solidFill>
                <a:schemeClr val="lt2"/>
              </a:solidFill>
              <a:highlight>
                <a:srgbClr val="FFFFFF"/>
              </a:highlight>
              <a:latin typeface="DM Sans"/>
              <a:ea typeface="DM Sans"/>
              <a:cs typeface="DM Sans"/>
              <a:sym typeface="DM Sans"/>
            </a:endParaRPr>
          </a:p>
          <a:p>
            <a:pPr indent="0" lvl="0" marL="457200" rtl="0" algn="l">
              <a:lnSpc>
                <a:spcPct val="115000"/>
              </a:lnSpc>
              <a:spcBef>
                <a:spcPts val="400"/>
              </a:spcBef>
              <a:spcAft>
                <a:spcPts val="0"/>
              </a:spcAft>
              <a:buNone/>
            </a:pPr>
            <a:r>
              <a:t/>
            </a:r>
            <a:endParaRPr b="1" sz="1200">
              <a:solidFill>
                <a:schemeClr val="lt2"/>
              </a:solidFill>
              <a:highlight>
                <a:srgbClr val="FFFFFF"/>
              </a:highlight>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Encryption</a:t>
            </a:r>
            <a:r>
              <a:rPr lang="en" sz="1200">
                <a:solidFill>
                  <a:schemeClr val="lt2"/>
                </a:solidFill>
                <a:latin typeface="DM Sans"/>
                <a:ea typeface="DM Sans"/>
                <a:cs typeface="DM Sans"/>
                <a:sym typeface="DM Sans"/>
              </a:rPr>
              <a:t>: Encrypting customer data would </a:t>
            </a:r>
            <a:r>
              <a:rPr lang="en" sz="1200">
                <a:solidFill>
                  <a:schemeClr val="lt2"/>
                </a:solidFill>
                <a:latin typeface="DM Sans"/>
                <a:ea typeface="DM Sans"/>
                <a:cs typeface="DM Sans"/>
                <a:sym typeface="DM Sans"/>
              </a:rPr>
              <a:t>protect</a:t>
            </a:r>
            <a:r>
              <a:rPr lang="en" sz="1200">
                <a:solidFill>
                  <a:schemeClr val="lt2"/>
                </a:solidFill>
                <a:latin typeface="DM Sans"/>
                <a:ea typeface="DM Sans"/>
                <a:cs typeface="DM Sans"/>
                <a:sym typeface="DM Sans"/>
              </a:rPr>
              <a:t> against </a:t>
            </a:r>
            <a:r>
              <a:rPr lang="en" sz="1200">
                <a:solidFill>
                  <a:schemeClr val="lt2"/>
                </a:solidFill>
                <a:latin typeface="DM Sans"/>
                <a:ea typeface="DM Sans"/>
                <a:cs typeface="DM Sans"/>
                <a:sym typeface="DM Sans"/>
              </a:rPr>
              <a:t>unauthorized</a:t>
            </a:r>
            <a:r>
              <a:rPr lang="en" sz="1200">
                <a:solidFill>
                  <a:schemeClr val="lt2"/>
                </a:solidFill>
                <a:latin typeface="DM Sans"/>
                <a:ea typeface="DM Sans"/>
                <a:cs typeface="DM Sans"/>
                <a:sym typeface="DM Sans"/>
              </a:rPr>
              <a:t> access.</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Access Control</a:t>
            </a:r>
            <a:r>
              <a:rPr lang="en" sz="1200">
                <a:solidFill>
                  <a:schemeClr val="lt2"/>
                </a:solidFill>
                <a:latin typeface="DM Sans"/>
                <a:ea typeface="DM Sans"/>
                <a:cs typeface="DM Sans"/>
                <a:sym typeface="DM Sans"/>
              </a:rPr>
              <a:t>: By granting appropriate level of access control to </a:t>
            </a:r>
            <a:r>
              <a:rPr lang="en" sz="1200">
                <a:solidFill>
                  <a:schemeClr val="lt2"/>
                </a:solidFill>
                <a:latin typeface="DM Sans"/>
                <a:ea typeface="DM Sans"/>
                <a:cs typeface="DM Sans"/>
                <a:sym typeface="DM Sans"/>
              </a:rPr>
              <a:t>authorized</a:t>
            </a:r>
            <a:r>
              <a:rPr lang="en" sz="1200">
                <a:solidFill>
                  <a:schemeClr val="lt2"/>
                </a:solidFill>
                <a:latin typeface="DM Sans"/>
                <a:ea typeface="DM Sans"/>
                <a:cs typeface="DM Sans"/>
                <a:sym typeface="DM Sans"/>
              </a:rPr>
              <a:t> personnel and denying access to </a:t>
            </a:r>
            <a:r>
              <a:rPr lang="en" sz="1200">
                <a:solidFill>
                  <a:schemeClr val="lt2"/>
                </a:solidFill>
                <a:latin typeface="DM Sans"/>
                <a:ea typeface="DM Sans"/>
                <a:cs typeface="DM Sans"/>
                <a:sym typeface="DM Sans"/>
              </a:rPr>
              <a:t>unauthorized</a:t>
            </a:r>
            <a:r>
              <a:rPr lang="en" sz="1200">
                <a:solidFill>
                  <a:schemeClr val="lt2"/>
                </a:solidFill>
                <a:latin typeface="DM Sans"/>
                <a:ea typeface="DM Sans"/>
                <a:cs typeface="DM Sans"/>
                <a:sym typeface="DM Sans"/>
              </a:rPr>
              <a:t> </a:t>
            </a:r>
            <a:r>
              <a:rPr lang="en" sz="1200">
                <a:solidFill>
                  <a:schemeClr val="lt2"/>
                </a:solidFill>
                <a:latin typeface="DM Sans"/>
                <a:ea typeface="DM Sans"/>
                <a:cs typeface="DM Sans"/>
                <a:sym typeface="DM Sans"/>
              </a:rPr>
              <a:t>functions</a:t>
            </a:r>
            <a:r>
              <a:rPr lang="en" sz="1200">
                <a:solidFill>
                  <a:schemeClr val="lt2"/>
                </a:solidFill>
                <a:latin typeface="DM Sans"/>
                <a:ea typeface="DM Sans"/>
                <a:cs typeface="DM Sans"/>
                <a:sym typeface="DM Sans"/>
              </a:rPr>
              <a:t> or individual.</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Password policy</a:t>
            </a:r>
            <a:r>
              <a:rPr lang="en" sz="1200">
                <a:solidFill>
                  <a:schemeClr val="lt2"/>
                </a:solidFill>
                <a:latin typeface="DM Sans"/>
                <a:ea typeface="DM Sans"/>
                <a:cs typeface="DM Sans"/>
                <a:sym typeface="DM Sans"/>
              </a:rPr>
              <a:t>: </a:t>
            </a:r>
            <a:r>
              <a:rPr lang="en" sz="1200">
                <a:solidFill>
                  <a:schemeClr val="lt2"/>
                </a:solidFill>
                <a:latin typeface="DM Sans"/>
                <a:ea typeface="DM Sans"/>
                <a:cs typeface="DM Sans"/>
                <a:sym typeface="DM Sans"/>
              </a:rPr>
              <a:t>Enhancing</a:t>
            </a:r>
            <a:r>
              <a:rPr lang="en" sz="1200">
                <a:solidFill>
                  <a:schemeClr val="lt2"/>
                </a:solidFill>
                <a:latin typeface="DM Sans"/>
                <a:ea typeface="DM Sans"/>
                <a:cs typeface="DM Sans"/>
                <a:sym typeface="DM Sans"/>
              </a:rPr>
              <a:t> strong password policies and </a:t>
            </a:r>
            <a:r>
              <a:rPr lang="en" sz="1200">
                <a:solidFill>
                  <a:schemeClr val="lt2"/>
                </a:solidFill>
                <a:latin typeface="DM Sans"/>
                <a:ea typeface="DM Sans"/>
                <a:cs typeface="DM Sans"/>
                <a:sym typeface="DM Sans"/>
              </a:rPr>
              <a:t>regular password changes.</a:t>
            </a:r>
            <a:r>
              <a:rPr lang="en" sz="1200">
                <a:solidFill>
                  <a:schemeClr val="lt2"/>
                </a:solidFill>
                <a:latin typeface="DM Sans"/>
                <a:ea typeface="DM Sans"/>
                <a:cs typeface="DM Sans"/>
                <a:sym typeface="DM Sans"/>
              </a:rPr>
              <a:t> </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Incident</a:t>
            </a:r>
            <a:r>
              <a:rPr b="1" lang="en" sz="1200">
                <a:solidFill>
                  <a:schemeClr val="lt2"/>
                </a:solidFill>
                <a:latin typeface="DM Sans"/>
                <a:ea typeface="DM Sans"/>
                <a:cs typeface="DM Sans"/>
                <a:sym typeface="DM Sans"/>
              </a:rPr>
              <a:t> Response Plan:</a:t>
            </a:r>
            <a:r>
              <a:rPr lang="en" sz="1200">
                <a:solidFill>
                  <a:schemeClr val="lt2"/>
                </a:solidFill>
                <a:latin typeface="DM Sans"/>
                <a:ea typeface="DM Sans"/>
                <a:cs typeface="DM Sans"/>
                <a:sym typeface="DM Sans"/>
              </a:rPr>
              <a:t> Develop and test an incident response plan ensure to prevent or take alternate actions if another breach is happens.</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Internal Audits: </a:t>
            </a:r>
            <a:r>
              <a:rPr lang="en" sz="1200">
                <a:solidFill>
                  <a:schemeClr val="lt2"/>
                </a:solidFill>
                <a:latin typeface="DM Sans"/>
                <a:ea typeface="DM Sans"/>
                <a:cs typeface="DM Sans"/>
                <a:sym typeface="DM Sans"/>
              </a:rPr>
              <a:t>Conduct regular security assessments and penetration testing to </a:t>
            </a:r>
            <a:r>
              <a:rPr lang="en" sz="1200">
                <a:solidFill>
                  <a:schemeClr val="lt2"/>
                </a:solidFill>
                <a:latin typeface="DM Sans"/>
                <a:ea typeface="DM Sans"/>
                <a:cs typeface="DM Sans"/>
                <a:sym typeface="DM Sans"/>
              </a:rPr>
              <a:t>identify</a:t>
            </a:r>
            <a:r>
              <a:rPr lang="en" sz="1200">
                <a:solidFill>
                  <a:schemeClr val="lt2"/>
                </a:solidFill>
                <a:latin typeface="DM Sans"/>
                <a:ea typeface="DM Sans"/>
                <a:cs typeface="DM Sans"/>
                <a:sym typeface="DM Sans"/>
              </a:rPr>
              <a:t> vulnerabilities.</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Training:</a:t>
            </a:r>
            <a:r>
              <a:rPr lang="en" sz="1200">
                <a:solidFill>
                  <a:schemeClr val="lt2"/>
                </a:solidFill>
                <a:latin typeface="DM Sans"/>
                <a:ea typeface="DM Sans"/>
                <a:cs typeface="DM Sans"/>
                <a:sym typeface="DM Sans"/>
              </a:rPr>
              <a:t> Implement regular security </a:t>
            </a:r>
            <a:r>
              <a:rPr lang="en" sz="1200">
                <a:solidFill>
                  <a:schemeClr val="lt2"/>
                </a:solidFill>
                <a:latin typeface="DM Sans"/>
                <a:ea typeface="DM Sans"/>
                <a:cs typeface="DM Sans"/>
                <a:sym typeface="DM Sans"/>
              </a:rPr>
              <a:t>awareness training to educate employees about phishing emails and strong password  practices and conducting webinars about cyber security threats and alters could gain knowledge and we could mitigate the risk.</a:t>
            </a:r>
            <a:endParaRPr sz="1200">
              <a:solidFill>
                <a:schemeClr val="lt2"/>
              </a:solidFill>
              <a:latin typeface="DM Sans"/>
              <a:ea typeface="DM Sans"/>
              <a:cs typeface="DM Sans"/>
              <a:sym typeface="DM Sans"/>
            </a:endParaRPr>
          </a:p>
          <a:p>
            <a:pPr indent="0" lvl="0" marL="0" rtl="0" algn="l">
              <a:lnSpc>
                <a:spcPct val="115000"/>
              </a:lnSpc>
              <a:spcBef>
                <a:spcPts val="400"/>
              </a:spcBef>
              <a:spcAft>
                <a:spcPts val="0"/>
              </a:spcAft>
              <a:buNone/>
            </a:pPr>
            <a:r>
              <a:rPr b="1" lang="en" sz="1200">
                <a:solidFill>
                  <a:schemeClr val="lt2"/>
                </a:solidFill>
                <a:latin typeface="DM Sans"/>
                <a:ea typeface="DM Sans"/>
                <a:cs typeface="DM Sans"/>
                <a:sym typeface="DM Sans"/>
              </a:rPr>
              <a:t>Transparency with Customers</a:t>
            </a:r>
            <a:r>
              <a:rPr lang="en" sz="1200">
                <a:solidFill>
                  <a:schemeClr val="lt2"/>
                </a:solidFill>
                <a:latin typeface="DM Sans"/>
                <a:ea typeface="DM Sans"/>
                <a:cs typeface="DM Sans"/>
                <a:sym typeface="DM Sans"/>
              </a:rPr>
              <a:t>: If a breach occurs, be transparent about the situation to maintain customer trust.</a:t>
            </a:r>
            <a:endParaRPr sz="1200">
              <a:solidFill>
                <a:schemeClr val="lt2"/>
              </a:solidFill>
              <a:latin typeface="DM Sans"/>
              <a:ea typeface="DM Sans"/>
              <a:cs typeface="DM Sans"/>
              <a:sym typeface="DM Sans"/>
            </a:endParaRPr>
          </a:p>
          <a:p>
            <a:pPr indent="0" lvl="0" marL="0" rtl="0" algn="l">
              <a:lnSpc>
                <a:spcPct val="190909"/>
              </a:lnSpc>
              <a:spcBef>
                <a:spcPts val="400"/>
              </a:spcBef>
              <a:spcAft>
                <a:spcPts val="0"/>
              </a:spcAft>
              <a:buNone/>
            </a:pPr>
            <a:r>
              <a:t/>
            </a:r>
            <a:endParaRPr b="1" sz="1200">
              <a:solidFill>
                <a:srgbClr val="46535E"/>
              </a:solidFill>
              <a:highlight>
                <a:srgbClr val="FFFFFF"/>
              </a:highlight>
              <a:latin typeface="DM Sans"/>
              <a:ea typeface="DM Sans"/>
              <a:cs typeface="DM Sans"/>
              <a:sym typeface="DM Sans"/>
            </a:endParaRPr>
          </a:p>
          <a:p>
            <a:pPr indent="0" lvl="0" marL="0" rtl="0" algn="l">
              <a:spcBef>
                <a:spcPts val="1500"/>
              </a:spcBef>
              <a:spcAft>
                <a:spcPts val="0"/>
              </a:spcAft>
              <a:buNone/>
            </a:pPr>
            <a:r>
              <a:t/>
            </a:r>
            <a:endParaRPr sz="1200">
              <a:latin typeface="Nunito Sans"/>
              <a:ea typeface="Nunito Sans"/>
              <a:cs typeface="Nunito Sans"/>
              <a:sym typeface="Nunito Sans"/>
            </a:endParaRPr>
          </a:p>
          <a:p>
            <a:pPr indent="0" lvl="0" marL="0" rtl="0" algn="l">
              <a:spcBef>
                <a:spcPts val="1000"/>
              </a:spcBef>
              <a:spcAft>
                <a:spcPts val="0"/>
              </a:spcAft>
              <a:buNone/>
            </a:pPr>
            <a:r>
              <a:t/>
            </a:r>
            <a:endParaRPr sz="1200">
              <a:latin typeface="Nunito Sans"/>
              <a:ea typeface="Nunito Sans"/>
              <a:cs typeface="Nunito Sans"/>
              <a:sym typeface="Nunito Sans"/>
            </a:endParaRPr>
          </a:p>
          <a:p>
            <a:pPr indent="0" lvl="0" marL="457200" rtl="0" algn="l">
              <a:spcBef>
                <a:spcPts val="1000"/>
              </a:spcBef>
              <a:spcAft>
                <a:spcPts val="0"/>
              </a:spcAft>
              <a:buNone/>
            </a:pPr>
            <a:r>
              <a:t/>
            </a:r>
            <a:endParaRPr sz="1200">
              <a:solidFill>
                <a:schemeClr val="dk1"/>
              </a:solidFill>
              <a:latin typeface="Nunito Sans"/>
              <a:ea typeface="Nunito Sans"/>
              <a:cs typeface="Nunito Sans"/>
              <a:sym typeface="Nunito Sans"/>
            </a:endParaRPr>
          </a:p>
          <a:p>
            <a:pPr indent="0" lvl="0" marL="0" rtl="0" algn="l">
              <a:spcBef>
                <a:spcPts val="1000"/>
              </a:spcBef>
              <a:spcAft>
                <a:spcPts val="0"/>
              </a:spcAft>
              <a:buNone/>
            </a:pPr>
            <a:r>
              <a:t/>
            </a:r>
            <a:endParaRPr sz="1300">
              <a:latin typeface="DM Sans"/>
              <a:ea typeface="DM Sans"/>
              <a:cs typeface="DM Sans"/>
              <a:sym typeface="DM Sans"/>
            </a:endParaRPr>
          </a:p>
          <a:p>
            <a:pPr indent="0" lvl="0" marL="457200" rtl="0" algn="l">
              <a:spcBef>
                <a:spcPts val="1000"/>
              </a:spcBef>
              <a:spcAft>
                <a:spcPts val="0"/>
              </a:spcAft>
              <a:buNone/>
            </a:pPr>
            <a:r>
              <a:t/>
            </a:r>
            <a:endParaRPr sz="1200">
              <a:latin typeface="Nunito Sans"/>
              <a:ea typeface="Nunito Sans"/>
              <a:cs typeface="Nunito Sans"/>
              <a:sym typeface="Nunito Sans"/>
            </a:endParaRPr>
          </a:p>
          <a:p>
            <a:pPr indent="0" lvl="0" marL="457200" rtl="0" algn="l">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&amp; ACTION PLAN</a:t>
            </a:r>
            <a:endParaRPr/>
          </a:p>
        </p:txBody>
      </p:sp>
      <p:grpSp>
        <p:nvGrpSpPr>
          <p:cNvPr id="790" name="Google Shape;790;p38"/>
          <p:cNvGrpSpPr/>
          <p:nvPr/>
        </p:nvGrpSpPr>
        <p:grpSpPr>
          <a:xfrm>
            <a:off x="378512" y="1410208"/>
            <a:ext cx="2136799" cy="2323075"/>
            <a:chOff x="1251950" y="238125"/>
            <a:chExt cx="5082775" cy="5238050"/>
          </a:xfrm>
        </p:grpSpPr>
        <p:sp>
          <p:nvSpPr>
            <p:cNvPr id="791" name="Google Shape;791;p38"/>
            <p:cNvSpPr/>
            <p:nvPr/>
          </p:nvSpPr>
          <p:spPr>
            <a:xfrm>
              <a:off x="1251950" y="962350"/>
              <a:ext cx="5082775" cy="3929850"/>
            </a:xfrm>
            <a:custGeom>
              <a:rect b="b" l="l" r="r" t="t"/>
              <a:pathLst>
                <a:path extrusionOk="0" h="157194" w="203311">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528800" y="3002450"/>
              <a:ext cx="528750" cy="818750"/>
            </a:xfrm>
            <a:custGeom>
              <a:rect b="b" l="l" r="r" t="t"/>
              <a:pathLst>
                <a:path extrusionOk="0" h="32750" w="2115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4651250" y="3002450"/>
              <a:ext cx="528750" cy="818750"/>
            </a:xfrm>
            <a:custGeom>
              <a:rect b="b" l="l" r="r" t="t"/>
              <a:pathLst>
                <a:path extrusionOk="0" h="32750" w="2115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5439125" y="3793550"/>
              <a:ext cx="528725" cy="818775"/>
            </a:xfrm>
            <a:custGeom>
              <a:rect b="b" l="l" r="r" t="t"/>
              <a:pathLst>
                <a:path extrusionOk="0" h="32751" w="21149">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5115950" y="1945750"/>
              <a:ext cx="528725" cy="818800"/>
            </a:xfrm>
            <a:custGeom>
              <a:rect b="b" l="l" r="r" t="t"/>
              <a:pathLst>
                <a:path extrusionOk="0" h="32752" w="21149">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2177650" y="2001375"/>
              <a:ext cx="528725" cy="818775"/>
            </a:xfrm>
            <a:custGeom>
              <a:rect b="b" l="l" r="r" t="t"/>
              <a:pathLst>
                <a:path extrusionOk="0" h="32751" w="21149">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672475" y="3793550"/>
              <a:ext cx="528750" cy="818775"/>
            </a:xfrm>
            <a:custGeom>
              <a:rect b="b" l="l" r="r" t="t"/>
              <a:pathLst>
                <a:path extrusionOk="0" h="32751" w="2115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2411300" y="5141625"/>
              <a:ext cx="2884375" cy="334550"/>
            </a:xfrm>
            <a:custGeom>
              <a:rect b="b" l="l" r="r" t="t"/>
              <a:pathLst>
                <a:path extrusionOk="0" h="13382" w="115375">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2235600" y="308825"/>
              <a:ext cx="2856850" cy="1662475"/>
            </a:xfrm>
            <a:custGeom>
              <a:rect b="b" l="l" r="r" t="t"/>
              <a:pathLst>
                <a:path extrusionOk="0" h="66499" w="114274">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2228525" y="301750"/>
              <a:ext cx="2871000" cy="1676600"/>
            </a:xfrm>
            <a:custGeom>
              <a:rect b="b" l="l" r="r" t="t"/>
              <a:pathLst>
                <a:path extrusionOk="0" h="67064" w="11484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2235600" y="245175"/>
              <a:ext cx="2856850" cy="1662500"/>
            </a:xfrm>
            <a:custGeom>
              <a:rect b="b" l="l" r="r" t="t"/>
              <a:pathLst>
                <a:path extrusionOk="0" h="66500" w="114274">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2228525" y="238125"/>
              <a:ext cx="2871000" cy="1676625"/>
            </a:xfrm>
            <a:custGeom>
              <a:rect b="b" l="l" r="r" t="t"/>
              <a:pathLst>
                <a:path extrusionOk="0" h="67065" w="11484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3250625" y="3126275"/>
              <a:ext cx="877075" cy="523925"/>
            </a:xfrm>
            <a:custGeom>
              <a:rect b="b" l="l" r="r" t="t"/>
              <a:pathLst>
                <a:path extrusionOk="0" h="20957" w="35083">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3243575" y="3119200"/>
              <a:ext cx="892300" cy="538075"/>
            </a:xfrm>
            <a:custGeom>
              <a:rect b="b" l="l" r="r" t="t"/>
              <a:pathLst>
                <a:path extrusionOk="0" h="21523" w="35692">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3987875" y="2778125"/>
              <a:ext cx="411000" cy="496450"/>
            </a:xfrm>
            <a:custGeom>
              <a:rect b="b" l="l" r="r" t="t"/>
              <a:pathLst>
                <a:path extrusionOk="0" h="19858" w="1644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3980025" y="2771075"/>
              <a:ext cx="426425" cy="510575"/>
            </a:xfrm>
            <a:custGeom>
              <a:rect b="b" l="l" r="r" t="t"/>
              <a:pathLst>
                <a:path extrusionOk="0" h="20423" w="17057">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3987875" y="3090850"/>
              <a:ext cx="182825" cy="183725"/>
            </a:xfrm>
            <a:custGeom>
              <a:rect b="b" l="l" r="r" t="t"/>
              <a:pathLst>
                <a:path extrusionOk="0" h="7349" w="7313">
                  <a:moveTo>
                    <a:pt x="2119" y="1"/>
                  </a:moveTo>
                  <a:lnTo>
                    <a:pt x="1" y="1925"/>
                  </a:lnTo>
                  <a:lnTo>
                    <a:pt x="4576" y="7349"/>
                  </a:lnTo>
                  <a:lnTo>
                    <a:pt x="7312" y="6297"/>
                  </a:lnTo>
                  <a:lnTo>
                    <a:pt x="211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3980025" y="3083800"/>
              <a:ext cx="199200" cy="197850"/>
            </a:xfrm>
            <a:custGeom>
              <a:rect b="b" l="l" r="r" t="t"/>
              <a:pathLst>
                <a:path extrusionOk="0" h="7914" w="7968">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5008775" y="5034000"/>
              <a:ext cx="219850" cy="305700"/>
            </a:xfrm>
            <a:custGeom>
              <a:rect b="b" l="l" r="r" t="t"/>
              <a:pathLst>
                <a:path extrusionOk="0" h="12228" w="8794">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5001250" y="5026925"/>
              <a:ext cx="231225" cy="319800"/>
            </a:xfrm>
            <a:custGeom>
              <a:rect b="b" l="l" r="r" t="t"/>
              <a:pathLst>
                <a:path extrusionOk="0" h="12792" w="9249">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5097200" y="5233200"/>
              <a:ext cx="129400" cy="106475"/>
            </a:xfrm>
            <a:custGeom>
              <a:rect b="b" l="l" r="r" t="t"/>
              <a:pathLst>
                <a:path extrusionOk="0" h="4259" w="5176">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a:off x="5089775" y="5226200"/>
              <a:ext cx="141650" cy="120525"/>
            </a:xfrm>
            <a:custGeom>
              <a:rect b="b" l="l" r="r" t="t"/>
              <a:pathLst>
                <a:path extrusionOk="0" h="4821" w="5666">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5079450" y="5231975"/>
              <a:ext cx="149075" cy="107725"/>
            </a:xfrm>
            <a:custGeom>
              <a:rect b="b" l="l" r="r" t="t"/>
              <a:pathLst>
                <a:path extrusionOk="0" h="4309" w="5963">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5071525" y="5224900"/>
              <a:ext cx="160875" cy="121825"/>
            </a:xfrm>
            <a:custGeom>
              <a:rect b="b" l="l" r="r" t="t"/>
              <a:pathLst>
                <a:path extrusionOk="0" h="4873" w="6435">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5037050" y="5085425"/>
              <a:ext cx="77225" cy="40700"/>
            </a:xfrm>
            <a:custGeom>
              <a:rect b="b" l="l" r="r" t="t"/>
              <a:pathLst>
                <a:path extrusionOk="0" h="1628" w="3089">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5037625" y="5081950"/>
              <a:ext cx="78125" cy="47700"/>
            </a:xfrm>
            <a:custGeom>
              <a:rect b="b" l="l" r="r" t="t"/>
              <a:pathLst>
                <a:path extrusionOk="0" h="1908" w="3125">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5049950" y="5103425"/>
              <a:ext cx="77200" cy="40725"/>
            </a:xfrm>
            <a:custGeom>
              <a:rect b="b" l="l" r="r" t="t"/>
              <a:pathLst>
                <a:path extrusionOk="0" h="1629" w="3088">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5050500" y="5100000"/>
              <a:ext cx="78100" cy="47675"/>
            </a:xfrm>
            <a:custGeom>
              <a:rect b="b" l="l" r="r" t="t"/>
              <a:pathLst>
                <a:path extrusionOk="0" h="1907" w="3124">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5062800" y="5121450"/>
              <a:ext cx="77225" cy="40700"/>
            </a:xfrm>
            <a:custGeom>
              <a:rect b="b" l="l" r="r" t="t"/>
              <a:pathLst>
                <a:path extrusionOk="0" h="1628" w="3089">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5063400" y="5118000"/>
              <a:ext cx="78050" cy="47700"/>
            </a:xfrm>
            <a:custGeom>
              <a:rect b="b" l="l" r="r" t="t"/>
              <a:pathLst>
                <a:path extrusionOk="0" h="1908" w="3122">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5075675" y="5139450"/>
              <a:ext cx="77225" cy="40725"/>
            </a:xfrm>
            <a:custGeom>
              <a:rect b="b" l="l" r="r" t="t"/>
              <a:pathLst>
                <a:path extrusionOk="0" h="1629" w="3089">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5076225" y="5136050"/>
              <a:ext cx="78100" cy="47650"/>
            </a:xfrm>
            <a:custGeom>
              <a:rect b="b" l="l" r="r" t="t"/>
              <a:pathLst>
                <a:path extrusionOk="0" h="1906" w="3124">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3769800" y="5154025"/>
              <a:ext cx="349200" cy="167825"/>
            </a:xfrm>
            <a:custGeom>
              <a:rect b="b" l="l" r="r" t="t"/>
              <a:pathLst>
                <a:path extrusionOk="0" h="6713" w="13968">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3785500" y="5146975"/>
              <a:ext cx="338800" cy="181925"/>
            </a:xfrm>
            <a:custGeom>
              <a:rect b="b" l="l" r="r" t="t"/>
              <a:pathLst>
                <a:path extrusionOk="0" h="7277" w="13552">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3769825" y="5244525"/>
              <a:ext cx="131125" cy="77275"/>
            </a:xfrm>
            <a:custGeom>
              <a:rect b="b" l="l" r="r" t="t"/>
              <a:pathLst>
                <a:path extrusionOk="0" h="3091" w="5245">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3785500" y="5237450"/>
              <a:ext cx="123575" cy="91400"/>
            </a:xfrm>
            <a:custGeom>
              <a:rect b="b" l="l" r="r" t="t"/>
              <a:pathLst>
                <a:path extrusionOk="0" h="3656" w="4943">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3928650" y="5190925"/>
              <a:ext cx="75125" cy="38500"/>
            </a:xfrm>
            <a:custGeom>
              <a:rect b="b" l="l" r="r" t="t"/>
              <a:pathLst>
                <a:path extrusionOk="0" h="1540" w="3005">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3935125" y="5187375"/>
              <a:ext cx="59900" cy="45575"/>
            </a:xfrm>
            <a:custGeom>
              <a:rect b="b" l="l" r="r" t="t"/>
              <a:pathLst>
                <a:path extrusionOk="0" h="1823" w="2396">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3905225" y="5197325"/>
              <a:ext cx="75125" cy="38450"/>
            </a:xfrm>
            <a:custGeom>
              <a:rect b="b" l="l" r="r" t="t"/>
              <a:pathLst>
                <a:path extrusionOk="0" h="1538" w="3005">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3911700" y="5193775"/>
              <a:ext cx="59900" cy="45550"/>
            </a:xfrm>
            <a:custGeom>
              <a:rect b="b" l="l" r="r" t="t"/>
              <a:pathLst>
                <a:path extrusionOk="0" h="1822" w="2396">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3891700" y="5206675"/>
              <a:ext cx="75100" cy="38475"/>
            </a:xfrm>
            <a:custGeom>
              <a:rect b="b" l="l" r="r" t="t"/>
              <a:pathLst>
                <a:path extrusionOk="0" h="1539" w="3004">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3898125" y="5203125"/>
              <a:ext cx="59950" cy="45550"/>
            </a:xfrm>
            <a:custGeom>
              <a:rect b="b" l="l" r="r" t="t"/>
              <a:pathLst>
                <a:path extrusionOk="0" h="1822" w="2398">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3866775" y="5218000"/>
              <a:ext cx="75125" cy="38475"/>
            </a:xfrm>
            <a:custGeom>
              <a:rect b="b" l="l" r="r" t="t"/>
              <a:pathLst>
                <a:path extrusionOk="0" h="1539" w="3005">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3873225" y="5214450"/>
              <a:ext cx="59925" cy="45550"/>
            </a:xfrm>
            <a:custGeom>
              <a:rect b="b" l="l" r="r" t="t"/>
              <a:pathLst>
                <a:path extrusionOk="0" h="1822" w="2397">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3784100" y="5269900"/>
              <a:ext cx="331850" cy="51950"/>
            </a:xfrm>
            <a:custGeom>
              <a:rect b="b" l="l" r="r" t="t"/>
              <a:pathLst>
                <a:path extrusionOk="0" h="2078" w="13274">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3785925" y="5262825"/>
              <a:ext cx="337200" cy="66075"/>
            </a:xfrm>
            <a:custGeom>
              <a:rect b="b" l="l" r="r" t="t"/>
              <a:pathLst>
                <a:path extrusionOk="0" h="2643" w="13488">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3801575" y="3619975"/>
              <a:ext cx="1281850" cy="1582825"/>
            </a:xfrm>
            <a:custGeom>
              <a:rect b="b" l="l" r="r" t="t"/>
              <a:pathLst>
                <a:path extrusionOk="0" h="63313" w="51274">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3793375" y="3613100"/>
              <a:ext cx="1297275" cy="1596750"/>
            </a:xfrm>
            <a:custGeom>
              <a:rect b="b" l="l" r="r" t="t"/>
              <a:pathLst>
                <a:path extrusionOk="0" h="63870" w="51891">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4154275" y="3915350"/>
              <a:ext cx="162100" cy="57925"/>
            </a:xfrm>
            <a:custGeom>
              <a:rect b="b" l="l" r="r" t="t"/>
              <a:pathLst>
                <a:path extrusionOk="0" h="2317" w="6484">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4085250" y="3943675"/>
              <a:ext cx="215475" cy="37325"/>
            </a:xfrm>
            <a:custGeom>
              <a:rect b="b" l="l" r="r" t="t"/>
              <a:pathLst>
                <a:path extrusionOk="0" h="1493" w="8619">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4575950" y="3715975"/>
              <a:ext cx="66600" cy="129525"/>
            </a:xfrm>
            <a:custGeom>
              <a:rect b="b" l="l" r="r" t="t"/>
              <a:pathLst>
                <a:path extrusionOk="0" h="5181" w="2664">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4257700" y="3744100"/>
              <a:ext cx="76975" cy="175650"/>
            </a:xfrm>
            <a:custGeom>
              <a:rect b="b" l="l" r="r" t="t"/>
              <a:pathLst>
                <a:path extrusionOk="0" h="7026" w="3079">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8"/>
            <p:cNvSpPr/>
            <p:nvPr/>
          </p:nvSpPr>
          <p:spPr>
            <a:xfrm>
              <a:off x="4127225" y="2778000"/>
              <a:ext cx="886950" cy="960325"/>
            </a:xfrm>
            <a:custGeom>
              <a:rect b="b" l="l" r="r" t="t"/>
              <a:pathLst>
                <a:path extrusionOk="0" h="38413" w="35478">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4120300" y="2770925"/>
              <a:ext cx="901625" cy="974500"/>
            </a:xfrm>
            <a:custGeom>
              <a:rect b="b" l="l" r="r" t="t"/>
              <a:pathLst>
                <a:path extrusionOk="0" h="38980" w="36065">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4499925" y="2779525"/>
              <a:ext cx="385300" cy="261475"/>
            </a:xfrm>
            <a:custGeom>
              <a:rect b="b" l="l" r="r" t="t"/>
              <a:pathLst>
                <a:path extrusionOk="0" h="10459" w="15412">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4492750" y="2772450"/>
              <a:ext cx="400450" cy="275600"/>
            </a:xfrm>
            <a:custGeom>
              <a:rect b="b" l="l" r="r" t="t"/>
              <a:pathLst>
                <a:path extrusionOk="0" h="11024" w="16018">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4541500" y="2338925"/>
              <a:ext cx="473450" cy="642100"/>
            </a:xfrm>
            <a:custGeom>
              <a:rect b="b" l="l" r="r" t="t"/>
              <a:pathLst>
                <a:path extrusionOk="0" h="25684" w="18938">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4534275" y="2331850"/>
              <a:ext cx="476000" cy="656200"/>
            </a:xfrm>
            <a:custGeom>
              <a:rect b="b" l="l" r="r" t="t"/>
              <a:pathLst>
                <a:path extrusionOk="0" h="26248" w="1904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4581175" y="2183300"/>
              <a:ext cx="498075" cy="486200"/>
            </a:xfrm>
            <a:custGeom>
              <a:rect b="b" l="l" r="r" t="t"/>
              <a:pathLst>
                <a:path extrusionOk="0" h="19448" w="19923">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4577850" y="2176275"/>
              <a:ext cx="508925" cy="500275"/>
            </a:xfrm>
            <a:custGeom>
              <a:rect b="b" l="l" r="r" t="t"/>
              <a:pathLst>
                <a:path extrusionOk="0" h="20011" w="20357">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5032475" y="2518475"/>
              <a:ext cx="18975" cy="59825"/>
            </a:xfrm>
            <a:custGeom>
              <a:rect b="b" l="l" r="r" t="t"/>
              <a:pathLst>
                <a:path extrusionOk="0" h="2393" w="759">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4654750" y="2334100"/>
              <a:ext cx="383075" cy="161700"/>
            </a:xfrm>
            <a:custGeom>
              <a:rect b="b" l="l" r="r" t="t"/>
              <a:pathLst>
                <a:path extrusionOk="0" h="6468" w="15323">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4863275" y="2453825"/>
              <a:ext cx="138100" cy="143650"/>
            </a:xfrm>
            <a:custGeom>
              <a:rect b="b" l="l" r="r" t="t"/>
              <a:pathLst>
                <a:path extrusionOk="0" h="5746" w="5524">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4655275" y="2705725"/>
              <a:ext cx="171975" cy="50150"/>
            </a:xfrm>
            <a:custGeom>
              <a:rect b="b" l="l" r="r" t="t"/>
              <a:pathLst>
                <a:path extrusionOk="0" h="2006" w="6879">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4616275" y="2610500"/>
              <a:ext cx="131400" cy="48675"/>
            </a:xfrm>
            <a:custGeom>
              <a:rect b="b" l="l" r="r" t="t"/>
              <a:pathLst>
                <a:path extrusionOk="0" h="1947" w="5256">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4716300" y="2600225"/>
              <a:ext cx="54075" cy="29575"/>
            </a:xfrm>
            <a:custGeom>
              <a:rect b="b" l="l" r="r" t="t"/>
              <a:pathLst>
                <a:path extrusionOk="0" h="1183" w="2163">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4572350" y="2527500"/>
              <a:ext cx="79800" cy="72050"/>
            </a:xfrm>
            <a:custGeom>
              <a:rect b="b" l="l" r="r" t="t"/>
              <a:pathLst>
                <a:path extrusionOk="0" h="2882" w="3192">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4565250" y="2520400"/>
              <a:ext cx="94400" cy="86225"/>
            </a:xfrm>
            <a:custGeom>
              <a:rect b="b" l="l" r="r" t="t"/>
              <a:pathLst>
                <a:path extrusionOk="0" h="3449" w="3776">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4638400" y="2478975"/>
              <a:ext cx="27625" cy="40900"/>
            </a:xfrm>
            <a:custGeom>
              <a:rect b="b" l="l" r="r" t="t"/>
              <a:pathLst>
                <a:path extrusionOk="0" h="1636" w="1105">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4706025" y="2513300"/>
              <a:ext cx="27625" cy="40900"/>
            </a:xfrm>
            <a:custGeom>
              <a:rect b="b" l="l" r="r" t="t"/>
              <a:pathLst>
                <a:path extrusionOk="0" h="1636" w="1105">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4733625" y="2464000"/>
              <a:ext cx="39000" cy="56675"/>
            </a:xfrm>
            <a:custGeom>
              <a:rect b="b" l="l" r="r" t="t"/>
              <a:pathLst>
                <a:path extrusionOk="0" h="2267" w="1560">
                  <a:moveTo>
                    <a:pt x="1" y="0"/>
                  </a:moveTo>
                  <a:lnTo>
                    <a:pt x="1418" y="2267"/>
                  </a:lnTo>
                  <a:cubicBezTo>
                    <a:pt x="1559" y="142"/>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4724650" y="2456925"/>
              <a:ext cx="55425" cy="70825"/>
            </a:xfrm>
            <a:custGeom>
              <a:rect b="b" l="l" r="r" t="t"/>
              <a:pathLst>
                <a:path extrusionOk="0" h="2833" w="2217">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a:off x="4648650" y="2429275"/>
              <a:ext cx="49600" cy="20600"/>
            </a:xfrm>
            <a:custGeom>
              <a:rect b="b" l="l" r="r" t="t"/>
              <a:pathLst>
                <a:path extrusionOk="0" h="824" w="1984">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8"/>
            <p:cNvSpPr/>
            <p:nvPr/>
          </p:nvSpPr>
          <p:spPr>
            <a:xfrm>
              <a:off x="4639550" y="2422200"/>
              <a:ext cx="67475" cy="34725"/>
            </a:xfrm>
            <a:custGeom>
              <a:rect b="b" l="l" r="r" t="t"/>
              <a:pathLst>
                <a:path extrusionOk="0" h="1389" w="2699">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8"/>
            <p:cNvSpPr/>
            <p:nvPr/>
          </p:nvSpPr>
          <p:spPr>
            <a:xfrm>
              <a:off x="3243525" y="1029425"/>
              <a:ext cx="744700" cy="1174425"/>
            </a:xfrm>
            <a:custGeom>
              <a:rect b="b" l="l" r="r" t="t"/>
              <a:pathLst>
                <a:path extrusionOk="0" h="46977" w="29788">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8"/>
            <p:cNvSpPr/>
            <p:nvPr/>
          </p:nvSpPr>
          <p:spPr>
            <a:xfrm>
              <a:off x="3234300" y="1022500"/>
              <a:ext cx="763150" cy="1188425"/>
            </a:xfrm>
            <a:custGeom>
              <a:rect b="b" l="l" r="r" t="t"/>
              <a:pathLst>
                <a:path extrusionOk="0" h="47537" w="30526">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a:off x="3243525" y="999075"/>
              <a:ext cx="744700" cy="1174425"/>
            </a:xfrm>
            <a:custGeom>
              <a:rect b="b" l="l" r="r" t="t"/>
              <a:pathLst>
                <a:path extrusionOk="0" h="46977" w="29788">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8"/>
            <p:cNvSpPr/>
            <p:nvPr/>
          </p:nvSpPr>
          <p:spPr>
            <a:xfrm>
              <a:off x="3234300" y="992150"/>
              <a:ext cx="763150" cy="1188450"/>
            </a:xfrm>
            <a:custGeom>
              <a:rect b="b" l="l" r="r" t="t"/>
              <a:pathLst>
                <a:path extrusionOk="0" h="47538" w="30526">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a:off x="2827675" y="2093775"/>
              <a:ext cx="1514525" cy="1514525"/>
            </a:xfrm>
            <a:custGeom>
              <a:rect b="b" l="l" r="r" t="t"/>
              <a:pathLst>
                <a:path extrusionOk="0" h="60581" w="60581">
                  <a:moveTo>
                    <a:pt x="1" y="1"/>
                  </a:moveTo>
                  <a:lnTo>
                    <a:pt x="1" y="60581"/>
                  </a:lnTo>
                  <a:lnTo>
                    <a:pt x="60580" y="60581"/>
                  </a:lnTo>
                  <a:lnTo>
                    <a:pt x="605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a:off x="2820625" y="2086725"/>
              <a:ext cx="1528625" cy="1528650"/>
            </a:xfrm>
            <a:custGeom>
              <a:rect b="b" l="l" r="r" t="t"/>
              <a:pathLst>
                <a:path extrusionOk="0" h="61146" w="61145">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a:off x="2898100" y="2164225"/>
              <a:ext cx="1373650" cy="1373625"/>
            </a:xfrm>
            <a:custGeom>
              <a:rect b="b" l="l" r="r" t="t"/>
              <a:pathLst>
                <a:path extrusionOk="0" h="54945" w="54946">
                  <a:moveTo>
                    <a:pt x="1" y="0"/>
                  </a:moveTo>
                  <a:lnTo>
                    <a:pt x="1" y="54945"/>
                  </a:lnTo>
                  <a:lnTo>
                    <a:pt x="54945" y="54945"/>
                  </a:lnTo>
                  <a:lnTo>
                    <a:pt x="54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a:off x="2891050" y="2157150"/>
              <a:ext cx="1387775" cy="1387800"/>
            </a:xfrm>
            <a:custGeom>
              <a:rect b="b" l="l" r="r" t="t"/>
              <a:pathLst>
                <a:path extrusionOk="0" h="55512" w="55511">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a:off x="2898100" y="2600550"/>
              <a:ext cx="1373650" cy="937325"/>
            </a:xfrm>
            <a:custGeom>
              <a:rect b="b" l="l" r="r" t="t"/>
              <a:pathLst>
                <a:path extrusionOk="0" h="37493" w="54946">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a:off x="2891050" y="2593475"/>
              <a:ext cx="1387775" cy="951475"/>
            </a:xfrm>
            <a:custGeom>
              <a:rect b="b" l="l" r="r" t="t"/>
              <a:pathLst>
                <a:path extrusionOk="0" h="38059" w="55511">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a:off x="3234175" y="2360675"/>
              <a:ext cx="346675" cy="346650"/>
            </a:xfrm>
            <a:custGeom>
              <a:rect b="b" l="l" r="r" t="t"/>
              <a:pathLst>
                <a:path extrusionOk="0" h="13866" w="13867">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3227100" y="2353600"/>
              <a:ext cx="360800" cy="360775"/>
            </a:xfrm>
            <a:custGeom>
              <a:rect b="b" l="l" r="r" t="t"/>
              <a:pathLst>
                <a:path extrusionOk="0" h="14431" w="14432">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a:off x="3513700" y="2949125"/>
              <a:ext cx="1528500" cy="720675"/>
            </a:xfrm>
            <a:custGeom>
              <a:rect b="b" l="l" r="r" t="t"/>
              <a:pathLst>
                <a:path extrusionOk="0" h="28827" w="6114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3506125" y="2942150"/>
              <a:ext cx="1544150" cy="734750"/>
            </a:xfrm>
            <a:custGeom>
              <a:rect b="b" l="l" r="r" t="t"/>
              <a:pathLst>
                <a:path extrusionOk="0" h="29390" w="61766">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4416950" y="2923850"/>
              <a:ext cx="632475" cy="586425"/>
            </a:xfrm>
            <a:custGeom>
              <a:rect b="b" l="l" r="r" t="t"/>
              <a:pathLst>
                <a:path extrusionOk="0" h="23457" w="25299">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4409750" y="2916800"/>
              <a:ext cx="647150" cy="600550"/>
            </a:xfrm>
            <a:custGeom>
              <a:rect b="b" l="l" r="r" t="t"/>
              <a:pathLst>
                <a:path extrusionOk="0" h="24022" w="25886">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4416950" y="3305775"/>
              <a:ext cx="265150" cy="204500"/>
            </a:xfrm>
            <a:custGeom>
              <a:rect b="b" l="l" r="r" t="t"/>
              <a:pathLst>
                <a:path extrusionOk="0" h="8180" w="10606">
                  <a:moveTo>
                    <a:pt x="1992" y="1"/>
                  </a:moveTo>
                  <a:lnTo>
                    <a:pt x="0" y="1998"/>
                  </a:lnTo>
                  <a:lnTo>
                    <a:pt x="8588" y="8179"/>
                  </a:lnTo>
                  <a:lnTo>
                    <a:pt x="10605" y="6279"/>
                  </a:lnTo>
                  <a:lnTo>
                    <a:pt x="1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4409750" y="3298750"/>
              <a:ext cx="280425" cy="218600"/>
            </a:xfrm>
            <a:custGeom>
              <a:rect b="b" l="l" r="r" t="t"/>
              <a:pathLst>
                <a:path extrusionOk="0" h="8744" w="11217">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3250625" y="3574150"/>
              <a:ext cx="107125" cy="70225"/>
            </a:xfrm>
            <a:custGeom>
              <a:rect b="b" l="l" r="r" t="t"/>
              <a:pathLst>
                <a:path extrusionOk="0" h="2809" w="4285">
                  <a:moveTo>
                    <a:pt x="1009" y="1"/>
                  </a:moveTo>
                  <a:lnTo>
                    <a:pt x="1" y="219"/>
                  </a:lnTo>
                  <a:lnTo>
                    <a:pt x="2179" y="2573"/>
                  </a:lnTo>
                  <a:lnTo>
                    <a:pt x="4284" y="2808"/>
                  </a:lnTo>
                  <a:lnTo>
                    <a:pt x="10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3241750" y="3567075"/>
              <a:ext cx="125550" cy="84350"/>
            </a:xfrm>
            <a:custGeom>
              <a:rect b="b" l="l" r="r" t="t"/>
              <a:pathLst>
                <a:path extrusionOk="0" h="3374" w="5022">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3353000" y="3574150"/>
              <a:ext cx="107075" cy="70225"/>
            </a:xfrm>
            <a:custGeom>
              <a:rect b="b" l="l" r="r" t="t"/>
              <a:pathLst>
                <a:path extrusionOk="0" h="2809" w="4283">
                  <a:moveTo>
                    <a:pt x="1008" y="1"/>
                  </a:moveTo>
                  <a:lnTo>
                    <a:pt x="0" y="219"/>
                  </a:lnTo>
                  <a:lnTo>
                    <a:pt x="2177" y="2573"/>
                  </a:lnTo>
                  <a:lnTo>
                    <a:pt x="4282" y="2808"/>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3344075" y="3567075"/>
              <a:ext cx="125575" cy="84350"/>
            </a:xfrm>
            <a:custGeom>
              <a:rect b="b" l="l" r="r" t="t"/>
              <a:pathLst>
                <a:path extrusionOk="0" h="3374" w="5023">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3296300" y="3565375"/>
              <a:ext cx="114075" cy="84825"/>
            </a:xfrm>
            <a:custGeom>
              <a:rect b="b" l="l" r="r" t="t"/>
              <a:pathLst>
                <a:path extrusionOk="0" h="3393" w="4563">
                  <a:moveTo>
                    <a:pt x="1" y="1"/>
                  </a:moveTo>
                  <a:lnTo>
                    <a:pt x="2457" y="3159"/>
                  </a:lnTo>
                  <a:lnTo>
                    <a:pt x="3276" y="3393"/>
                  </a:lnTo>
                  <a:lnTo>
                    <a:pt x="4562" y="3159"/>
                  </a:lnTo>
                  <a:lnTo>
                    <a:pt x="15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3287125" y="3558325"/>
              <a:ext cx="132250" cy="98950"/>
            </a:xfrm>
            <a:custGeom>
              <a:rect b="b" l="l" r="r" t="t"/>
              <a:pathLst>
                <a:path extrusionOk="0" h="3958" w="529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3229050" y="3579625"/>
              <a:ext cx="76050" cy="58875"/>
            </a:xfrm>
            <a:custGeom>
              <a:rect b="b" l="l" r="r" t="t"/>
              <a:pathLst>
                <a:path extrusionOk="0" h="2355" w="3042">
                  <a:moveTo>
                    <a:pt x="864" y="0"/>
                  </a:moveTo>
                  <a:lnTo>
                    <a:pt x="1" y="249"/>
                  </a:lnTo>
                  <a:lnTo>
                    <a:pt x="1053" y="2238"/>
                  </a:lnTo>
                  <a:lnTo>
                    <a:pt x="3042" y="2354"/>
                  </a:lnTo>
                  <a:lnTo>
                    <a:pt x="8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3220700" y="3572575"/>
              <a:ext cx="93800" cy="73050"/>
            </a:xfrm>
            <a:custGeom>
              <a:rect b="b" l="l" r="r" t="t"/>
              <a:pathLst>
                <a:path extrusionOk="0" h="2922" w="3752">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38"/>
          <p:cNvSpPr txBox="1"/>
          <p:nvPr/>
        </p:nvSpPr>
        <p:spPr>
          <a:xfrm>
            <a:off x="2773725" y="1162650"/>
            <a:ext cx="6240300" cy="3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DM Sans"/>
                <a:ea typeface="DM Sans"/>
                <a:cs typeface="DM Sans"/>
                <a:sym typeface="DM Sans"/>
              </a:rPr>
              <a:t>ShopEverything has limited cybersecurity maturity based on its weak practices: storing sensitive data in plain text, lack of encryption, weak password policies, and poor access controls.</a:t>
            </a:r>
            <a:endParaRPr sz="1200">
              <a:latin typeface="DM Sans"/>
              <a:ea typeface="DM Sans"/>
              <a:cs typeface="DM Sans"/>
              <a:sym typeface="DM Sans"/>
            </a:endParaRPr>
          </a:p>
          <a:p>
            <a:pPr indent="0" lvl="0" marL="0" rtl="0" algn="l">
              <a:spcBef>
                <a:spcPts val="1000"/>
              </a:spcBef>
              <a:spcAft>
                <a:spcPts val="0"/>
              </a:spcAft>
              <a:buNone/>
            </a:pPr>
            <a:r>
              <a:rPr lang="en" sz="1200">
                <a:latin typeface="DM Sans"/>
                <a:ea typeface="DM Sans"/>
                <a:cs typeface="DM Sans"/>
                <a:sym typeface="DM Sans"/>
              </a:rPr>
              <a:t>To address the identified risks, the key actions are: implementing Data Encryption, strengthening Access Control, and Enhancing Phishing Protection.  </a:t>
            </a:r>
            <a:endParaRPr sz="1200">
              <a:latin typeface="DM Sans"/>
              <a:ea typeface="DM Sans"/>
              <a:cs typeface="DM Sans"/>
              <a:sym typeface="DM Sans"/>
            </a:endParaRPr>
          </a:p>
          <a:p>
            <a:pPr indent="0" lvl="0" marL="0" rtl="0" algn="l">
              <a:spcBef>
                <a:spcPts val="1000"/>
              </a:spcBef>
              <a:spcAft>
                <a:spcPts val="0"/>
              </a:spcAft>
              <a:buNone/>
            </a:pPr>
            <a:r>
              <a:t/>
            </a:r>
            <a:endParaRPr sz="1200">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rPr lang="en" sz="1200">
                <a:latin typeface="DM Sans"/>
                <a:ea typeface="DM Sans"/>
                <a:cs typeface="DM Sans"/>
                <a:sym typeface="DM Sans"/>
              </a:rPr>
              <a:t>The required resources include:  </a:t>
            </a:r>
            <a:endParaRPr sz="1200">
              <a:latin typeface="DM Sans"/>
              <a:ea typeface="DM Sans"/>
              <a:cs typeface="DM Sans"/>
              <a:sym typeface="DM Sans"/>
            </a:endParaRPr>
          </a:p>
          <a:p>
            <a:pPr indent="-304800" lvl="0" marL="457200" rtl="0" algn="l">
              <a:spcBef>
                <a:spcPts val="1000"/>
              </a:spcBef>
              <a:spcAft>
                <a:spcPts val="0"/>
              </a:spcAft>
              <a:buSzPts val="1200"/>
              <a:buFont typeface="Nunito Sans"/>
              <a:buChar char="●"/>
            </a:pPr>
            <a:r>
              <a:rPr b="1" lang="en" sz="1200">
                <a:latin typeface="DM Sans"/>
                <a:ea typeface="DM Sans"/>
                <a:cs typeface="DM Sans"/>
                <a:sym typeface="DM Sans"/>
              </a:rPr>
              <a:t>People: </a:t>
            </a:r>
            <a:r>
              <a:rPr lang="en" sz="1200">
                <a:latin typeface="DM Sans"/>
                <a:ea typeface="DM Sans"/>
                <a:cs typeface="DM Sans"/>
                <a:sym typeface="DM Sans"/>
              </a:rPr>
              <a:t>CISO, Employee Training Programs  </a:t>
            </a:r>
            <a:endParaRPr sz="1200">
              <a:latin typeface="DM Sans"/>
              <a:ea typeface="DM Sans"/>
              <a:cs typeface="DM Sans"/>
              <a:sym typeface="DM Sans"/>
            </a:endParaRPr>
          </a:p>
          <a:p>
            <a:pPr indent="-304800" lvl="0" marL="457200" rtl="0" algn="l">
              <a:spcBef>
                <a:spcPts val="1000"/>
              </a:spcBef>
              <a:spcAft>
                <a:spcPts val="0"/>
              </a:spcAft>
              <a:buSzPts val="1200"/>
              <a:buFont typeface="Nunito Sans"/>
              <a:buChar char="●"/>
            </a:pPr>
            <a:r>
              <a:rPr b="1" lang="en" sz="1200">
                <a:latin typeface="DM Sans"/>
                <a:ea typeface="DM Sans"/>
                <a:cs typeface="DM Sans"/>
                <a:sym typeface="DM Sans"/>
              </a:rPr>
              <a:t>Technical: </a:t>
            </a:r>
            <a:r>
              <a:rPr lang="en" sz="1200">
                <a:latin typeface="DM Sans"/>
                <a:ea typeface="DM Sans"/>
                <a:cs typeface="DM Sans"/>
                <a:sym typeface="DM Sans"/>
              </a:rPr>
              <a:t>SIEM and Intrusion Detection Systems, Encryption Tools, Multi-Factor Authentication (MFA)  </a:t>
            </a:r>
            <a:endParaRPr sz="1200">
              <a:latin typeface="DM Sans"/>
              <a:ea typeface="DM Sans"/>
              <a:cs typeface="DM Sans"/>
              <a:sym typeface="DM Sans"/>
            </a:endParaRPr>
          </a:p>
          <a:p>
            <a:pPr indent="-304800" lvl="0" marL="457200" rtl="0" algn="l">
              <a:spcBef>
                <a:spcPts val="1000"/>
              </a:spcBef>
              <a:spcAft>
                <a:spcPts val="0"/>
              </a:spcAft>
              <a:buSzPts val="1200"/>
              <a:buFont typeface="Nunito Sans"/>
              <a:buChar char="●"/>
            </a:pPr>
            <a:r>
              <a:rPr b="1" lang="en" sz="1200">
                <a:latin typeface="DM Sans"/>
                <a:ea typeface="DM Sans"/>
                <a:cs typeface="DM Sans"/>
                <a:sym typeface="DM Sans"/>
              </a:rPr>
              <a:t>Capabilities:</a:t>
            </a:r>
            <a:r>
              <a:rPr lang="en" sz="1200">
                <a:latin typeface="DM Sans"/>
                <a:ea typeface="DM Sans"/>
                <a:cs typeface="DM Sans"/>
                <a:sym typeface="DM Sans"/>
              </a:rPr>
              <a:t> Incident Response, Continuous Monitoring</a:t>
            </a:r>
            <a:endParaRPr sz="1200">
              <a:latin typeface="DM Sans"/>
              <a:ea typeface="DM Sans"/>
              <a:cs typeface="DM Sans"/>
              <a:sym typeface="DM Sans"/>
            </a:endParaRPr>
          </a:p>
          <a:p>
            <a:pPr indent="0" lvl="0" marL="0" rtl="0" algn="l">
              <a:spcBef>
                <a:spcPts val="1000"/>
              </a:spcBef>
              <a:spcAft>
                <a:spcPts val="0"/>
              </a:spcAft>
              <a:buNone/>
            </a:pPr>
            <a:r>
              <a:t/>
            </a:r>
            <a:endParaRPr sz="1200">
              <a:latin typeface="Nunito Sans"/>
              <a:ea typeface="Nunito Sans"/>
              <a:cs typeface="Nunito Sans"/>
              <a:sym typeface="Nunito Sans"/>
            </a:endParaRPr>
          </a:p>
          <a:p>
            <a:pPr indent="0" lvl="0" marL="0" rtl="0" algn="l">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REGISTER</a:t>
            </a:r>
            <a:endParaRPr/>
          </a:p>
        </p:txBody>
      </p:sp>
      <p:sp>
        <p:nvSpPr>
          <p:cNvPr id="897" name="Google Shape;897;p39"/>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Jupiter</a:t>
            </a:r>
            <a:endParaRPr/>
          </a:p>
        </p:txBody>
      </p:sp>
      <p:sp>
        <p:nvSpPr>
          <p:cNvPr id="898" name="Google Shape;898;p39"/>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Mars</a:t>
            </a:r>
            <a:endParaRPr/>
          </a:p>
        </p:txBody>
      </p:sp>
      <p:sp>
        <p:nvSpPr>
          <p:cNvPr id="899" name="Google Shape;899;p39"/>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Saturn</a:t>
            </a:r>
            <a:endParaRPr/>
          </a:p>
        </p:txBody>
      </p:sp>
      <p:sp>
        <p:nvSpPr>
          <p:cNvPr id="900" name="Google Shape;900;p39"/>
          <p:cNvSpPr/>
          <p:nvPr/>
        </p:nvSpPr>
        <p:spPr>
          <a:xfrm>
            <a:off x="145727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4087050"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6716825" y="1784300"/>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39"/>
          <p:cNvGrpSpPr/>
          <p:nvPr/>
        </p:nvGrpSpPr>
        <p:grpSpPr>
          <a:xfrm>
            <a:off x="6881837" y="1926712"/>
            <a:ext cx="639868" cy="685078"/>
            <a:chOff x="7055134" y="2919170"/>
            <a:chExt cx="290321" cy="310820"/>
          </a:xfrm>
        </p:grpSpPr>
        <p:sp>
          <p:nvSpPr>
            <p:cNvPr id="904" name="Google Shape;904;p39"/>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39"/>
          <p:cNvGrpSpPr/>
          <p:nvPr/>
        </p:nvGrpSpPr>
        <p:grpSpPr>
          <a:xfrm>
            <a:off x="1604013" y="2015763"/>
            <a:ext cx="676401" cy="506963"/>
            <a:chOff x="1817317" y="2480330"/>
            <a:chExt cx="350958" cy="263043"/>
          </a:xfrm>
        </p:grpSpPr>
        <p:sp>
          <p:nvSpPr>
            <p:cNvPr id="919" name="Google Shape;919;p39"/>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9"/>
          <p:cNvGrpSpPr/>
          <p:nvPr/>
        </p:nvGrpSpPr>
        <p:grpSpPr>
          <a:xfrm>
            <a:off x="4256808" y="2002241"/>
            <a:ext cx="630391" cy="534017"/>
            <a:chOff x="2770052" y="2009628"/>
            <a:chExt cx="327085" cy="277080"/>
          </a:xfrm>
        </p:grpSpPr>
        <p:sp>
          <p:nvSpPr>
            <p:cNvPr id="925" name="Google Shape;925;p39"/>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27" name="Google Shape;927;p39"/>
          <p:cNvGraphicFramePr/>
          <p:nvPr/>
        </p:nvGraphicFramePr>
        <p:xfrm>
          <a:off x="392238" y="877863"/>
          <a:ext cx="3000000" cy="3000000"/>
        </p:xfrm>
        <a:graphic>
          <a:graphicData uri="http://schemas.openxmlformats.org/drawingml/2006/table">
            <a:tbl>
              <a:tblPr>
                <a:noFill/>
                <a:tableStyleId>{AE9368BE-4DAE-4A17-BCC6-D49870E018EA}</a:tableStyleId>
              </a:tblPr>
              <a:tblGrid>
                <a:gridCol w="3985725"/>
                <a:gridCol w="1065575"/>
                <a:gridCol w="1217625"/>
                <a:gridCol w="2090600"/>
              </a:tblGrid>
              <a:tr h="906425">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Risk</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Priority (Likelihood x Impact)</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Risk Management Approach </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Solution</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r>
              <a:tr h="391050">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Data Breach (unencrypted data storage)</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High</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Preventative measures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Encrypt all sensitive data in transit</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r h="1042725">
                <a:tc>
                  <a:txBody>
                    <a:bodyPr/>
                    <a:lstStyle/>
                    <a:p>
                      <a:pPr indent="0" lvl="0" marL="0" rtl="0" algn="l">
                        <a:spcBef>
                          <a:spcPts val="0"/>
                        </a:spcBef>
                        <a:spcAft>
                          <a:spcPts val="0"/>
                        </a:spcAft>
                        <a:buNone/>
                      </a:pPr>
                      <a:r>
                        <a:rPr lang="en" sz="1200">
                          <a:latin typeface="DM Sans"/>
                          <a:ea typeface="DM Sans"/>
                          <a:cs typeface="DM Sans"/>
                          <a:sym typeface="DM Sans"/>
                        </a:rPr>
                        <a:t>Phishing Email Attack</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High</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Email filtering, employee training, anti-phishing tools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Conduct phishing awareness sessions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r h="391050">
                <a:tc>
                  <a:txBody>
                    <a:bodyPr/>
                    <a:lstStyle/>
                    <a:p>
                      <a:pPr indent="0" lvl="0" marL="0" rtl="0" algn="l">
                        <a:spcBef>
                          <a:spcPts val="0"/>
                        </a:spcBef>
                        <a:spcAft>
                          <a:spcPts val="0"/>
                        </a:spcAft>
                        <a:buNone/>
                      </a:pPr>
                      <a:r>
                        <a:rPr lang="en" sz="1200">
                          <a:latin typeface="DM Sans"/>
                          <a:ea typeface="DM Sans"/>
                          <a:cs typeface="DM Sans"/>
                          <a:sym typeface="DM Sans"/>
                        </a:rPr>
                        <a:t>Weak Passwords (use of plaintext)</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Medium</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Increase password strength</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Use Hash and better authentication (lockouts, CAPTCHA)</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r h="391050">
                <a:tc>
                  <a:txBody>
                    <a:bodyPr/>
                    <a:lstStyle/>
                    <a:p>
                      <a:pPr indent="0" lvl="0" marL="0" rtl="0" algn="l">
                        <a:spcBef>
                          <a:spcPts val="0"/>
                        </a:spcBef>
                        <a:spcAft>
                          <a:spcPts val="0"/>
                        </a:spcAft>
                        <a:buNone/>
                      </a:pPr>
                      <a:r>
                        <a:rPr lang="en" sz="1200">
                          <a:latin typeface="DM Sans"/>
                          <a:ea typeface="DM Sans"/>
                          <a:cs typeface="DM Sans"/>
                          <a:sym typeface="DM Sans"/>
                        </a:rPr>
                        <a:t>Malware/Ransomware Attack (lack of detection)</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Medium</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Antivirus, </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Deploy endpoint detection and EDR tools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REGISTER </a:t>
            </a:r>
            <a:endParaRPr/>
          </a:p>
        </p:txBody>
      </p:sp>
      <p:graphicFrame>
        <p:nvGraphicFramePr>
          <p:cNvPr id="933" name="Google Shape;933;p40"/>
          <p:cNvGraphicFramePr/>
          <p:nvPr/>
        </p:nvGraphicFramePr>
        <p:xfrm>
          <a:off x="392238" y="877863"/>
          <a:ext cx="3000000" cy="3000000"/>
        </p:xfrm>
        <a:graphic>
          <a:graphicData uri="http://schemas.openxmlformats.org/drawingml/2006/table">
            <a:tbl>
              <a:tblPr>
                <a:noFill/>
                <a:tableStyleId>{AE9368BE-4DAE-4A17-BCC6-D49870E018EA}</a:tableStyleId>
              </a:tblPr>
              <a:tblGrid>
                <a:gridCol w="3985725"/>
                <a:gridCol w="1053825"/>
                <a:gridCol w="1229375"/>
                <a:gridCol w="2090600"/>
              </a:tblGrid>
              <a:tr h="906425">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Risk</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Priority (Likelihood x Impact)</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Risk Management Approach </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lang="en" sz="1300">
                          <a:solidFill>
                            <a:srgbClr val="FFFFFF"/>
                          </a:solidFill>
                          <a:latin typeface="Nunito Sans"/>
                          <a:ea typeface="Nunito Sans"/>
                          <a:cs typeface="Nunito Sans"/>
                          <a:sym typeface="Nunito Sans"/>
                        </a:rPr>
                        <a:t>Solution</a:t>
                      </a:r>
                      <a:endParaRPr sz="1300">
                        <a:solidFill>
                          <a:srgbClr val="FFFFFF"/>
                        </a:solidFill>
                        <a:latin typeface="Nunito Sans"/>
                        <a:ea typeface="Nunito Sans"/>
                        <a:cs typeface="Nunito Sans"/>
                        <a:sym typeface="Nunito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666666"/>
                    </a:solidFill>
                  </a:tcPr>
                </a:tc>
              </a:tr>
              <a:tr h="391050">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DM Sans"/>
                          <a:ea typeface="DM Sans"/>
                          <a:cs typeface="DM Sans"/>
                          <a:sym typeface="DM Sans"/>
                        </a:rPr>
                        <a:t>Insider Threats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Medium</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Implement tighter access controls, monitoring, and behavior analysis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Establish strict vendor management policies and limit data sharing</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r h="1042725">
                <a:tc>
                  <a:txBody>
                    <a:bodyPr/>
                    <a:lstStyle/>
                    <a:p>
                      <a:pPr indent="0" lvl="0" marL="0" rtl="0" algn="l">
                        <a:spcBef>
                          <a:spcPts val="0"/>
                        </a:spcBef>
                        <a:spcAft>
                          <a:spcPts val="0"/>
                        </a:spcAft>
                        <a:buNone/>
                      </a:pPr>
                      <a:r>
                        <a:rPr lang="en" sz="1200">
                          <a:latin typeface="DM Sans"/>
                          <a:ea typeface="DM Sans"/>
                          <a:cs typeface="DM Sans"/>
                          <a:sym typeface="DM Sans"/>
                        </a:rPr>
                        <a:t>Third-Party Risks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High</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DM Sans"/>
                          <a:ea typeface="DM Sans"/>
                          <a:cs typeface="DM Sans"/>
                          <a:sym typeface="DM Sans"/>
                        </a:rPr>
                        <a:t>Establish strict vendor management policies and limit data sharing</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Minimize data sharing to only necessary information. Conduct regular security audits of vendors. Implement third-party contracts with clear data-handling guidelines</a:t>
                      </a:r>
                      <a:endParaRPr sz="1200">
                        <a:latin typeface="DM Sans"/>
                        <a:ea typeface="DM Sans"/>
                        <a:cs typeface="DM Sans"/>
                        <a:sym typeface="DM Sans"/>
                      </a:endParaRPr>
                    </a:p>
                  </a:txBody>
                  <a:tcPr marT="91425" marB="91425" marR="91425" marL="91425">
                    <a:lnL cap="flat" cmpd="sng" w="28575">
                      <a:solidFill>
                        <a:srgbClr val="F6F6F4"/>
                      </a:solidFill>
                      <a:prstDash val="solid"/>
                      <a:round/>
                      <a:headEnd len="sm" w="sm" type="none"/>
                      <a:tailEnd len="sm" w="sm" type="none"/>
                    </a:lnL>
                    <a:lnR cap="flat" cmpd="sng" w="28575">
                      <a:solidFill>
                        <a:srgbClr val="F6F6F4"/>
                      </a:solidFill>
                      <a:prstDash val="solid"/>
                      <a:round/>
                      <a:headEnd len="sm" w="sm" type="none"/>
                      <a:tailEnd len="sm" w="sm" type="none"/>
                    </a:lnR>
                    <a:lnT cap="flat" cmpd="sng" w="28575">
                      <a:solidFill>
                        <a:srgbClr val="F6F6F4"/>
                      </a:solidFill>
                      <a:prstDash val="solid"/>
                      <a:round/>
                      <a:headEnd len="sm" w="sm" type="none"/>
                      <a:tailEnd len="sm" w="sm" type="none"/>
                    </a:lnT>
                    <a:lnB cap="flat" cmpd="sng" w="28575">
                      <a:solidFill>
                        <a:srgbClr val="F6F6F4"/>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1"/>
          <p:cNvSpPr txBox="1"/>
          <p:nvPr>
            <p:ph type="title"/>
          </p:nvPr>
        </p:nvSpPr>
        <p:spPr>
          <a:xfrm>
            <a:off x="626625" y="338175"/>
            <a:ext cx="77487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&amp; ACTION PLAN</a:t>
            </a:r>
            <a:endParaRPr/>
          </a:p>
        </p:txBody>
      </p:sp>
      <p:sp>
        <p:nvSpPr>
          <p:cNvPr id="939" name="Google Shape;939;p41"/>
          <p:cNvSpPr txBox="1"/>
          <p:nvPr/>
        </p:nvSpPr>
        <p:spPr>
          <a:xfrm>
            <a:off x="626625" y="1814575"/>
            <a:ext cx="6509700" cy="3693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latin typeface="DM Sans"/>
                <a:ea typeface="DM Sans"/>
                <a:cs typeface="DM Sans"/>
                <a:sym typeface="DM Sans"/>
              </a:rPr>
              <a:t>Identify:</a:t>
            </a:r>
            <a:r>
              <a:rPr lang="en" sz="1200">
                <a:solidFill>
                  <a:schemeClr val="dk1"/>
                </a:solidFill>
                <a:latin typeface="DM Sans"/>
                <a:ea typeface="DM Sans"/>
                <a:cs typeface="DM Sans"/>
                <a:sym typeface="DM Sans"/>
              </a:rPr>
              <a:t> Improve risk management and asset classification.</a:t>
            </a:r>
            <a:endParaRPr/>
          </a:p>
        </p:txBody>
      </p:sp>
      <p:sp>
        <p:nvSpPr>
          <p:cNvPr id="940" name="Google Shape;940;p41"/>
          <p:cNvSpPr txBox="1"/>
          <p:nvPr/>
        </p:nvSpPr>
        <p:spPr>
          <a:xfrm>
            <a:off x="626625" y="2150313"/>
            <a:ext cx="7118700" cy="3693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latin typeface="DM Sans"/>
                <a:ea typeface="DM Sans"/>
                <a:cs typeface="DM Sans"/>
                <a:sym typeface="DM Sans"/>
              </a:rPr>
              <a:t>Protect: </a:t>
            </a:r>
            <a:r>
              <a:rPr lang="en" sz="1200">
                <a:solidFill>
                  <a:schemeClr val="dk1"/>
                </a:solidFill>
                <a:latin typeface="DM Sans"/>
                <a:ea typeface="DM Sans"/>
                <a:cs typeface="DM Sans"/>
                <a:sym typeface="DM Sans"/>
              </a:rPr>
              <a:t>Enhance data security through encryption, access control, and employee training.</a:t>
            </a:r>
            <a:endParaRPr/>
          </a:p>
        </p:txBody>
      </p:sp>
      <p:sp>
        <p:nvSpPr>
          <p:cNvPr id="941" name="Google Shape;941;p41"/>
          <p:cNvSpPr txBox="1"/>
          <p:nvPr/>
        </p:nvSpPr>
        <p:spPr>
          <a:xfrm>
            <a:off x="626625" y="2802163"/>
            <a:ext cx="8011500" cy="3693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latin typeface="DM Sans"/>
                <a:ea typeface="DM Sans"/>
                <a:cs typeface="DM Sans"/>
                <a:sym typeface="DM Sans"/>
              </a:rPr>
              <a:t>Respond: </a:t>
            </a:r>
            <a:r>
              <a:rPr lang="en" sz="1200">
                <a:solidFill>
                  <a:schemeClr val="dk1"/>
                </a:solidFill>
                <a:latin typeface="DM Sans"/>
                <a:ea typeface="DM Sans"/>
                <a:cs typeface="DM Sans"/>
                <a:sym typeface="DM Sans"/>
              </a:rPr>
              <a:t>Establish an incident response plan with clear communication protocols.</a:t>
            </a:r>
            <a:endParaRPr/>
          </a:p>
        </p:txBody>
      </p:sp>
      <p:sp>
        <p:nvSpPr>
          <p:cNvPr id="942" name="Google Shape;942;p41"/>
          <p:cNvSpPr txBox="1"/>
          <p:nvPr/>
        </p:nvSpPr>
        <p:spPr>
          <a:xfrm>
            <a:off x="626625" y="3120575"/>
            <a:ext cx="7596000" cy="5817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latin typeface="DM Sans"/>
                <a:ea typeface="DM Sans"/>
                <a:cs typeface="DM Sans"/>
                <a:sym typeface="DM Sans"/>
              </a:rPr>
              <a:t>Recover:</a:t>
            </a:r>
            <a:r>
              <a:rPr lang="en" sz="1200">
                <a:solidFill>
                  <a:schemeClr val="dk1"/>
                </a:solidFill>
                <a:latin typeface="DM Sans"/>
                <a:ea typeface="DM Sans"/>
                <a:cs typeface="DM Sans"/>
                <a:sym typeface="DM Sans"/>
              </a:rPr>
              <a:t> Develop a recovery plan and focus on continuous improvement post-incident with also a Disaster Recovery Plan and regularly backup all critical data. </a:t>
            </a:r>
            <a:endParaRPr/>
          </a:p>
        </p:txBody>
      </p:sp>
      <p:sp>
        <p:nvSpPr>
          <p:cNvPr id="943" name="Google Shape;943;p41"/>
          <p:cNvSpPr txBox="1"/>
          <p:nvPr/>
        </p:nvSpPr>
        <p:spPr>
          <a:xfrm>
            <a:off x="626625" y="2483763"/>
            <a:ext cx="7424400" cy="3693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Clr>
                <a:schemeClr val="dk1"/>
              </a:buClr>
              <a:buSzPts val="1200"/>
              <a:buChar char="●"/>
            </a:pPr>
            <a:r>
              <a:rPr b="1" lang="en" sz="1200">
                <a:solidFill>
                  <a:schemeClr val="dk1"/>
                </a:solidFill>
                <a:latin typeface="DM Sans"/>
                <a:ea typeface="DM Sans"/>
                <a:cs typeface="DM Sans"/>
                <a:sym typeface="DM Sans"/>
              </a:rPr>
              <a:t>Detect: </a:t>
            </a:r>
            <a:r>
              <a:rPr lang="en" sz="1200">
                <a:solidFill>
                  <a:schemeClr val="dk1"/>
                </a:solidFill>
                <a:latin typeface="DM Sans"/>
                <a:ea typeface="DM Sans"/>
                <a:cs typeface="DM Sans"/>
                <a:sym typeface="DM Sans"/>
              </a:rPr>
              <a:t>Implement real-time monitoring systems like IDS and SIEM for better threat detection</a:t>
            </a:r>
            <a:endParaRPr/>
          </a:p>
        </p:txBody>
      </p:sp>
      <p:sp>
        <p:nvSpPr>
          <p:cNvPr id="944" name="Google Shape;944;p41"/>
          <p:cNvSpPr txBox="1"/>
          <p:nvPr/>
        </p:nvSpPr>
        <p:spPr>
          <a:xfrm>
            <a:off x="626625" y="3969775"/>
            <a:ext cx="695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After analyzing this, it's crucial to prioritize </a:t>
            </a:r>
            <a:r>
              <a:rPr b="1" lang="en" sz="1200">
                <a:solidFill>
                  <a:schemeClr val="dk1"/>
                </a:solidFill>
                <a:latin typeface="DM Sans"/>
                <a:ea typeface="DM Sans"/>
                <a:cs typeface="DM Sans"/>
                <a:sym typeface="DM Sans"/>
              </a:rPr>
              <a:t>Protect</a:t>
            </a:r>
            <a:r>
              <a:rPr lang="en" sz="1200">
                <a:solidFill>
                  <a:schemeClr val="dk1"/>
                </a:solidFill>
                <a:latin typeface="DM Sans"/>
                <a:ea typeface="DM Sans"/>
                <a:cs typeface="DM Sans"/>
                <a:sym typeface="DM Sans"/>
              </a:rPr>
              <a:t> (encryption, MFA, access control) and </a:t>
            </a:r>
            <a:r>
              <a:rPr b="1" lang="en" sz="1200">
                <a:solidFill>
                  <a:schemeClr val="dk1"/>
                </a:solidFill>
                <a:latin typeface="DM Sans"/>
                <a:ea typeface="DM Sans"/>
                <a:cs typeface="DM Sans"/>
                <a:sym typeface="DM Sans"/>
              </a:rPr>
              <a:t>Detect </a:t>
            </a:r>
            <a:r>
              <a:rPr lang="en" sz="1200">
                <a:solidFill>
                  <a:schemeClr val="dk1"/>
                </a:solidFill>
                <a:latin typeface="DM Sans"/>
                <a:ea typeface="DM Sans"/>
                <a:cs typeface="DM Sans"/>
                <a:sym typeface="DM Sans"/>
              </a:rPr>
              <a:t>(real-time monitoring) measures to prevent breaches and detect threats early.</a:t>
            </a:r>
            <a:endParaRPr sz="1500">
              <a:latin typeface="DM Sans"/>
              <a:ea typeface="DM Sans"/>
              <a:cs typeface="DM Sans"/>
              <a:sym typeface="DM Sans"/>
            </a:endParaRPr>
          </a:p>
        </p:txBody>
      </p:sp>
      <p:sp>
        <p:nvSpPr>
          <p:cNvPr id="945" name="Google Shape;945;p41"/>
          <p:cNvSpPr txBox="1"/>
          <p:nvPr/>
        </p:nvSpPr>
        <p:spPr>
          <a:xfrm>
            <a:off x="626625" y="967650"/>
            <a:ext cx="65097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200">
                <a:solidFill>
                  <a:schemeClr val="dk1"/>
                </a:solidFill>
                <a:latin typeface="DM Sans"/>
                <a:ea typeface="DM Sans"/>
                <a:cs typeface="DM Sans"/>
                <a:sym typeface="DM Sans"/>
              </a:rPr>
              <a:t>In terms of NIST Framework, all of the elements could be improved (Identify, Protect, Detect, Respond, and Recover and is summarized below: </a:t>
            </a:r>
            <a:endParaRPr sz="1300">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2"/>
          <p:cNvSpPr txBox="1"/>
          <p:nvPr>
            <p:ph type="title"/>
          </p:nvPr>
        </p:nvSpPr>
        <p:spPr>
          <a:xfrm>
            <a:off x="626625" y="338175"/>
            <a:ext cx="78777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BEST PRACTICES &amp; KEY IMPROVEMENTS</a:t>
            </a:r>
            <a:endParaRPr/>
          </a:p>
        </p:txBody>
      </p:sp>
      <p:sp>
        <p:nvSpPr>
          <p:cNvPr id="951" name="Google Shape;951;p42"/>
          <p:cNvSpPr txBox="1"/>
          <p:nvPr/>
        </p:nvSpPr>
        <p:spPr>
          <a:xfrm>
            <a:off x="457975" y="1162575"/>
            <a:ext cx="8433900" cy="554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dk1"/>
              </a:buClr>
              <a:buSzPts val="1200"/>
              <a:buFont typeface="DM Sans"/>
              <a:buChar char="●"/>
            </a:pPr>
            <a:r>
              <a:rPr b="1" lang="en" sz="1200">
                <a:solidFill>
                  <a:schemeClr val="dk1"/>
                </a:solidFill>
                <a:latin typeface="DM Sans"/>
                <a:ea typeface="DM Sans"/>
                <a:cs typeface="DM Sans"/>
                <a:sym typeface="DM Sans"/>
              </a:rPr>
              <a:t>Data Encryption &amp; Access Control:</a:t>
            </a:r>
            <a:r>
              <a:rPr lang="en" sz="1200">
                <a:solidFill>
                  <a:schemeClr val="dk1"/>
                </a:solidFill>
                <a:latin typeface="DM Sans"/>
                <a:ea typeface="DM Sans"/>
                <a:cs typeface="DM Sans"/>
                <a:sym typeface="DM Sans"/>
              </a:rPr>
              <a:t> Implement encryption for customer data and enforce multi-factor authentication (MFA) and role-based access controls (RBAC) to secure sensitive systems.</a:t>
            </a:r>
            <a:endParaRPr sz="1500">
              <a:latin typeface="DM Sans"/>
              <a:ea typeface="DM Sans"/>
              <a:cs typeface="DM Sans"/>
              <a:sym typeface="DM Sans"/>
            </a:endParaRPr>
          </a:p>
        </p:txBody>
      </p:sp>
      <p:sp>
        <p:nvSpPr>
          <p:cNvPr id="952" name="Google Shape;952;p42"/>
          <p:cNvSpPr txBox="1"/>
          <p:nvPr/>
        </p:nvSpPr>
        <p:spPr>
          <a:xfrm>
            <a:off x="457975" y="1778225"/>
            <a:ext cx="7819200" cy="554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dk1"/>
              </a:buClr>
              <a:buSzPts val="1200"/>
              <a:buFont typeface="DM Sans"/>
              <a:buChar char="●"/>
            </a:pPr>
            <a:r>
              <a:rPr b="1" lang="en" sz="1200">
                <a:solidFill>
                  <a:schemeClr val="dk1"/>
                </a:solidFill>
                <a:latin typeface="DM Sans"/>
                <a:ea typeface="DM Sans"/>
                <a:cs typeface="DM Sans"/>
                <a:sym typeface="DM Sans"/>
              </a:rPr>
              <a:t>Implement Real-Time Monitoring:</a:t>
            </a:r>
            <a:r>
              <a:rPr lang="en" sz="1200">
                <a:solidFill>
                  <a:schemeClr val="dk1"/>
                </a:solidFill>
                <a:latin typeface="DM Sans"/>
                <a:ea typeface="DM Sans"/>
                <a:cs typeface="DM Sans"/>
                <a:sym typeface="DM Sans"/>
              </a:rPr>
              <a:t> Deploy SIEM (security information &amp; event management) and  network intrusion tools for continuous monitoring and early detection of suspicious activity.</a:t>
            </a:r>
            <a:endParaRPr sz="1500">
              <a:latin typeface="DM Sans"/>
              <a:ea typeface="DM Sans"/>
              <a:cs typeface="DM Sans"/>
              <a:sym typeface="DM Sans"/>
            </a:endParaRPr>
          </a:p>
        </p:txBody>
      </p:sp>
      <p:sp>
        <p:nvSpPr>
          <p:cNvPr id="953" name="Google Shape;953;p42"/>
          <p:cNvSpPr txBox="1"/>
          <p:nvPr/>
        </p:nvSpPr>
        <p:spPr>
          <a:xfrm>
            <a:off x="457975" y="2393875"/>
            <a:ext cx="7701600" cy="5541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Char char="●"/>
            </a:pPr>
            <a:r>
              <a:rPr b="1" lang="en" sz="1200">
                <a:solidFill>
                  <a:schemeClr val="dk1"/>
                </a:solidFill>
                <a:latin typeface="DM Sans"/>
                <a:ea typeface="DM Sans"/>
                <a:cs typeface="DM Sans"/>
                <a:sym typeface="DM Sans"/>
              </a:rPr>
              <a:t>Train Employees on Cybersecurity Awareness:</a:t>
            </a:r>
            <a:r>
              <a:rPr lang="en" sz="1200">
                <a:solidFill>
                  <a:schemeClr val="dk1"/>
                </a:solidFill>
                <a:latin typeface="DM Sans"/>
                <a:ea typeface="DM Sans"/>
                <a:cs typeface="DM Sans"/>
                <a:sym typeface="DM Sans"/>
              </a:rPr>
              <a:t> Regularly train employees on phishing, password security, and data handling, and conduct phishing simulations.</a:t>
            </a:r>
            <a:endParaRPr sz="1500">
              <a:latin typeface="DM Sans"/>
              <a:ea typeface="DM Sans"/>
              <a:cs typeface="DM Sans"/>
              <a:sym typeface="DM Sans"/>
            </a:endParaRPr>
          </a:p>
        </p:txBody>
      </p:sp>
      <p:sp>
        <p:nvSpPr>
          <p:cNvPr id="954" name="Google Shape;954;p42"/>
          <p:cNvSpPr txBox="1"/>
          <p:nvPr/>
        </p:nvSpPr>
        <p:spPr>
          <a:xfrm>
            <a:off x="457975" y="3009525"/>
            <a:ext cx="81714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DM Sans"/>
              <a:buChar char="●"/>
            </a:pPr>
            <a:r>
              <a:rPr b="1" lang="en" sz="1200">
                <a:solidFill>
                  <a:schemeClr val="dk1"/>
                </a:solidFill>
                <a:latin typeface="DM Sans"/>
                <a:ea typeface="DM Sans"/>
                <a:cs typeface="DM Sans"/>
                <a:sym typeface="DM Sans"/>
              </a:rPr>
              <a:t>Learning from Other Companies</a:t>
            </a:r>
            <a:r>
              <a:rPr b="1" lang="en" sz="1200">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Get i</a:t>
            </a:r>
            <a:r>
              <a:rPr lang="en" sz="1200">
                <a:solidFill>
                  <a:schemeClr val="dk1"/>
                </a:solidFill>
                <a:latin typeface="DM Sans"/>
                <a:ea typeface="DM Sans"/>
                <a:cs typeface="DM Sans"/>
                <a:sym typeface="DM Sans"/>
              </a:rPr>
              <a:t>nspiration from financial, healthcare, and tech companies like Google, Microsoft, and Amazon for best practices in proactive security and risk management (zero trust, regular training, access controls).</a:t>
            </a:r>
            <a:endParaRPr sz="150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cxnSp>
        <p:nvCxnSpPr>
          <p:cNvPr id="959" name="Google Shape;959;p43"/>
          <p:cNvCxnSpPr/>
          <p:nvPr/>
        </p:nvCxnSpPr>
        <p:spPr>
          <a:xfrm rot="10800000">
            <a:off x="4572000" y="998700"/>
            <a:ext cx="0" cy="3736500"/>
          </a:xfrm>
          <a:prstGeom prst="straightConnector1">
            <a:avLst/>
          </a:prstGeom>
          <a:noFill/>
          <a:ln cap="flat" cmpd="sng" w="19050">
            <a:solidFill>
              <a:schemeClr val="accent1"/>
            </a:solidFill>
            <a:prstDash val="solid"/>
            <a:round/>
            <a:headEnd len="med" w="med" type="oval"/>
            <a:tailEnd len="med" w="med" type="oval"/>
          </a:ln>
        </p:spPr>
      </p:cxnSp>
      <p:cxnSp>
        <p:nvCxnSpPr>
          <p:cNvPr id="960" name="Google Shape;960;p43"/>
          <p:cNvCxnSpPr/>
          <p:nvPr/>
        </p:nvCxnSpPr>
        <p:spPr>
          <a:xfrm>
            <a:off x="1028700" y="2866950"/>
            <a:ext cx="7086600" cy="0"/>
          </a:xfrm>
          <a:prstGeom prst="straightConnector1">
            <a:avLst/>
          </a:prstGeom>
          <a:noFill/>
          <a:ln cap="flat" cmpd="sng" w="19050">
            <a:solidFill>
              <a:schemeClr val="accent1"/>
            </a:solidFill>
            <a:prstDash val="solid"/>
            <a:round/>
            <a:headEnd len="med" w="med" type="oval"/>
            <a:tailEnd len="med" w="med" type="oval"/>
          </a:ln>
        </p:spPr>
      </p:cxnSp>
      <p:sp>
        <p:nvSpPr>
          <p:cNvPr id="961" name="Google Shape;961;p4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962" name="Google Shape;962;p43"/>
          <p:cNvSpPr txBox="1"/>
          <p:nvPr/>
        </p:nvSpPr>
        <p:spPr>
          <a:xfrm>
            <a:off x="339275" y="1011375"/>
            <a:ext cx="39654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DM Sans"/>
                <a:ea typeface="DM Sans"/>
                <a:cs typeface="DM Sans"/>
                <a:sym typeface="DM Sans"/>
              </a:rPr>
              <a:t>Implementing Clear Security Policies and Response Plans</a:t>
            </a:r>
            <a:endParaRPr b="1" sz="1100">
              <a:solidFill>
                <a:schemeClr val="dk1"/>
              </a:solidFill>
              <a:latin typeface="DM Sans"/>
              <a:ea typeface="DM Sans"/>
              <a:cs typeface="DM Sans"/>
              <a:sym typeface="DM Sans"/>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DM Sans"/>
                <a:ea typeface="DM Sans"/>
                <a:cs typeface="DM Sans"/>
                <a:sym typeface="DM Sans"/>
              </a:rPr>
              <a:t>Recommendation:</a:t>
            </a:r>
            <a:r>
              <a:rPr lang="en" sz="1100">
                <a:solidFill>
                  <a:schemeClr val="dk1"/>
                </a:solidFill>
                <a:latin typeface="DM Sans"/>
                <a:ea typeface="DM Sans"/>
                <a:cs typeface="DM Sans"/>
                <a:sym typeface="DM Sans"/>
              </a:rPr>
              <a:t> Establish a comprehensive incident response plan (IRP) and create clear data governance policies to manage customer data responsibly.</a:t>
            </a:r>
            <a:endParaRPr sz="1100">
              <a:solidFill>
                <a:schemeClr val="dk1"/>
              </a:solidFill>
              <a:latin typeface="DM Sans"/>
              <a:ea typeface="DM Sans"/>
              <a:cs typeface="DM Sans"/>
              <a:sym typeface="DM Sans"/>
            </a:endParaRPr>
          </a:p>
        </p:txBody>
      </p:sp>
      <p:sp>
        <p:nvSpPr>
          <p:cNvPr id="963" name="Google Shape;963;p43"/>
          <p:cNvSpPr txBox="1"/>
          <p:nvPr/>
        </p:nvSpPr>
        <p:spPr>
          <a:xfrm>
            <a:off x="339275" y="3118800"/>
            <a:ext cx="42852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DM Sans"/>
                <a:ea typeface="DM Sans"/>
                <a:cs typeface="DM Sans"/>
                <a:sym typeface="DM Sans"/>
              </a:rPr>
              <a:t>Upgrading Security Infrastructure</a:t>
            </a:r>
            <a:endParaRPr b="1" sz="1100">
              <a:solidFill>
                <a:schemeClr val="dk1"/>
              </a:solidFill>
              <a:latin typeface="DM Sans"/>
              <a:ea typeface="DM Sans"/>
              <a:cs typeface="DM Sans"/>
              <a:sym typeface="DM Sans"/>
            </a:endParaRPr>
          </a:p>
          <a:p>
            <a:pPr indent="-298450" lvl="0" marL="457200" rtl="0" algn="l">
              <a:lnSpc>
                <a:spcPct val="115000"/>
              </a:lnSpc>
              <a:spcBef>
                <a:spcPts val="120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Critical gaps exist in data protection, access controls, and threat detection.</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DM Sans"/>
                <a:ea typeface="DM Sans"/>
                <a:cs typeface="DM Sans"/>
                <a:sym typeface="DM Sans"/>
              </a:rPr>
              <a:t>Recommendation: </a:t>
            </a:r>
            <a:r>
              <a:rPr lang="en" sz="1100">
                <a:solidFill>
                  <a:schemeClr val="dk1"/>
                </a:solidFill>
                <a:latin typeface="DM Sans"/>
                <a:ea typeface="DM Sans"/>
                <a:cs typeface="DM Sans"/>
                <a:sym typeface="DM Sans"/>
              </a:rPr>
              <a:t>Encrypt all sensitive data, implement multi-factor authentication (MFA), role-based access control (RBAC), and deploy real-time monitoring tools like SIEM and IDS.</a:t>
            </a:r>
            <a:endParaRPr sz="1100">
              <a:solidFill>
                <a:schemeClr val="dk1"/>
              </a:solidFill>
              <a:latin typeface="DM Sans"/>
              <a:ea typeface="DM Sans"/>
              <a:cs typeface="DM Sans"/>
              <a:sym typeface="DM Sans"/>
            </a:endParaRPr>
          </a:p>
          <a:p>
            <a:pPr indent="0" lvl="0" marL="457200" rtl="0" algn="l">
              <a:lnSpc>
                <a:spcPct val="115000"/>
              </a:lnSpc>
              <a:spcBef>
                <a:spcPts val="1200"/>
              </a:spcBef>
              <a:spcAft>
                <a:spcPts val="1200"/>
              </a:spcAft>
              <a:buNone/>
            </a:pPr>
            <a:r>
              <a:t/>
            </a:r>
            <a:endParaRPr sz="1100">
              <a:solidFill>
                <a:schemeClr val="dk1"/>
              </a:solidFill>
            </a:endParaRPr>
          </a:p>
        </p:txBody>
      </p:sp>
      <p:sp>
        <p:nvSpPr>
          <p:cNvPr id="964" name="Google Shape;964;p43"/>
          <p:cNvSpPr txBox="1"/>
          <p:nvPr/>
        </p:nvSpPr>
        <p:spPr>
          <a:xfrm>
            <a:off x="4839325" y="1011375"/>
            <a:ext cx="39654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DM Sans"/>
                <a:ea typeface="DM Sans"/>
                <a:cs typeface="DM Sans"/>
                <a:sym typeface="DM Sans"/>
              </a:rPr>
              <a:t>S</a:t>
            </a:r>
            <a:r>
              <a:rPr b="1" lang="en" sz="1100">
                <a:solidFill>
                  <a:schemeClr val="dk1"/>
                </a:solidFill>
                <a:latin typeface="DM Sans"/>
                <a:ea typeface="DM Sans"/>
                <a:cs typeface="DM Sans"/>
                <a:sym typeface="DM Sans"/>
              </a:rPr>
              <a:t>trengthening Security Awareness</a:t>
            </a:r>
            <a:endParaRPr b="1" sz="1100">
              <a:solidFill>
                <a:schemeClr val="dk1"/>
              </a:solidFill>
              <a:latin typeface="DM Sans"/>
              <a:ea typeface="DM Sans"/>
              <a:cs typeface="DM Sans"/>
              <a:sym typeface="DM Sans"/>
            </a:endParaRPr>
          </a:p>
          <a:p>
            <a:pPr indent="-298450" lvl="0" marL="457200" rtl="0" algn="l">
              <a:lnSpc>
                <a:spcPct val="115000"/>
              </a:lnSpc>
              <a:spcBef>
                <a:spcPts val="120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Employees are vulnerable to phishing and social engineering attacks due to lack of awareness.</a:t>
            </a:r>
            <a:endParaRPr sz="1100">
              <a:solidFill>
                <a:schemeClr val="dk1"/>
              </a:solidFill>
              <a:latin typeface="DM Sans"/>
              <a:ea typeface="DM Sans"/>
              <a:cs typeface="DM Sans"/>
              <a:sym typeface="DM Sans"/>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DM Sans"/>
                <a:ea typeface="DM Sans"/>
                <a:cs typeface="DM Sans"/>
                <a:sym typeface="DM Sans"/>
              </a:rPr>
              <a:t>Recommendation: </a:t>
            </a:r>
            <a:r>
              <a:rPr lang="en" sz="1100">
                <a:solidFill>
                  <a:schemeClr val="dk1"/>
                </a:solidFill>
                <a:latin typeface="DM Sans"/>
                <a:ea typeface="DM Sans"/>
                <a:cs typeface="DM Sans"/>
                <a:sym typeface="DM Sans"/>
              </a:rPr>
              <a:t>Implement mandatory </a:t>
            </a:r>
            <a:r>
              <a:rPr i="1" lang="en" sz="1100">
                <a:solidFill>
                  <a:schemeClr val="dk1"/>
                </a:solidFill>
                <a:latin typeface="DM Sans"/>
                <a:ea typeface="DM Sans"/>
                <a:cs typeface="DM Sans"/>
                <a:sym typeface="DM Sans"/>
              </a:rPr>
              <a:t>security awareness training</a:t>
            </a:r>
            <a:r>
              <a:rPr lang="en" sz="1100">
                <a:solidFill>
                  <a:schemeClr val="dk1"/>
                </a:solidFill>
                <a:latin typeface="DM Sans"/>
                <a:ea typeface="DM Sans"/>
                <a:cs typeface="DM Sans"/>
                <a:sym typeface="DM Sans"/>
              </a:rPr>
              <a:t> for all employees, focusing on recognizing phishing attempts and handling sensitive data securely.</a:t>
            </a:r>
            <a:endParaRPr sz="1100">
              <a:solidFill>
                <a:schemeClr val="dk1"/>
              </a:solidFill>
              <a:latin typeface="DM Sans"/>
              <a:ea typeface="DM Sans"/>
              <a:cs typeface="DM Sans"/>
              <a:sym typeface="DM Sans"/>
            </a:endParaRPr>
          </a:p>
        </p:txBody>
      </p:sp>
      <p:sp>
        <p:nvSpPr>
          <p:cNvPr id="965" name="Google Shape;965;p43"/>
          <p:cNvSpPr txBox="1"/>
          <p:nvPr/>
        </p:nvSpPr>
        <p:spPr>
          <a:xfrm>
            <a:off x="4839325" y="3061650"/>
            <a:ext cx="34674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Proactive Approach to Future Threats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No proactive risk management practices in place to prevent future incidents.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Recommendation</a:t>
            </a:r>
            <a:r>
              <a:rPr lang="en" sz="1100">
                <a:solidFill>
                  <a:schemeClr val="dk1"/>
                </a:solidFill>
              </a:rPr>
              <a:t>: Incorporate the identified threats into a </a:t>
            </a:r>
            <a:r>
              <a:rPr b="1" lang="en" sz="1100">
                <a:solidFill>
                  <a:schemeClr val="dk1"/>
                </a:solidFill>
              </a:rPr>
              <a:t>Risk Register</a:t>
            </a:r>
            <a:r>
              <a:rPr lang="en" sz="1100">
                <a:solidFill>
                  <a:schemeClr val="dk1"/>
                </a:solidFill>
              </a:rPr>
              <a:t>, prioritize them, and conduct </a:t>
            </a:r>
            <a:r>
              <a:rPr b="1" lang="en" sz="1100">
                <a:solidFill>
                  <a:schemeClr val="dk1"/>
                </a:solidFill>
              </a:rPr>
              <a:t>regular risk assessments</a:t>
            </a:r>
            <a:r>
              <a:rPr lang="en" sz="1100">
                <a:solidFill>
                  <a:schemeClr val="dk1"/>
                </a:solidFill>
              </a:rPr>
              <a:t>.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APPENDICES &amp; ASSUMPTIONS</a:t>
            </a:r>
            <a:endParaRPr/>
          </a:p>
        </p:txBody>
      </p:sp>
      <p:sp>
        <p:nvSpPr>
          <p:cNvPr id="971" name="Google Shape;971;p44"/>
          <p:cNvSpPr txBox="1"/>
          <p:nvPr/>
        </p:nvSpPr>
        <p:spPr>
          <a:xfrm>
            <a:off x="626625" y="1272650"/>
            <a:ext cx="8089200" cy="2786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DM Sans"/>
              <a:buChar char="●"/>
            </a:pPr>
            <a:r>
              <a:rPr lang="en" sz="1300">
                <a:latin typeface="DM Sans"/>
                <a:ea typeface="DM Sans"/>
                <a:cs typeface="DM Sans"/>
                <a:sym typeface="DM Sans"/>
              </a:rPr>
              <a:t>The security team is small and operates under a general IT department, indicating that security is not yet a top priority.</a:t>
            </a:r>
            <a:endParaRPr sz="1300">
              <a:latin typeface="DM Sans"/>
              <a:ea typeface="DM Sans"/>
              <a:cs typeface="DM Sans"/>
              <a:sym typeface="DM Sans"/>
            </a:endParaRPr>
          </a:p>
          <a:p>
            <a:pPr indent="0" lvl="0" marL="0" rtl="0" algn="just">
              <a:spcBef>
                <a:spcPts val="0"/>
              </a:spcBef>
              <a:spcAft>
                <a:spcPts val="0"/>
              </a:spcAft>
              <a:buNone/>
            </a:pPr>
            <a:r>
              <a:t/>
            </a:r>
            <a:endParaRPr sz="1300">
              <a:latin typeface="DM Sans"/>
              <a:ea typeface="DM Sans"/>
              <a:cs typeface="DM Sans"/>
              <a:sym typeface="DM Sans"/>
            </a:endParaRPr>
          </a:p>
          <a:p>
            <a:pPr indent="-311150" lvl="0" marL="457200" rtl="0" algn="just">
              <a:spcBef>
                <a:spcPts val="0"/>
              </a:spcBef>
              <a:spcAft>
                <a:spcPts val="0"/>
              </a:spcAft>
              <a:buSzPts val="1300"/>
              <a:buFont typeface="DM Sans"/>
              <a:buChar char="●"/>
            </a:pPr>
            <a:r>
              <a:rPr lang="en" sz="1300">
                <a:latin typeface="DM Sans"/>
                <a:ea typeface="DM Sans"/>
                <a:cs typeface="DM Sans"/>
                <a:sym typeface="DM Sans"/>
              </a:rPr>
              <a:t>The company does not have a strong incident response process and decided not to disclose a significant breach, which may indicate a lack of a risk-aware culture.</a:t>
            </a:r>
            <a:endParaRPr sz="1300">
              <a:latin typeface="DM Sans"/>
              <a:ea typeface="DM Sans"/>
              <a:cs typeface="DM Sans"/>
              <a:sym typeface="DM Sans"/>
            </a:endParaRPr>
          </a:p>
          <a:p>
            <a:pPr indent="0" lvl="0" marL="0" rtl="0" algn="just">
              <a:spcBef>
                <a:spcPts val="0"/>
              </a:spcBef>
              <a:spcAft>
                <a:spcPts val="0"/>
              </a:spcAft>
              <a:buNone/>
            </a:pPr>
            <a:r>
              <a:t/>
            </a:r>
            <a:endParaRPr sz="1300">
              <a:latin typeface="DM Sans"/>
              <a:ea typeface="DM Sans"/>
              <a:cs typeface="DM Sans"/>
              <a:sym typeface="DM Sans"/>
            </a:endParaRPr>
          </a:p>
          <a:p>
            <a:pPr indent="-311150" lvl="0" marL="457200" rtl="0" algn="just">
              <a:spcBef>
                <a:spcPts val="0"/>
              </a:spcBef>
              <a:spcAft>
                <a:spcPts val="0"/>
              </a:spcAft>
              <a:buSzPts val="1300"/>
              <a:buFont typeface="DM Sans"/>
              <a:buChar char="●"/>
            </a:pPr>
            <a:r>
              <a:rPr lang="en" sz="1300">
                <a:latin typeface="DM Sans"/>
                <a:ea typeface="DM Sans"/>
                <a:cs typeface="DM Sans"/>
                <a:sym typeface="DM Sans"/>
              </a:rPr>
              <a:t>Recommend that the </a:t>
            </a:r>
            <a:r>
              <a:rPr lang="en" sz="1300">
                <a:latin typeface="DM Sans"/>
                <a:ea typeface="DM Sans"/>
                <a:cs typeface="DM Sans"/>
                <a:sym typeface="DM Sans"/>
              </a:rPr>
              <a:t>company</a:t>
            </a:r>
            <a:r>
              <a:rPr lang="en" sz="1300">
                <a:latin typeface="DM Sans"/>
                <a:ea typeface="DM Sans"/>
                <a:cs typeface="DM Sans"/>
                <a:sym typeface="DM Sans"/>
              </a:rPr>
              <a:t> build a dedicated Cybersecurity team with a Chief Information Security Officer (CISO) to drive security strategy.</a:t>
            </a:r>
            <a:endParaRPr sz="1300">
              <a:latin typeface="DM Sans"/>
              <a:ea typeface="DM Sans"/>
              <a:cs typeface="DM Sans"/>
              <a:sym typeface="DM Sans"/>
            </a:endParaRPr>
          </a:p>
          <a:p>
            <a:pPr indent="0" lvl="0" marL="0" rtl="0" algn="just">
              <a:spcBef>
                <a:spcPts val="0"/>
              </a:spcBef>
              <a:spcAft>
                <a:spcPts val="0"/>
              </a:spcAft>
              <a:buNone/>
            </a:pPr>
            <a:r>
              <a:t/>
            </a:r>
            <a:endParaRPr sz="1300">
              <a:latin typeface="DM Sans"/>
              <a:ea typeface="DM Sans"/>
              <a:cs typeface="DM Sans"/>
              <a:sym typeface="DM Sans"/>
            </a:endParaRPr>
          </a:p>
          <a:p>
            <a:pPr indent="-311150" lvl="0" marL="457200" rtl="0" algn="just">
              <a:spcBef>
                <a:spcPts val="0"/>
              </a:spcBef>
              <a:spcAft>
                <a:spcPts val="0"/>
              </a:spcAft>
              <a:buSzPts val="1300"/>
              <a:buFont typeface="DM Sans"/>
              <a:buChar char="●"/>
            </a:pPr>
            <a:r>
              <a:rPr lang="en" sz="1300">
                <a:latin typeface="DM Sans"/>
                <a:ea typeface="DM Sans"/>
                <a:cs typeface="DM Sans"/>
                <a:sym typeface="DM Sans"/>
              </a:rPr>
              <a:t>Company could benefit suggested improvements (more personnel, budget for security tools and training).</a:t>
            </a:r>
            <a:endParaRPr sz="1300">
              <a:latin typeface="DM Sans"/>
              <a:ea typeface="DM Sans"/>
              <a:cs typeface="DM Sans"/>
              <a:sym typeface="DM Sans"/>
            </a:endParaRPr>
          </a:p>
          <a:p>
            <a:pPr indent="0" lvl="0" marL="0" rtl="0" algn="just">
              <a:spcBef>
                <a:spcPts val="0"/>
              </a:spcBef>
              <a:spcAft>
                <a:spcPts val="0"/>
              </a:spcAft>
              <a:buNone/>
            </a:pPr>
            <a:r>
              <a:t/>
            </a:r>
            <a:endParaRPr sz="1300">
              <a:latin typeface="DM Sans"/>
              <a:ea typeface="DM Sans"/>
              <a:cs typeface="DM Sans"/>
              <a:sym typeface="DM Sans"/>
            </a:endParaRPr>
          </a:p>
          <a:p>
            <a:pPr indent="0" lvl="0" marL="0" rtl="0" algn="just">
              <a:spcBef>
                <a:spcPts val="0"/>
              </a:spcBef>
              <a:spcAft>
                <a:spcPts val="0"/>
              </a:spcAft>
              <a:buNone/>
            </a:pPr>
            <a:r>
              <a:t/>
            </a:r>
            <a:endParaRPr sz="1300">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5"/>
          <p:cNvSpPr txBox="1"/>
          <p:nvPr>
            <p:ph type="title"/>
          </p:nvPr>
        </p:nvSpPr>
        <p:spPr>
          <a:xfrm>
            <a:off x="3458525" y="230190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Thank you!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idx="1" type="body"/>
          </p:nvPr>
        </p:nvSpPr>
        <p:spPr>
          <a:xfrm>
            <a:off x="800750" y="1071675"/>
            <a:ext cx="7322400" cy="33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317500" lvl="0" marL="914400" rtl="0" algn="l">
              <a:lnSpc>
                <a:spcPct val="150000"/>
              </a:lnSpc>
              <a:spcBef>
                <a:spcPts val="0"/>
              </a:spcBef>
              <a:spcAft>
                <a:spcPts val="0"/>
              </a:spcAft>
              <a:buClr>
                <a:schemeClr val="lt2"/>
              </a:buClr>
              <a:buSzPts val="1400"/>
              <a:buFont typeface="DM Sans"/>
              <a:buAutoNum type="arabicPeriod"/>
            </a:pPr>
            <a:r>
              <a:rPr b="1" lang="en" sz="1400"/>
              <a:t>Executive Summary</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Incident Analysis</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Communication</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Risk </a:t>
            </a:r>
            <a:r>
              <a:rPr b="1" lang="en" sz="1400"/>
              <a:t>Mitigation</a:t>
            </a:r>
            <a:r>
              <a:rPr b="1" lang="en" sz="1400"/>
              <a:t> &amp; Business Analysis</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Risk Register Template</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Approach &amp; Action Plan</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Key Takeaways</a:t>
            </a:r>
            <a:endParaRPr b="1" sz="1400"/>
          </a:p>
          <a:p>
            <a:pPr indent="-317500" lvl="0" marL="914400" rtl="0" algn="l">
              <a:lnSpc>
                <a:spcPct val="150000"/>
              </a:lnSpc>
              <a:spcBef>
                <a:spcPts val="0"/>
              </a:spcBef>
              <a:spcAft>
                <a:spcPts val="0"/>
              </a:spcAft>
              <a:buClr>
                <a:srgbClr val="434343"/>
              </a:buClr>
              <a:buSzPts val="1400"/>
              <a:buFont typeface="Livvic"/>
              <a:buAutoNum type="arabicPeriod"/>
            </a:pPr>
            <a:r>
              <a:rPr b="1" lang="en" sz="1400"/>
              <a:t>Appendices &amp; Assumptions</a:t>
            </a:r>
            <a:endParaRPr b="1"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294" name="Google Shape;294;p2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82" name="Google Shape;982;p46"/>
          <p:cNvSpPr txBox="1"/>
          <p:nvPr/>
        </p:nvSpPr>
        <p:spPr>
          <a:xfrm>
            <a:off x="457975" y="1206700"/>
            <a:ext cx="8422200" cy="1075200"/>
          </a:xfrm>
          <a:prstGeom prst="rect">
            <a:avLst/>
          </a:prstGeom>
          <a:noFill/>
          <a:ln>
            <a:noFill/>
          </a:ln>
        </p:spPr>
        <p:txBody>
          <a:bodyPr anchorCtr="0" anchor="t" bIns="91425" lIns="91425" spcFirstLastPara="1" rIns="91425" wrap="square" tIns="91425">
            <a:spAutoFit/>
          </a:bodyPr>
          <a:lstStyle/>
          <a:p>
            <a:pPr indent="-12700" lvl="0" marL="355600" rtl="0" algn="l">
              <a:lnSpc>
                <a:spcPct val="115000"/>
              </a:lnSpc>
              <a:spcBef>
                <a:spcPts val="1200"/>
              </a:spcBef>
              <a:spcAft>
                <a:spcPts val="1200"/>
              </a:spcAft>
              <a:buNone/>
            </a:pPr>
            <a:r>
              <a:rPr lang="en" sz="1300">
                <a:solidFill>
                  <a:schemeClr val="dk1"/>
                </a:solidFill>
                <a:latin typeface="DM Sans"/>
                <a:ea typeface="DM Sans"/>
                <a:cs typeface="DM Sans"/>
                <a:sym typeface="DM Sans"/>
              </a:rPr>
              <a:t>Liu, H., &amp; FTC, S. at the. (2022, October 6). </a:t>
            </a:r>
            <a:r>
              <a:rPr i="1" lang="en" sz="1300">
                <a:solidFill>
                  <a:schemeClr val="dk1"/>
                </a:solidFill>
                <a:latin typeface="DM Sans"/>
                <a:ea typeface="DM Sans"/>
                <a:cs typeface="DM Sans"/>
                <a:sym typeface="DM Sans"/>
              </a:rPr>
              <a:t>Understanding the NIST cybersecurity framework</a:t>
            </a:r>
            <a:r>
              <a:rPr lang="en" sz="1300">
                <a:solidFill>
                  <a:schemeClr val="dk1"/>
                </a:solidFill>
                <a:latin typeface="DM Sans"/>
                <a:ea typeface="DM Sans"/>
                <a:cs typeface="DM Sans"/>
                <a:sym typeface="DM Sans"/>
              </a:rPr>
              <a:t>. Federal Trade Commission. https://www.ftc.gov/business-guidance/small-businesses/cybersecurity/nist-framework#:~:text=NIST%20is%20the%20National%20Institute,The%20Framework%20is%20voluntary. </a:t>
            </a:r>
            <a:endParaRPr sz="1300">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300" name="Google Shape;300;p29"/>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5873926" y="734374"/>
            <a:ext cx="2642177" cy="2903620"/>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9"/>
          <p:cNvGrpSpPr/>
          <p:nvPr/>
        </p:nvGrpSpPr>
        <p:grpSpPr>
          <a:xfrm>
            <a:off x="6050019" y="1273880"/>
            <a:ext cx="2804206" cy="3147500"/>
            <a:chOff x="4749388" y="610304"/>
            <a:chExt cx="3694120" cy="4125705"/>
          </a:xfrm>
        </p:grpSpPr>
        <p:grpSp>
          <p:nvGrpSpPr>
            <p:cNvPr id="303" name="Google Shape;303;p29"/>
            <p:cNvGrpSpPr/>
            <p:nvPr/>
          </p:nvGrpSpPr>
          <p:grpSpPr>
            <a:xfrm>
              <a:off x="4749388" y="610304"/>
              <a:ext cx="3414364" cy="4125705"/>
              <a:chOff x="4749388" y="610304"/>
              <a:chExt cx="3414364" cy="4125705"/>
            </a:xfrm>
          </p:grpSpPr>
          <p:sp>
            <p:nvSpPr>
              <p:cNvPr id="304" name="Google Shape;304;p29"/>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9"/>
            <p:cNvGrpSpPr/>
            <p:nvPr/>
          </p:nvGrpSpPr>
          <p:grpSpPr>
            <a:xfrm>
              <a:off x="4866130" y="1140950"/>
              <a:ext cx="3577378" cy="3177375"/>
              <a:chOff x="4866130" y="1140950"/>
              <a:chExt cx="3577378" cy="3177375"/>
            </a:xfrm>
          </p:grpSpPr>
          <p:grpSp>
            <p:nvGrpSpPr>
              <p:cNvPr id="392" name="Google Shape;392;p29"/>
              <p:cNvGrpSpPr/>
              <p:nvPr/>
            </p:nvGrpSpPr>
            <p:grpSpPr>
              <a:xfrm>
                <a:off x="7218455" y="3425403"/>
                <a:ext cx="627776" cy="773482"/>
                <a:chOff x="7218455" y="3425403"/>
                <a:chExt cx="627776" cy="773482"/>
              </a:xfrm>
            </p:grpSpPr>
            <p:sp>
              <p:nvSpPr>
                <p:cNvPr id="393" name="Google Shape;393;p29"/>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9"/>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9"/>
              <p:cNvGrpSpPr/>
              <p:nvPr/>
            </p:nvGrpSpPr>
            <p:grpSpPr>
              <a:xfrm>
                <a:off x="7232021" y="2929018"/>
                <a:ext cx="1211486" cy="416719"/>
                <a:chOff x="7232021" y="2929018"/>
                <a:chExt cx="1211486" cy="416719"/>
              </a:xfrm>
            </p:grpSpPr>
            <p:sp>
              <p:nvSpPr>
                <p:cNvPr id="425" name="Google Shape;425;p29"/>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9"/>
              <p:cNvGrpSpPr/>
              <p:nvPr/>
            </p:nvGrpSpPr>
            <p:grpSpPr>
              <a:xfrm>
                <a:off x="4866130" y="1597718"/>
                <a:ext cx="618424" cy="1349710"/>
                <a:chOff x="4866130" y="1597718"/>
                <a:chExt cx="618424" cy="1349710"/>
              </a:xfrm>
            </p:grpSpPr>
            <p:sp>
              <p:nvSpPr>
                <p:cNvPr id="439" name="Google Shape;439;p29"/>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9"/>
              <p:cNvGrpSpPr/>
              <p:nvPr/>
            </p:nvGrpSpPr>
            <p:grpSpPr>
              <a:xfrm>
                <a:off x="5312187" y="1140950"/>
                <a:ext cx="627501" cy="773285"/>
                <a:chOff x="5312187" y="1140950"/>
                <a:chExt cx="627501" cy="773285"/>
              </a:xfrm>
            </p:grpSpPr>
            <p:sp>
              <p:nvSpPr>
                <p:cNvPr id="452" name="Google Shape;452;p29"/>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85" name="Google Shape;485;p29"/>
          <p:cNvSpPr txBox="1"/>
          <p:nvPr/>
        </p:nvSpPr>
        <p:spPr>
          <a:xfrm>
            <a:off x="449525" y="1077825"/>
            <a:ext cx="4860900" cy="314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latin typeface="DM Sans"/>
              <a:ea typeface="DM Sans"/>
              <a:cs typeface="DM Sans"/>
              <a:sym typeface="DM Sans"/>
            </a:endParaRPr>
          </a:p>
          <a:p>
            <a:pPr indent="-317500" lvl="0" marL="457200" rtl="0" algn="l">
              <a:spcBef>
                <a:spcPts val="1000"/>
              </a:spcBef>
              <a:spcAft>
                <a:spcPts val="0"/>
              </a:spcAft>
              <a:buSzPts val="1400"/>
              <a:buFont typeface="DM Sans"/>
              <a:buChar char="●"/>
            </a:pPr>
            <a:r>
              <a:rPr b="1" lang="en" sz="1200">
                <a:solidFill>
                  <a:schemeClr val="dk1"/>
                </a:solidFill>
              </a:rPr>
              <a:t>Overview of ShopEverything</a:t>
            </a:r>
            <a:r>
              <a:rPr lang="en" sz="1200">
                <a:solidFill>
                  <a:schemeClr val="dk1"/>
                </a:solidFill>
              </a:rPr>
              <a:t>: A large retail and ecommerce company with over 500 stores across the country</a:t>
            </a:r>
            <a:endParaRPr sz="1200">
              <a:solidFill>
                <a:schemeClr val="dk1"/>
              </a:solidFill>
            </a:endParaRPr>
          </a:p>
          <a:p>
            <a:pPr indent="0" lvl="0" marL="457200" rtl="0" algn="l">
              <a:spcBef>
                <a:spcPts val="1000"/>
              </a:spcBef>
              <a:spcAft>
                <a:spcPts val="0"/>
              </a:spcAft>
              <a:buNone/>
            </a:pPr>
            <a:r>
              <a:t/>
            </a:r>
            <a:endParaRPr sz="1200">
              <a:solidFill>
                <a:schemeClr val="dk1"/>
              </a:solidFill>
            </a:endParaRPr>
          </a:p>
          <a:p>
            <a:pPr indent="-317500" lvl="0" marL="457200" rtl="0" algn="l">
              <a:spcBef>
                <a:spcPts val="1000"/>
              </a:spcBef>
              <a:spcAft>
                <a:spcPts val="0"/>
              </a:spcAft>
              <a:buSzPts val="1400"/>
              <a:buFont typeface="DM Sans"/>
              <a:buChar char="●"/>
            </a:pPr>
            <a:r>
              <a:rPr b="1" lang="en" sz="1200">
                <a:solidFill>
                  <a:schemeClr val="dk1"/>
                </a:solidFill>
              </a:rPr>
              <a:t>Summary of the Incident</a:t>
            </a:r>
            <a:r>
              <a:rPr lang="en" sz="1200">
                <a:solidFill>
                  <a:schemeClr val="dk1"/>
                </a:solidFill>
              </a:rPr>
              <a:t>: Phishing attack compromised sensitive data and systems.</a:t>
            </a:r>
            <a:endParaRPr sz="1200">
              <a:solidFill>
                <a:schemeClr val="dk1"/>
              </a:solidFill>
            </a:endParaRPr>
          </a:p>
          <a:p>
            <a:pPr indent="0" lvl="0" marL="457200" rtl="0" algn="l">
              <a:spcBef>
                <a:spcPts val="1000"/>
              </a:spcBef>
              <a:spcAft>
                <a:spcPts val="0"/>
              </a:spcAft>
              <a:buNone/>
            </a:pPr>
            <a:r>
              <a:t/>
            </a:r>
            <a:endParaRPr sz="1200">
              <a:solidFill>
                <a:schemeClr val="dk1"/>
              </a:solidFill>
            </a:endParaRPr>
          </a:p>
          <a:p>
            <a:pPr indent="-317500" lvl="0" marL="457200" rtl="0" algn="l">
              <a:spcBef>
                <a:spcPts val="1000"/>
              </a:spcBef>
              <a:spcAft>
                <a:spcPts val="0"/>
              </a:spcAft>
              <a:buSzPts val="1400"/>
              <a:buFont typeface="DM Sans"/>
              <a:buChar char="●"/>
            </a:pPr>
            <a:r>
              <a:rPr b="1" lang="en" sz="1200">
                <a:solidFill>
                  <a:schemeClr val="dk1"/>
                </a:solidFill>
              </a:rPr>
              <a:t>Impact</a:t>
            </a:r>
            <a:r>
              <a:rPr lang="en" sz="1200">
                <a:solidFill>
                  <a:schemeClr val="dk1"/>
                </a:solidFill>
              </a:rPr>
              <a:t>: Weak cybersecurity led to backdoor installations and the risk of reputational damage.</a:t>
            </a:r>
            <a:endParaRPr sz="1200">
              <a:solidFill>
                <a:schemeClr val="dk1"/>
              </a:solidFill>
            </a:endParaRPr>
          </a:p>
          <a:p>
            <a:pPr indent="0" lvl="0" marL="457200" rtl="0" algn="l">
              <a:spcBef>
                <a:spcPts val="1000"/>
              </a:spcBef>
              <a:spcAft>
                <a:spcPts val="1000"/>
              </a:spcAft>
              <a:buNone/>
            </a:pPr>
            <a:r>
              <a:t/>
            </a:r>
            <a:endParaRPr sz="1300">
              <a:latin typeface="DM Sans"/>
              <a:ea typeface="DM Sans"/>
              <a:cs typeface="DM Sans"/>
              <a:sym typeface="DM Sans"/>
            </a:endParaRPr>
          </a:p>
        </p:txBody>
      </p:sp>
      <p:sp>
        <p:nvSpPr>
          <p:cNvPr id="486" name="Google Shape;486;p29"/>
          <p:cNvSpPr txBox="1"/>
          <p:nvPr/>
        </p:nvSpPr>
        <p:spPr>
          <a:xfrm>
            <a:off x="262600" y="1009625"/>
            <a:ext cx="56583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INCIDENT ANALYSIS</a:t>
            </a:r>
            <a:endParaRPr/>
          </a:p>
        </p:txBody>
      </p:sp>
      <p:sp>
        <p:nvSpPr>
          <p:cNvPr id="492" name="Google Shape;492;p30"/>
          <p:cNvSpPr/>
          <p:nvPr/>
        </p:nvSpPr>
        <p:spPr>
          <a:xfrm rot="2920223">
            <a:off x="498472" y="1544760"/>
            <a:ext cx="2107181" cy="178990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167325" y="1874416"/>
            <a:ext cx="645840" cy="645932"/>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txBox="1"/>
          <p:nvPr>
            <p:ph type="title"/>
          </p:nvPr>
        </p:nvSpPr>
        <p:spPr>
          <a:xfrm>
            <a:off x="684298" y="2520350"/>
            <a:ext cx="1611900" cy="32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a:t>
            </a:r>
            <a:endParaRPr/>
          </a:p>
        </p:txBody>
      </p:sp>
      <p:sp>
        <p:nvSpPr>
          <p:cNvPr id="495" name="Google Shape;495;p30"/>
          <p:cNvSpPr txBox="1"/>
          <p:nvPr>
            <p:ph type="title"/>
          </p:nvPr>
        </p:nvSpPr>
        <p:spPr>
          <a:xfrm>
            <a:off x="752399" y="2849150"/>
            <a:ext cx="1475700" cy="18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
        <p:nvSpPr>
          <p:cNvPr id="496" name="Google Shape;496;p30"/>
          <p:cNvSpPr txBox="1"/>
          <p:nvPr/>
        </p:nvSpPr>
        <p:spPr>
          <a:xfrm>
            <a:off x="2931675" y="1215000"/>
            <a:ext cx="5358300" cy="399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DM Sans"/>
              <a:buChar char="●"/>
            </a:pPr>
            <a:r>
              <a:rPr b="1" lang="en" sz="1200">
                <a:solidFill>
                  <a:schemeClr val="dk1"/>
                </a:solidFill>
              </a:rPr>
              <a:t>Key Issues</a:t>
            </a:r>
            <a:r>
              <a:rPr lang="en" sz="1200">
                <a:solidFill>
                  <a:schemeClr val="dk1"/>
                </a:solidFill>
              </a:rPr>
              <a:t>: Phishing, unencrypted data, excessive access, and lack of detection tools.</a:t>
            </a:r>
            <a:endParaRPr sz="1200">
              <a:solidFill>
                <a:schemeClr val="dk1"/>
              </a:solidFill>
            </a:endParaRPr>
          </a:p>
          <a:p>
            <a:pPr indent="0" lvl="0" marL="0" rtl="0" algn="l">
              <a:spcBef>
                <a:spcPts val="1000"/>
              </a:spcBef>
              <a:spcAft>
                <a:spcPts val="0"/>
              </a:spcAft>
              <a:buNone/>
            </a:pPr>
            <a:r>
              <a:t/>
            </a:r>
            <a:endParaRPr sz="1200">
              <a:solidFill>
                <a:schemeClr val="dk1"/>
              </a:solidFill>
            </a:endParaRPr>
          </a:p>
          <a:p>
            <a:pPr indent="-317500" lvl="0" marL="457200" rtl="0" algn="l">
              <a:spcBef>
                <a:spcPts val="1000"/>
              </a:spcBef>
              <a:spcAft>
                <a:spcPts val="0"/>
              </a:spcAft>
              <a:buSzPts val="1400"/>
              <a:buFont typeface="DM Sans"/>
              <a:buChar char="●"/>
            </a:pPr>
            <a:r>
              <a:rPr b="1" lang="en" sz="1200">
                <a:solidFill>
                  <a:schemeClr val="dk1"/>
                </a:solidFill>
              </a:rPr>
              <a:t>Impact on CIA Triad</a:t>
            </a:r>
            <a:r>
              <a:rPr lang="en" sz="1200">
                <a:solidFill>
                  <a:schemeClr val="dk1"/>
                </a:solidFill>
              </a:rPr>
              <a:t>: Compromised confidentiality and integrity of data.</a:t>
            </a:r>
            <a:endParaRPr sz="1200">
              <a:solidFill>
                <a:schemeClr val="dk1"/>
              </a:solidFill>
            </a:endParaRPr>
          </a:p>
          <a:p>
            <a:pPr indent="0" lvl="0" marL="0" rtl="0" algn="l">
              <a:spcBef>
                <a:spcPts val="1000"/>
              </a:spcBef>
              <a:spcAft>
                <a:spcPts val="0"/>
              </a:spcAft>
              <a:buNone/>
            </a:pPr>
            <a:r>
              <a:t/>
            </a:r>
            <a:endParaRPr sz="1200">
              <a:solidFill>
                <a:schemeClr val="dk1"/>
              </a:solidFill>
            </a:endParaRPr>
          </a:p>
          <a:p>
            <a:pPr indent="-317500" lvl="0" marL="457200" rtl="0" algn="l">
              <a:spcBef>
                <a:spcPts val="1000"/>
              </a:spcBef>
              <a:spcAft>
                <a:spcPts val="0"/>
              </a:spcAft>
              <a:buSzPts val="1400"/>
              <a:buFont typeface="DM Sans"/>
              <a:buChar char="●"/>
            </a:pPr>
            <a:r>
              <a:rPr b="1" lang="en" sz="1200">
                <a:solidFill>
                  <a:schemeClr val="dk1"/>
                </a:solidFill>
              </a:rPr>
              <a:t>Need for Better Access Controls</a:t>
            </a:r>
            <a:r>
              <a:rPr lang="en" sz="1200">
                <a:solidFill>
                  <a:schemeClr val="dk1"/>
                </a:solidFill>
              </a:rPr>
              <a:t>: Weak passwords and no multi-factor authentication (MFA).</a:t>
            </a:r>
            <a:endParaRPr sz="1200">
              <a:solidFill>
                <a:schemeClr val="dk1"/>
              </a:solidFill>
            </a:endParaRPr>
          </a:p>
          <a:p>
            <a:pPr indent="0" lvl="0" marL="457200" rtl="0" algn="l">
              <a:spcBef>
                <a:spcPts val="1000"/>
              </a:spcBef>
              <a:spcAft>
                <a:spcPts val="0"/>
              </a:spcAft>
              <a:buNone/>
            </a:pPr>
            <a:r>
              <a:t/>
            </a:r>
            <a:endParaRPr sz="1300">
              <a:latin typeface="DM Sans"/>
              <a:ea typeface="DM Sans"/>
              <a:cs typeface="DM Sans"/>
              <a:sym typeface="DM Sans"/>
            </a:endParaRPr>
          </a:p>
          <a:p>
            <a:pPr indent="0" lvl="0" marL="457200" rtl="0" algn="l">
              <a:spcBef>
                <a:spcPts val="1000"/>
              </a:spcBef>
              <a:spcAft>
                <a:spcPts val="1000"/>
              </a:spcAft>
              <a:buNone/>
            </a:pPr>
            <a:r>
              <a:t/>
            </a:r>
            <a:endParaRPr sz="1300">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INCIDENT ANALYSIS</a:t>
            </a:r>
            <a:endParaRPr/>
          </a:p>
        </p:txBody>
      </p:sp>
      <p:sp>
        <p:nvSpPr>
          <p:cNvPr id="502" name="Google Shape;502;p31"/>
          <p:cNvSpPr txBox="1"/>
          <p:nvPr>
            <p:ph idx="1" type="body"/>
          </p:nvPr>
        </p:nvSpPr>
        <p:spPr>
          <a:xfrm>
            <a:off x="383125" y="877875"/>
            <a:ext cx="86322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Phishing Email: </a:t>
            </a:r>
            <a:r>
              <a:rPr lang="en" sz="1300"/>
              <a:t>The email was sent to company’s Operations Leads to reset their work email password and it has a link leveraging as a legitimate company website.</a:t>
            </a:r>
            <a:endParaRPr sz="1300"/>
          </a:p>
          <a:p>
            <a:pPr indent="0" lvl="0" marL="0" rtl="0" algn="l">
              <a:spcBef>
                <a:spcPts val="1600"/>
              </a:spcBef>
              <a:spcAft>
                <a:spcPts val="0"/>
              </a:spcAft>
              <a:buNone/>
            </a:pPr>
            <a:r>
              <a:rPr lang="en" sz="1300"/>
              <a:t>Credential access: The Operation Lead used a very weak password and it made publicly available and make easy for the threat actor to access it.</a:t>
            </a:r>
            <a:endParaRPr sz="1300"/>
          </a:p>
          <a:p>
            <a:pPr indent="0" lvl="0" marL="0" rtl="0" algn="l">
              <a:spcBef>
                <a:spcPts val="1600"/>
              </a:spcBef>
              <a:spcAft>
                <a:spcPts val="0"/>
              </a:spcAft>
              <a:buNone/>
            </a:pPr>
            <a:r>
              <a:rPr lang="en" sz="1300"/>
              <a:t>The threat actors and the company’s Operation Lead are the </a:t>
            </a:r>
            <a:r>
              <a:rPr b="1" lang="en" sz="1300"/>
              <a:t>people </a:t>
            </a:r>
            <a:r>
              <a:rPr lang="en" sz="1300"/>
              <a:t>involved in this attack and the </a:t>
            </a:r>
            <a:r>
              <a:rPr b="1" lang="en" sz="1300"/>
              <a:t>process </a:t>
            </a:r>
            <a:r>
              <a:rPr lang="en" sz="1300"/>
              <a:t>they used is the email communication and password reset. The </a:t>
            </a:r>
            <a:r>
              <a:rPr b="1" lang="en" sz="1300"/>
              <a:t>technology</a:t>
            </a:r>
            <a:r>
              <a:rPr lang="en" sz="1300"/>
              <a:t> involved in this attacks are Emails, Password Management, Security tools and access control system.</a:t>
            </a:r>
            <a:endParaRPr sz="1300"/>
          </a:p>
          <a:p>
            <a:pPr indent="0" lvl="0" marL="0" rtl="0" algn="l">
              <a:spcBef>
                <a:spcPts val="1600"/>
              </a:spcBef>
              <a:spcAft>
                <a:spcPts val="0"/>
              </a:spcAft>
              <a:buNone/>
            </a:pPr>
            <a:r>
              <a:rPr lang="en" sz="1300"/>
              <a:t>There were several technology components of the information system are relevant:</a:t>
            </a:r>
            <a:endParaRPr sz="1300"/>
          </a:p>
          <a:p>
            <a:pPr indent="-304800" lvl="0" marL="457200" rtl="0" algn="l">
              <a:lnSpc>
                <a:spcPct val="150000"/>
              </a:lnSpc>
              <a:spcBef>
                <a:spcPts val="1600"/>
              </a:spcBef>
              <a:spcAft>
                <a:spcPts val="0"/>
              </a:spcAft>
              <a:buSzPts val="1200"/>
              <a:buAutoNum type="arabicPeriod"/>
            </a:pPr>
            <a:r>
              <a:rPr b="1" lang="en" sz="1200"/>
              <a:t>Email System</a:t>
            </a:r>
            <a:endParaRPr b="1" sz="1200"/>
          </a:p>
          <a:p>
            <a:pPr indent="-304800" lvl="0" marL="457200" rtl="0" algn="l">
              <a:spcBef>
                <a:spcPts val="0"/>
              </a:spcBef>
              <a:spcAft>
                <a:spcPts val="0"/>
              </a:spcAft>
              <a:buSzPts val="1200"/>
              <a:buAutoNum type="arabicPeriod"/>
            </a:pPr>
            <a:r>
              <a:rPr b="1" lang="en" sz="1200"/>
              <a:t>Database Management System - Place where employee’s sensitive data is stored</a:t>
            </a:r>
            <a:endParaRPr b="1" sz="1200"/>
          </a:p>
          <a:p>
            <a:pPr indent="0" lvl="0" marL="457200" rtl="0" algn="l">
              <a:spcBef>
                <a:spcPts val="0"/>
              </a:spcBef>
              <a:spcAft>
                <a:spcPts val="0"/>
              </a:spcAft>
              <a:buNone/>
            </a:pPr>
            <a:r>
              <a:t/>
            </a:r>
            <a:endParaRPr b="1" sz="1200"/>
          </a:p>
          <a:p>
            <a:pPr indent="-304800" lvl="0" marL="457200" rtl="0" algn="l">
              <a:lnSpc>
                <a:spcPct val="150000"/>
              </a:lnSpc>
              <a:spcBef>
                <a:spcPts val="0"/>
              </a:spcBef>
              <a:spcAft>
                <a:spcPts val="0"/>
              </a:spcAft>
              <a:buSzPts val="1200"/>
              <a:buAutoNum type="arabicPeriod"/>
            </a:pPr>
            <a:r>
              <a:rPr b="1" lang="en" sz="1200"/>
              <a:t>Web Applications - The fraudulent site mimicked as legitimate company web page</a:t>
            </a:r>
            <a:endParaRPr b="1" sz="1200"/>
          </a:p>
          <a:p>
            <a:pPr indent="-304800" lvl="0" marL="457200" rtl="0" algn="l">
              <a:lnSpc>
                <a:spcPct val="150000"/>
              </a:lnSpc>
              <a:spcBef>
                <a:spcPts val="0"/>
              </a:spcBef>
              <a:spcAft>
                <a:spcPts val="0"/>
              </a:spcAft>
              <a:buSzPts val="1200"/>
              <a:buAutoNum type="arabicPeriod"/>
            </a:pPr>
            <a:r>
              <a:rPr b="1" lang="en" sz="1200"/>
              <a:t>Access Control Systems - The system grants varying levels of access to users based on the job role</a:t>
            </a:r>
            <a:endParaRPr b="1" sz="1200"/>
          </a:p>
          <a:p>
            <a:pPr indent="-304800" lvl="0" marL="457200" rtl="0" algn="l">
              <a:lnSpc>
                <a:spcPct val="150000"/>
              </a:lnSpc>
              <a:spcBef>
                <a:spcPts val="0"/>
              </a:spcBef>
              <a:spcAft>
                <a:spcPts val="0"/>
              </a:spcAft>
              <a:buSzPts val="1200"/>
              <a:buAutoNum type="arabicPeriod"/>
            </a:pPr>
            <a:r>
              <a:rPr b="1" lang="en" sz="1200"/>
              <a:t>IT Security Infrastructure - Protective measures in place, which appear to be minimal based on the case</a:t>
            </a:r>
            <a:endParaRPr b="1" sz="1200"/>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INCIDENT ANALYSIS</a:t>
            </a:r>
            <a:endParaRPr/>
          </a:p>
        </p:txBody>
      </p:sp>
      <p:sp>
        <p:nvSpPr>
          <p:cNvPr id="508" name="Google Shape;508;p32"/>
          <p:cNvSpPr txBox="1"/>
          <p:nvPr>
            <p:ph idx="1" type="body"/>
          </p:nvPr>
        </p:nvSpPr>
        <p:spPr>
          <a:xfrm>
            <a:off x="724550" y="1073150"/>
            <a:ext cx="7328400" cy="27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There were few defense systems in place as ShopEverything had limited number of access to handle the customer’s sensitive data and it was evidenced that one of the few IT security individual who reported the issue.</a:t>
            </a:r>
            <a:endParaRPr sz="1300"/>
          </a:p>
          <a:p>
            <a:pPr indent="0" lvl="0" marL="0" rtl="0" algn="l">
              <a:lnSpc>
                <a:spcPct val="115000"/>
              </a:lnSpc>
              <a:spcBef>
                <a:spcPts val="1600"/>
              </a:spcBef>
              <a:spcAft>
                <a:spcPts val="0"/>
              </a:spcAft>
              <a:buClr>
                <a:schemeClr val="dk1"/>
              </a:buClr>
              <a:buSzPts val="1100"/>
              <a:buFont typeface="Arial"/>
              <a:buNone/>
            </a:pPr>
            <a:r>
              <a:rPr lang="en" sz="1300"/>
              <a:t>However, the effectiveness of those defenses appears to be lacking given the breach. To enhance security and prevent incidents the company could have implemented several key measures like:</a:t>
            </a:r>
            <a:endParaRPr sz="1300"/>
          </a:p>
          <a:p>
            <a:pPr indent="-342900" lvl="0" marL="457200" rtl="0" algn="l">
              <a:lnSpc>
                <a:spcPct val="115000"/>
              </a:lnSpc>
              <a:spcBef>
                <a:spcPts val="1200"/>
              </a:spcBef>
              <a:spcAft>
                <a:spcPts val="0"/>
              </a:spcAft>
              <a:buSzPts val="1800"/>
              <a:buChar char="-"/>
            </a:pPr>
            <a:r>
              <a:rPr b="1" lang="en" sz="1300"/>
              <a:t>Multi-Factor Authentication (MFA), Strong password policies, Advanced Email Filtering technology</a:t>
            </a:r>
            <a:r>
              <a:rPr b="1" lang="en" sz="1400"/>
              <a:t> (</a:t>
            </a:r>
            <a:r>
              <a:rPr b="1" lang="en" sz="1300">
                <a:highlight>
                  <a:srgbClr val="FFFFFF"/>
                </a:highlight>
              </a:rPr>
              <a:t>Gmail Spam Filter)</a:t>
            </a:r>
            <a:r>
              <a:rPr b="1" lang="en" sz="1400"/>
              <a:t> </a:t>
            </a:r>
            <a:r>
              <a:rPr b="1" lang="en" sz="1300"/>
              <a:t>Access Controls and Proper Employee Trainings.</a:t>
            </a:r>
            <a:endParaRPr b="1" sz="1300"/>
          </a:p>
          <a:p>
            <a:pPr indent="0" lvl="0" marL="0" rtl="0" algn="l">
              <a:spcBef>
                <a:spcPts val="1200"/>
              </a:spcBef>
              <a:spcAft>
                <a:spcPts val="16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a:t>
            </a:r>
            <a:endParaRPr/>
          </a:p>
        </p:txBody>
      </p:sp>
      <p:sp>
        <p:nvSpPr>
          <p:cNvPr id="514" name="Google Shape;514;p33"/>
          <p:cNvSpPr txBox="1"/>
          <p:nvPr/>
        </p:nvSpPr>
        <p:spPr>
          <a:xfrm>
            <a:off x="541800" y="1115700"/>
            <a:ext cx="8209200" cy="31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DM Sans"/>
                <a:ea typeface="DM Sans"/>
                <a:cs typeface="DM Sans"/>
                <a:sym typeface="DM Sans"/>
              </a:rPr>
              <a:t>Breach Discovery:</a:t>
            </a:r>
            <a:r>
              <a:rPr lang="en" sz="1200">
                <a:solidFill>
                  <a:schemeClr val="dk1"/>
                </a:solidFill>
                <a:latin typeface="DM Sans"/>
                <a:ea typeface="DM Sans"/>
                <a:cs typeface="DM Sans"/>
                <a:sym typeface="DM Sans"/>
              </a:rPr>
              <a:t> Detected accidentally by security staff, reported internally to IT.</a:t>
            </a:r>
            <a:endParaRPr sz="1200">
              <a:solidFill>
                <a:schemeClr val="dk1"/>
              </a:solidFill>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rPr b="1" lang="en" sz="1200">
                <a:solidFill>
                  <a:schemeClr val="dk1"/>
                </a:solidFill>
                <a:latin typeface="DM Sans"/>
                <a:ea typeface="DM Sans"/>
                <a:cs typeface="DM Sans"/>
                <a:sym typeface="DM Sans"/>
              </a:rPr>
              <a:t>Issues:</a:t>
            </a:r>
            <a:r>
              <a:rPr lang="en" sz="1200">
                <a:solidFill>
                  <a:schemeClr val="dk1"/>
                </a:solidFill>
                <a:latin typeface="DM Sans"/>
                <a:ea typeface="DM Sans"/>
                <a:cs typeface="DM Sans"/>
                <a:sym typeface="DM Sans"/>
              </a:rPr>
              <a:t> Lack of transparency risks customer trust and reputational damage.</a:t>
            </a:r>
            <a:endParaRPr sz="1200">
              <a:solidFill>
                <a:schemeClr val="dk1"/>
              </a:solidFill>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rPr b="1" lang="en" sz="1200">
                <a:solidFill>
                  <a:schemeClr val="dk1"/>
                </a:solidFill>
                <a:latin typeface="DM Sans"/>
                <a:ea typeface="DM Sans"/>
                <a:cs typeface="DM Sans"/>
                <a:sym typeface="DM Sans"/>
              </a:rPr>
              <a:t>Recommendations: </a:t>
            </a:r>
            <a:r>
              <a:rPr lang="en" sz="1200">
                <a:solidFill>
                  <a:schemeClr val="dk1"/>
                </a:solidFill>
                <a:latin typeface="DM Sans"/>
                <a:ea typeface="DM Sans"/>
                <a:cs typeface="DM Sans"/>
                <a:sym typeface="DM Sans"/>
              </a:rPr>
              <a:t>Implement public disclosure protocols and align with a Crisis Communication Plan.</a:t>
            </a:r>
            <a:endParaRPr sz="1200">
              <a:solidFill>
                <a:schemeClr val="dk1"/>
              </a:solidFill>
              <a:latin typeface="DM Sans"/>
              <a:ea typeface="DM Sans"/>
              <a:cs typeface="DM Sans"/>
              <a:sym typeface="DM Sans"/>
            </a:endParaRPr>
          </a:p>
          <a:p>
            <a:pPr indent="0" lvl="0" marL="0" rtl="0" algn="l">
              <a:spcBef>
                <a:spcPts val="1000"/>
              </a:spcBef>
              <a:spcAft>
                <a:spcPts val="0"/>
              </a:spcAft>
              <a:buNone/>
            </a:pPr>
            <a:r>
              <a:t/>
            </a:r>
            <a:endParaRPr sz="1200">
              <a:latin typeface="DM Sans"/>
              <a:ea typeface="DM Sans"/>
              <a:cs typeface="DM Sans"/>
              <a:sym typeface="DM Sans"/>
            </a:endParaRPr>
          </a:p>
          <a:p>
            <a:pPr indent="0" lvl="0" marL="0" rtl="0" algn="l">
              <a:spcBef>
                <a:spcPts val="1000"/>
              </a:spcBef>
              <a:spcAft>
                <a:spcPts val="0"/>
              </a:spcAft>
              <a:buNone/>
            </a:pPr>
            <a:r>
              <a:t/>
            </a:r>
            <a:endParaRPr sz="1200">
              <a:solidFill>
                <a:schemeClr val="lt2"/>
              </a:solidFill>
              <a:latin typeface="DM Sans"/>
              <a:ea typeface="DM Sans"/>
              <a:cs typeface="DM Sans"/>
              <a:sym typeface="DM Sans"/>
            </a:endParaRPr>
          </a:p>
          <a:p>
            <a:pPr indent="0" lvl="0" marL="0" rtl="0" algn="l">
              <a:spcBef>
                <a:spcPts val="1000"/>
              </a:spcBef>
              <a:spcAft>
                <a:spcPts val="0"/>
              </a:spcAft>
              <a:buNone/>
            </a:pPr>
            <a:r>
              <a:rPr b="1" lang="en" sz="1200">
                <a:solidFill>
                  <a:schemeClr val="lt2"/>
                </a:solidFill>
                <a:latin typeface="DM Sans"/>
                <a:ea typeface="DM Sans"/>
                <a:cs typeface="DM Sans"/>
                <a:sym typeface="DM Sans"/>
              </a:rPr>
              <a:t>Recommendation for Future Communication</a:t>
            </a:r>
            <a:endParaRPr b="1" sz="1200">
              <a:solidFill>
                <a:schemeClr val="lt2"/>
              </a:solidFill>
              <a:latin typeface="DM Sans"/>
              <a:ea typeface="DM Sans"/>
              <a:cs typeface="DM Sans"/>
              <a:sym typeface="DM Sans"/>
            </a:endParaRPr>
          </a:p>
          <a:p>
            <a:pPr indent="-304800" lvl="0" marL="457200" rtl="0" algn="l">
              <a:spcBef>
                <a:spcPts val="100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The company should establish a clear escalation process for reporting and handling security incidents across departments. </a:t>
            </a:r>
            <a:endParaRPr sz="1200">
              <a:solidFill>
                <a:schemeClr val="lt2"/>
              </a:solidFill>
              <a:latin typeface="DM Sans"/>
              <a:ea typeface="DM Sans"/>
              <a:cs typeface="DM Sans"/>
              <a:sym typeface="DM Sans"/>
            </a:endParaRPr>
          </a:p>
          <a:p>
            <a:pPr indent="-304800" lvl="0" marL="457200" rtl="0" algn="l">
              <a:spcBef>
                <a:spcPts val="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They should issue a public statement acknowledging breaches to maintain transparency and customer trust. Communication protocols should be in the Incident Response Plan (IRP) for timely customer updates and notifications. </a:t>
            </a:r>
            <a:endParaRPr sz="1200">
              <a:solidFill>
                <a:schemeClr val="lt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4"/>
          <p:cNvSpPr txBox="1"/>
          <p:nvPr>
            <p:ph type="title"/>
          </p:nvPr>
        </p:nvSpPr>
        <p:spPr>
          <a:xfrm>
            <a:off x="626625" y="338175"/>
            <a:ext cx="7173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&amp; BUSINESS ANALYSIS</a:t>
            </a:r>
            <a:endParaRPr/>
          </a:p>
        </p:txBody>
      </p:sp>
      <p:grpSp>
        <p:nvGrpSpPr>
          <p:cNvPr id="520" name="Google Shape;520;p34"/>
          <p:cNvGrpSpPr/>
          <p:nvPr/>
        </p:nvGrpSpPr>
        <p:grpSpPr>
          <a:xfrm>
            <a:off x="972431" y="3032304"/>
            <a:ext cx="1715575" cy="1622544"/>
            <a:chOff x="1265450" y="370125"/>
            <a:chExt cx="5159625" cy="5105550"/>
          </a:xfrm>
        </p:grpSpPr>
        <p:sp>
          <p:nvSpPr>
            <p:cNvPr id="521" name="Google Shape;521;p34"/>
            <p:cNvSpPr/>
            <p:nvPr/>
          </p:nvSpPr>
          <p:spPr>
            <a:xfrm>
              <a:off x="1265450" y="370125"/>
              <a:ext cx="5159625" cy="4258100"/>
            </a:xfrm>
            <a:custGeom>
              <a:rect b="b" l="l" r="r" t="t"/>
              <a:pathLst>
                <a:path extrusionOk="0" h="170324" w="206385">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2902575" y="1647075"/>
              <a:ext cx="2518250" cy="1982150"/>
            </a:xfrm>
            <a:custGeom>
              <a:rect b="b" l="l" r="r" t="t"/>
              <a:pathLst>
                <a:path extrusionOk="0" h="79286" w="10073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2895575" y="1640075"/>
              <a:ext cx="2532275" cy="1996150"/>
            </a:xfrm>
            <a:custGeom>
              <a:rect b="b" l="l" r="r" t="t"/>
              <a:pathLst>
                <a:path extrusionOk="0" h="79846" w="101291">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2902575" y="2020775"/>
              <a:ext cx="2518250" cy="1795275"/>
            </a:xfrm>
            <a:custGeom>
              <a:rect b="b" l="l" r="r" t="t"/>
              <a:pathLst>
                <a:path extrusionOk="0" h="71811" w="10073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2895575" y="2013750"/>
              <a:ext cx="2532275" cy="1809325"/>
            </a:xfrm>
            <a:custGeom>
              <a:rect b="b" l="l" r="r" t="t"/>
              <a:pathLst>
                <a:path extrusionOk="0" h="72373" w="101291">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3498125" y="1833075"/>
              <a:ext cx="222175" cy="1983650"/>
            </a:xfrm>
            <a:custGeom>
              <a:rect b="b" l="l" r="r" t="t"/>
              <a:pathLst>
                <a:path extrusionOk="0" h="79346" w="8887">
                  <a:moveTo>
                    <a:pt x="1" y="1"/>
                  </a:moveTo>
                  <a:lnTo>
                    <a:pt x="1" y="79346"/>
                  </a:lnTo>
                  <a:lnTo>
                    <a:pt x="8887" y="79346"/>
                  </a:lnTo>
                  <a:lnTo>
                    <a:pt x="88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3491125" y="1826075"/>
              <a:ext cx="236200" cy="1997675"/>
            </a:xfrm>
            <a:custGeom>
              <a:rect b="b" l="l" r="r" t="t"/>
              <a:pathLst>
                <a:path extrusionOk="0" h="79907" w="9448">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3410850" y="3642150"/>
              <a:ext cx="388800" cy="47625"/>
            </a:xfrm>
            <a:custGeom>
              <a:rect b="b" l="l" r="r" t="t"/>
              <a:pathLst>
                <a:path extrusionOk="0" h="1905" w="15552">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3403825" y="3635125"/>
              <a:ext cx="402850" cy="61675"/>
            </a:xfrm>
            <a:custGeom>
              <a:rect b="b" l="l" r="r" t="t"/>
              <a:pathLst>
                <a:path extrusionOk="0" h="2467" w="16114">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3410850" y="2128175"/>
              <a:ext cx="388800" cy="47650"/>
            </a:xfrm>
            <a:custGeom>
              <a:rect b="b" l="l" r="r" t="t"/>
              <a:pathLst>
                <a:path extrusionOk="0" h="1906" w="15552">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3403825" y="2121175"/>
              <a:ext cx="402850" cy="61675"/>
            </a:xfrm>
            <a:custGeom>
              <a:rect b="b" l="l" r="r" t="t"/>
              <a:pathLst>
                <a:path extrusionOk="0" h="2467" w="16114">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3349275" y="2591025"/>
              <a:ext cx="519900" cy="519900"/>
            </a:xfrm>
            <a:custGeom>
              <a:rect b="b" l="l" r="r" t="t"/>
              <a:pathLst>
                <a:path extrusionOk="0" h="20796" w="20796">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3342250" y="2584000"/>
              <a:ext cx="533975" cy="533950"/>
            </a:xfrm>
            <a:custGeom>
              <a:rect b="b" l="l" r="r" t="t"/>
              <a:pathLst>
                <a:path extrusionOk="0" h="21358" w="21359">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3349275" y="2615450"/>
              <a:ext cx="519900" cy="519900"/>
            </a:xfrm>
            <a:custGeom>
              <a:rect b="b" l="l" r="r" t="t"/>
              <a:pathLst>
                <a:path extrusionOk="0" h="20796" w="20796">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3342250" y="2608425"/>
              <a:ext cx="533975" cy="533925"/>
            </a:xfrm>
            <a:custGeom>
              <a:rect b="b" l="l" r="r" t="t"/>
              <a:pathLst>
                <a:path extrusionOk="0" h="21357" w="21359">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3437425" y="2703600"/>
              <a:ext cx="343575" cy="343575"/>
            </a:xfrm>
            <a:custGeom>
              <a:rect b="b" l="l" r="r" t="t"/>
              <a:pathLst>
                <a:path extrusionOk="0" h="13743" w="13743">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430400" y="2696575"/>
              <a:ext cx="357625" cy="357625"/>
            </a:xfrm>
            <a:custGeom>
              <a:rect b="b" l="l" r="r" t="t"/>
              <a:pathLst>
                <a:path extrusionOk="0" h="14305" w="14305">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3437425" y="2723925"/>
              <a:ext cx="343575" cy="343600"/>
            </a:xfrm>
            <a:custGeom>
              <a:rect b="b" l="l" r="r" t="t"/>
              <a:pathLst>
                <a:path extrusionOk="0" h="13744" w="13743">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3430400" y="2716925"/>
              <a:ext cx="357625" cy="357650"/>
            </a:xfrm>
            <a:custGeom>
              <a:rect b="b" l="l" r="r" t="t"/>
              <a:pathLst>
                <a:path extrusionOk="0" h="14306" w="14305">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503525" y="2832675"/>
              <a:ext cx="254375" cy="215275"/>
            </a:xfrm>
            <a:custGeom>
              <a:rect b="b" l="l" r="r" t="t"/>
              <a:pathLst>
                <a:path extrusionOk="0" h="8611" w="10175">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3601500" y="2610950"/>
              <a:ext cx="14250" cy="58925"/>
            </a:xfrm>
            <a:custGeom>
              <a:rect b="b" l="l" r="r" t="t"/>
              <a:pathLst>
                <a:path extrusionOk="0" h="2357" w="57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3472050" y="2645875"/>
              <a:ext cx="39200" cy="52800"/>
            </a:xfrm>
            <a:custGeom>
              <a:rect b="b" l="l" r="r" t="t"/>
              <a:pathLst>
                <a:path extrusionOk="0" h="2112" w="1568">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3378125" y="2740250"/>
              <a:ext cx="54325" cy="36425"/>
            </a:xfrm>
            <a:custGeom>
              <a:rect b="b" l="l" r="r" t="t"/>
              <a:pathLst>
                <a:path extrusionOk="0" h="1457" w="2173">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3345125" y="2869000"/>
              <a:ext cx="58400" cy="14050"/>
            </a:xfrm>
            <a:custGeom>
              <a:rect b="b" l="l" r="r" t="t"/>
              <a:pathLst>
                <a:path extrusionOk="0" h="562" w="2336">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3379175" y="2975125"/>
              <a:ext cx="54425" cy="36450"/>
            </a:xfrm>
            <a:custGeom>
              <a:rect b="b" l="l" r="r" t="t"/>
              <a:pathLst>
                <a:path extrusionOk="0" h="1458" w="2177">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3473100" y="3052750"/>
              <a:ext cx="38400" cy="52750"/>
            </a:xfrm>
            <a:custGeom>
              <a:rect b="b" l="l" r="r" t="t"/>
              <a:pathLst>
                <a:path extrusionOk="0" h="2110" w="1536">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3602775" y="3080925"/>
              <a:ext cx="14100" cy="58725"/>
            </a:xfrm>
            <a:custGeom>
              <a:rect b="b" l="l" r="r" t="t"/>
              <a:pathLst>
                <a:path extrusionOk="0" h="2349" w="564">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3707975" y="3052150"/>
              <a:ext cx="38400" cy="52725"/>
            </a:xfrm>
            <a:custGeom>
              <a:rect b="b" l="l" r="r" t="t"/>
              <a:pathLst>
                <a:path extrusionOk="0" h="2109" w="1536">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3785575" y="2974125"/>
              <a:ext cx="54325" cy="36400"/>
            </a:xfrm>
            <a:custGeom>
              <a:rect b="b" l="l" r="r" t="t"/>
              <a:pathLst>
                <a:path extrusionOk="0" h="1456" w="2173">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3814750" y="2867775"/>
              <a:ext cx="58725" cy="14050"/>
            </a:xfrm>
            <a:custGeom>
              <a:rect b="b" l="l" r="r" t="t"/>
              <a:pathLst>
                <a:path extrusionOk="0" h="562" w="2349">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3785375" y="2739200"/>
              <a:ext cx="54350" cy="36425"/>
            </a:xfrm>
            <a:custGeom>
              <a:rect b="b" l="l" r="r" t="t"/>
              <a:pathLst>
                <a:path extrusionOk="0" h="1457" w="2174">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3706175" y="2645275"/>
              <a:ext cx="39175" cy="52750"/>
            </a:xfrm>
            <a:custGeom>
              <a:rect b="b" l="l" r="r" t="t"/>
              <a:pathLst>
                <a:path extrusionOk="0" h="2110" w="1567">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4161700"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4470400" y="2433350"/>
              <a:ext cx="219325" cy="219350"/>
            </a:xfrm>
            <a:custGeom>
              <a:rect b="b" l="l" r="r" t="t"/>
              <a:pathLst>
                <a:path extrusionOk="0" h="8774" w="8773">
                  <a:moveTo>
                    <a:pt x="0" y="1"/>
                  </a:moveTo>
                  <a:lnTo>
                    <a:pt x="0"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4779075"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4161700"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4470400" y="2725800"/>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4779075"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4161700"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4470400" y="3018225"/>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4779075"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4827875" y="2266900"/>
              <a:ext cx="1404750" cy="3201750"/>
            </a:xfrm>
            <a:custGeom>
              <a:rect b="b" l="l" r="r" t="t"/>
              <a:pathLst>
                <a:path extrusionOk="0" h="128070" w="5619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4821475" y="2259875"/>
              <a:ext cx="1419150" cy="3215800"/>
            </a:xfrm>
            <a:custGeom>
              <a:rect b="b" l="l" r="r" t="t"/>
              <a:pathLst>
                <a:path extrusionOk="0" h="128632" w="56766">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5306375" y="3054025"/>
              <a:ext cx="33275" cy="193425"/>
            </a:xfrm>
            <a:custGeom>
              <a:rect b="b" l="l" r="r" t="t"/>
              <a:pathLst>
                <a:path extrusionOk="0" h="7737" w="1331">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5160000" y="2266900"/>
              <a:ext cx="170925" cy="242125"/>
            </a:xfrm>
            <a:custGeom>
              <a:rect b="b" l="l" r="r" t="t"/>
              <a:pathLst>
                <a:path extrusionOk="0" h="9685" w="6837">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5152950" y="2259875"/>
              <a:ext cx="185025" cy="256225"/>
            </a:xfrm>
            <a:custGeom>
              <a:rect b="b" l="l" r="r" t="t"/>
              <a:pathLst>
                <a:path extrusionOk="0" h="10249" w="7401">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5413550" y="2751800"/>
              <a:ext cx="158475" cy="122125"/>
            </a:xfrm>
            <a:custGeom>
              <a:rect b="b" l="l" r="r" t="t"/>
              <a:pathLst>
                <a:path extrusionOk="0" h="4885" w="6339">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5710750" y="2765075"/>
              <a:ext cx="221125" cy="186625"/>
            </a:xfrm>
            <a:custGeom>
              <a:rect b="b" l="l" r="r" t="t"/>
              <a:pathLst>
                <a:path extrusionOk="0" h="7465" w="8845">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5933675" y="3011225"/>
              <a:ext cx="92075" cy="266975"/>
            </a:xfrm>
            <a:custGeom>
              <a:rect b="b" l="l" r="r" t="t"/>
              <a:pathLst>
                <a:path extrusionOk="0" h="10679" w="3683">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1333925" y="2122500"/>
              <a:ext cx="2569675" cy="3130075"/>
            </a:xfrm>
            <a:custGeom>
              <a:rect b="b" l="l" r="r" t="t"/>
              <a:pathLst>
                <a:path extrusionOk="0" h="125203" w="102787">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1329950" y="2115525"/>
              <a:ext cx="2568500" cy="3144175"/>
            </a:xfrm>
            <a:custGeom>
              <a:rect b="b" l="l" r="r" t="t"/>
              <a:pathLst>
                <a:path extrusionOk="0" h="125767" w="10274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3317625" y="2590300"/>
              <a:ext cx="123625" cy="56350"/>
            </a:xfrm>
            <a:custGeom>
              <a:rect b="b" l="l" r="r" t="t"/>
              <a:pathLst>
                <a:path extrusionOk="0" h="2254" w="4945">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3307775" y="2583225"/>
              <a:ext cx="141200" cy="70425"/>
            </a:xfrm>
            <a:custGeom>
              <a:rect b="b" l="l" r="r" t="t"/>
              <a:pathLst>
                <a:path extrusionOk="0" h="2817" w="5648">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2002175" y="2679800"/>
              <a:ext cx="146400" cy="447875"/>
            </a:xfrm>
            <a:custGeom>
              <a:rect b="b" l="l" r="r" t="t"/>
              <a:pathLst>
                <a:path extrusionOk="0" h="17915" w="5856">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2223450" y="2690875"/>
              <a:ext cx="78300" cy="487150"/>
            </a:xfrm>
            <a:custGeom>
              <a:rect b="b" l="l" r="r" t="t"/>
              <a:pathLst>
                <a:path extrusionOk="0" h="19486" w="3132">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2490225" y="2954300"/>
              <a:ext cx="114000" cy="111300"/>
            </a:xfrm>
            <a:custGeom>
              <a:rect b="b" l="l" r="r" t="t"/>
              <a:pathLst>
                <a:path extrusionOk="0" h="4452" w="456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2267575" y="3211650"/>
              <a:ext cx="103075" cy="298725"/>
            </a:xfrm>
            <a:custGeom>
              <a:rect b="b" l="l" r="r" t="t"/>
              <a:pathLst>
                <a:path extrusionOk="0" h="11949" w="4123">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3725775" y="3169175"/>
              <a:ext cx="153675" cy="130825"/>
            </a:xfrm>
            <a:custGeom>
              <a:rect b="b" l="l" r="r" t="t"/>
              <a:pathLst>
                <a:path extrusionOk="0" h="5233" w="6147">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3717550" y="3162150"/>
              <a:ext cx="172350" cy="148350"/>
            </a:xfrm>
            <a:custGeom>
              <a:rect b="b" l="l" r="r" t="t"/>
              <a:pathLst>
                <a:path extrusionOk="0" h="5934" w="6894">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2881775" y="2203850"/>
              <a:ext cx="150225" cy="69575"/>
            </a:xfrm>
            <a:custGeom>
              <a:rect b="b" l="l" r="r" t="t"/>
              <a:pathLst>
                <a:path extrusionOk="0" h="2783" w="6009">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2874150" y="2196825"/>
              <a:ext cx="164200" cy="83650"/>
            </a:xfrm>
            <a:custGeom>
              <a:rect b="b" l="l" r="r" t="t"/>
              <a:pathLst>
                <a:path extrusionOk="0" h="3346" w="6568">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2378425" y="2122525"/>
              <a:ext cx="127850" cy="116475"/>
            </a:xfrm>
            <a:custGeom>
              <a:rect b="b" l="l" r="r" t="t"/>
              <a:pathLst>
                <a:path extrusionOk="0" h="4659" w="5114">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2368000" y="2115500"/>
              <a:ext cx="146150" cy="131325"/>
            </a:xfrm>
            <a:custGeom>
              <a:rect b="b" l="l" r="r" t="t"/>
              <a:pathLst>
                <a:path extrusionOk="0" h="5253" w="5846">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1959150" y="2473600"/>
              <a:ext cx="94175" cy="123475"/>
            </a:xfrm>
            <a:custGeom>
              <a:rect b="b" l="l" r="r" t="t"/>
              <a:pathLst>
                <a:path extrusionOk="0" h="4939" w="3767">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1949975" y="2466600"/>
              <a:ext cx="110850" cy="137975"/>
            </a:xfrm>
            <a:custGeom>
              <a:rect b="b" l="l" r="r" t="t"/>
              <a:pathLst>
                <a:path extrusionOk="0" h="5519" w="4434">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34"/>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2415751" y="2265732"/>
            <a:ext cx="272242" cy="20654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2199447" y="1944399"/>
            <a:ext cx="69707" cy="109173"/>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4"/>
          <p:cNvGrpSpPr/>
          <p:nvPr/>
        </p:nvGrpSpPr>
        <p:grpSpPr>
          <a:xfrm>
            <a:off x="524023" y="1125206"/>
            <a:ext cx="1891725" cy="1264880"/>
            <a:chOff x="-80975" y="268100"/>
            <a:chExt cx="7462425" cy="5175450"/>
          </a:xfrm>
        </p:grpSpPr>
        <p:sp>
          <p:nvSpPr>
            <p:cNvPr id="591" name="Google Shape;591;p34"/>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34"/>
          <p:cNvSpPr txBox="1"/>
          <p:nvPr/>
        </p:nvSpPr>
        <p:spPr>
          <a:xfrm>
            <a:off x="2688000" y="1341000"/>
            <a:ext cx="6257100" cy="3802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Font typeface="DM Sans"/>
              <a:buChar char="-"/>
            </a:pPr>
            <a:r>
              <a:rPr b="1" lang="en" sz="1100">
                <a:solidFill>
                  <a:schemeClr val="dk1"/>
                </a:solidFill>
                <a:latin typeface="DM Sans"/>
                <a:ea typeface="DM Sans"/>
                <a:cs typeface="DM Sans"/>
                <a:sym typeface="DM Sans"/>
              </a:rPr>
              <a:t>Identified Risks: </a:t>
            </a:r>
            <a:r>
              <a:rPr lang="en" sz="1100">
                <a:solidFill>
                  <a:schemeClr val="dk1"/>
                </a:solidFill>
                <a:latin typeface="DM Sans"/>
                <a:ea typeface="DM Sans"/>
                <a:cs typeface="DM Sans"/>
                <a:sym typeface="DM Sans"/>
              </a:rPr>
              <a:t>Phishing, data breaches, weak passwords, and backdoors.</a:t>
            </a:r>
            <a:endParaRPr sz="1100">
              <a:solidFill>
                <a:schemeClr val="dk1"/>
              </a:solidFill>
              <a:latin typeface="DM Sans"/>
              <a:ea typeface="DM Sans"/>
              <a:cs typeface="DM Sans"/>
              <a:sym typeface="DM Sans"/>
            </a:endParaRPr>
          </a:p>
          <a:p>
            <a:pPr indent="0" lvl="0" marL="457200" rtl="0" algn="l">
              <a:spcBef>
                <a:spcPts val="1000"/>
              </a:spcBef>
              <a:spcAft>
                <a:spcPts val="0"/>
              </a:spcAft>
              <a:buNone/>
            </a:pPr>
            <a:r>
              <a:t/>
            </a:r>
            <a:endParaRPr sz="1100">
              <a:solidFill>
                <a:schemeClr val="dk1"/>
              </a:solidFill>
              <a:latin typeface="DM Sans"/>
              <a:ea typeface="DM Sans"/>
              <a:cs typeface="DM Sans"/>
              <a:sym typeface="DM Sans"/>
            </a:endParaRPr>
          </a:p>
          <a:p>
            <a:pPr indent="-311150" lvl="0" marL="457200" rtl="0" algn="l">
              <a:spcBef>
                <a:spcPts val="1000"/>
              </a:spcBef>
              <a:spcAft>
                <a:spcPts val="0"/>
              </a:spcAft>
              <a:buClr>
                <a:schemeClr val="lt2"/>
              </a:buClr>
              <a:buSzPts val="1300"/>
              <a:buFont typeface="DM Sans"/>
              <a:buChar char="-"/>
            </a:pPr>
            <a:r>
              <a:rPr b="1" lang="en" sz="1100">
                <a:solidFill>
                  <a:schemeClr val="dk1"/>
                </a:solidFill>
                <a:latin typeface="DM Sans"/>
                <a:ea typeface="DM Sans"/>
                <a:cs typeface="DM Sans"/>
                <a:sym typeface="DM Sans"/>
              </a:rPr>
              <a:t>Business Impact:</a:t>
            </a:r>
            <a:r>
              <a:rPr lang="en" sz="1100">
                <a:solidFill>
                  <a:schemeClr val="dk1"/>
                </a:solidFill>
                <a:latin typeface="DM Sans"/>
                <a:ea typeface="DM Sans"/>
                <a:cs typeface="DM Sans"/>
                <a:sym typeface="DM Sans"/>
              </a:rPr>
              <a:t> Regulatory non-compliance, financial loss, and reputation damage.</a:t>
            </a:r>
            <a:endParaRPr sz="1100">
              <a:solidFill>
                <a:schemeClr val="dk1"/>
              </a:solidFill>
              <a:latin typeface="DM Sans"/>
              <a:ea typeface="DM Sans"/>
              <a:cs typeface="DM Sans"/>
              <a:sym typeface="DM Sans"/>
            </a:endParaRPr>
          </a:p>
          <a:p>
            <a:pPr indent="0" lvl="0" marL="457200" rtl="0" algn="l">
              <a:spcBef>
                <a:spcPts val="1000"/>
              </a:spcBef>
              <a:spcAft>
                <a:spcPts val="0"/>
              </a:spcAft>
              <a:buNone/>
            </a:pPr>
            <a:r>
              <a:t/>
            </a:r>
            <a:endParaRPr sz="1100">
              <a:solidFill>
                <a:schemeClr val="dk1"/>
              </a:solidFill>
              <a:latin typeface="DM Sans"/>
              <a:ea typeface="DM Sans"/>
              <a:cs typeface="DM Sans"/>
              <a:sym typeface="DM Sans"/>
            </a:endParaRPr>
          </a:p>
          <a:p>
            <a:pPr indent="-311150" lvl="0" marL="457200" rtl="0" algn="l">
              <a:spcBef>
                <a:spcPts val="1000"/>
              </a:spcBef>
              <a:spcAft>
                <a:spcPts val="0"/>
              </a:spcAft>
              <a:buClr>
                <a:schemeClr val="lt2"/>
              </a:buClr>
              <a:buSzPts val="1300"/>
              <a:buFont typeface="DM Sans"/>
              <a:buChar char="-"/>
            </a:pPr>
            <a:r>
              <a:rPr b="1" lang="en" sz="1100">
                <a:solidFill>
                  <a:schemeClr val="dk1"/>
                </a:solidFill>
                <a:latin typeface="DM Sans"/>
                <a:ea typeface="DM Sans"/>
                <a:cs typeface="DM Sans"/>
                <a:sym typeface="DM Sans"/>
              </a:rPr>
              <a:t>Recommendation: </a:t>
            </a:r>
            <a:r>
              <a:rPr lang="en" sz="1100">
                <a:solidFill>
                  <a:schemeClr val="dk1"/>
                </a:solidFill>
                <a:latin typeface="DM Sans"/>
                <a:ea typeface="DM Sans"/>
                <a:cs typeface="DM Sans"/>
                <a:sym typeface="DM Sans"/>
              </a:rPr>
              <a:t>Continuous risk assessments and tighter vendor management.</a:t>
            </a:r>
            <a:endParaRPr sz="1100">
              <a:solidFill>
                <a:schemeClr val="dk1"/>
              </a:solidFill>
              <a:latin typeface="DM Sans"/>
              <a:ea typeface="DM Sans"/>
              <a:cs typeface="DM Sans"/>
              <a:sym typeface="DM Sans"/>
            </a:endParaRPr>
          </a:p>
          <a:p>
            <a:pPr indent="0" lvl="0" marL="457200" rtl="0" algn="l">
              <a:spcBef>
                <a:spcPts val="1000"/>
              </a:spcBef>
              <a:spcAft>
                <a:spcPts val="0"/>
              </a:spcAft>
              <a:buNone/>
            </a:pPr>
            <a:r>
              <a:t/>
            </a:r>
            <a:endParaRPr sz="1300">
              <a:solidFill>
                <a:schemeClr val="lt2"/>
              </a:solidFill>
              <a:latin typeface="DM Sans"/>
              <a:ea typeface="DM Sans"/>
              <a:cs typeface="DM Sans"/>
              <a:sym typeface="DM Sans"/>
            </a:endParaRPr>
          </a:p>
          <a:p>
            <a:pPr indent="0" lvl="0" marL="457200" rtl="0" algn="l">
              <a:spcBef>
                <a:spcPts val="1000"/>
              </a:spcBef>
              <a:spcAft>
                <a:spcPts val="0"/>
              </a:spcAft>
              <a:buNone/>
            </a:pPr>
            <a:r>
              <a:t/>
            </a:r>
            <a:endParaRPr sz="1300">
              <a:solidFill>
                <a:schemeClr val="lt2"/>
              </a:solidFill>
              <a:latin typeface="DM Sans"/>
              <a:ea typeface="DM Sans"/>
              <a:cs typeface="DM Sans"/>
              <a:sym typeface="DM Sans"/>
            </a:endParaRPr>
          </a:p>
          <a:p>
            <a:pPr indent="0" lvl="0" marL="0" rtl="0" algn="l">
              <a:spcBef>
                <a:spcPts val="1000"/>
              </a:spcBef>
              <a:spcAft>
                <a:spcPts val="0"/>
              </a:spcAft>
              <a:buNone/>
            </a:pPr>
            <a:r>
              <a:t/>
            </a:r>
            <a:endParaRPr sz="1300">
              <a:latin typeface="DM Sans"/>
              <a:ea typeface="DM Sans"/>
              <a:cs typeface="DM Sans"/>
              <a:sym typeface="DM Sans"/>
            </a:endParaRPr>
          </a:p>
          <a:p>
            <a:pPr indent="0" lvl="0" marL="457200" rtl="0" algn="l">
              <a:spcBef>
                <a:spcPts val="1000"/>
              </a:spcBef>
              <a:spcAft>
                <a:spcPts val="0"/>
              </a:spcAft>
              <a:buNone/>
            </a:pPr>
            <a:r>
              <a:t/>
            </a:r>
            <a:endParaRPr sz="1200">
              <a:latin typeface="Nunito Sans"/>
              <a:ea typeface="Nunito Sans"/>
              <a:cs typeface="Nunito Sans"/>
              <a:sym typeface="Nunito Sans"/>
            </a:endParaRPr>
          </a:p>
          <a:p>
            <a:pPr indent="0" lvl="0" marL="457200" rtl="0" algn="l">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5"/>
          <p:cNvSpPr txBox="1"/>
          <p:nvPr>
            <p:ph type="title"/>
          </p:nvPr>
        </p:nvSpPr>
        <p:spPr>
          <a:xfrm>
            <a:off x="626625" y="338175"/>
            <a:ext cx="71733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&amp; BUSINESS ANALYSIS</a:t>
            </a:r>
            <a:endParaRPr/>
          </a:p>
        </p:txBody>
      </p:sp>
      <p:sp>
        <p:nvSpPr>
          <p:cNvPr id="765" name="Google Shape;765;p35"/>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2097795" y="2050837"/>
            <a:ext cx="156548" cy="216095"/>
          </a:xfrm>
          <a:custGeom>
            <a:rect b="b" l="l" r="r" t="t"/>
            <a:pathLst>
              <a:path extrusionOk="0" h="30055" w="21773">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2415751" y="2265732"/>
            <a:ext cx="272242" cy="206540"/>
          </a:xfrm>
          <a:custGeom>
            <a:rect b="b" l="l" r="r" t="t"/>
            <a:pathLst>
              <a:path extrusionOk="0" h="28726" w="37864">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2199447" y="1944399"/>
            <a:ext cx="69707" cy="109173"/>
          </a:xfrm>
          <a:custGeom>
            <a:rect b="b" l="l" r="r" t="t"/>
            <a:pathLst>
              <a:path extrusionOk="0" h="15184" w="9695">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txBox="1"/>
          <p:nvPr/>
        </p:nvSpPr>
        <p:spPr>
          <a:xfrm>
            <a:off x="724550" y="988900"/>
            <a:ext cx="8328300" cy="40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Note: Some other companies are monitoring similar risks-</a:t>
            </a:r>
            <a:endParaRPr>
              <a:solidFill>
                <a:schemeClr val="dk1"/>
              </a:solidFill>
              <a:latin typeface="DM Sans"/>
              <a:ea typeface="DM Sans"/>
              <a:cs typeface="DM Sans"/>
              <a:sym typeface="DM Sans"/>
            </a:endParaRPr>
          </a:p>
          <a:p>
            <a:pPr indent="0" lvl="0" marL="457200" rtl="0" algn="l">
              <a:spcBef>
                <a:spcPts val="1000"/>
              </a:spcBef>
              <a:spcAft>
                <a:spcPts val="0"/>
              </a:spcAft>
              <a:buNone/>
            </a:pPr>
            <a:r>
              <a:t/>
            </a:r>
            <a:endParaRPr>
              <a:solidFill>
                <a:schemeClr val="dk1"/>
              </a:solidFill>
              <a:latin typeface="DM Sans"/>
              <a:ea typeface="DM Sans"/>
              <a:cs typeface="DM Sans"/>
              <a:sym typeface="DM Sans"/>
            </a:endParaRPr>
          </a:p>
          <a:p>
            <a:pPr indent="-311150" lvl="0" marL="457200" rtl="0" algn="l">
              <a:lnSpc>
                <a:spcPct val="115000"/>
              </a:lnSpc>
              <a:spcBef>
                <a:spcPts val="1000"/>
              </a:spcBef>
              <a:spcAft>
                <a:spcPts val="0"/>
              </a:spcAft>
              <a:buClr>
                <a:schemeClr val="lt2"/>
              </a:buClr>
              <a:buSzPts val="1300"/>
              <a:buFont typeface="DM Sans"/>
              <a:buAutoNum type="arabicPeriod"/>
            </a:pPr>
            <a:r>
              <a:rPr b="1" lang="en" sz="1300">
                <a:solidFill>
                  <a:schemeClr val="lt2"/>
                </a:solidFill>
                <a:highlight>
                  <a:srgbClr val="FFFFFF"/>
                </a:highlight>
                <a:latin typeface="DM Sans"/>
                <a:ea typeface="DM Sans"/>
                <a:cs typeface="DM Sans"/>
                <a:sym typeface="DM Sans"/>
              </a:rPr>
              <a:t>Cyber Risk - </a:t>
            </a:r>
            <a:r>
              <a:rPr lang="en" sz="1300">
                <a:solidFill>
                  <a:schemeClr val="lt2"/>
                </a:solidFill>
                <a:highlight>
                  <a:srgbClr val="FFFFFF"/>
                </a:highlight>
                <a:latin typeface="DM Sans"/>
                <a:ea typeface="DM Sans"/>
                <a:cs typeface="DM Sans"/>
                <a:sym typeface="DM Sans"/>
              </a:rPr>
              <a:t>Cyber Risk is a top concern among North America businesses now, and is expected to </a:t>
            </a:r>
            <a:r>
              <a:rPr lang="en" sz="1300">
                <a:solidFill>
                  <a:schemeClr val="lt2"/>
                </a:solidFill>
                <a:highlight>
                  <a:srgbClr val="FFFFFF"/>
                </a:highlight>
                <a:latin typeface="DM Sans"/>
                <a:ea typeface="DM Sans"/>
                <a:cs typeface="DM Sans"/>
                <a:sym typeface="DM Sans"/>
              </a:rPr>
              <a:t>remain to be</a:t>
            </a:r>
            <a:r>
              <a:rPr lang="en" sz="1300">
                <a:solidFill>
                  <a:schemeClr val="lt2"/>
                </a:solidFill>
                <a:highlight>
                  <a:srgbClr val="FFFFFF"/>
                </a:highlight>
                <a:latin typeface="DM Sans"/>
                <a:ea typeface="DM Sans"/>
                <a:cs typeface="DM Sans"/>
                <a:sym typeface="DM Sans"/>
              </a:rPr>
              <a:t> high in the near future as </a:t>
            </a:r>
            <a:r>
              <a:rPr lang="en" sz="1300">
                <a:solidFill>
                  <a:schemeClr val="lt2"/>
                </a:solidFill>
                <a:highlight>
                  <a:srgbClr val="FFFFFF"/>
                </a:highlight>
                <a:latin typeface="DM Sans"/>
                <a:ea typeface="DM Sans"/>
                <a:cs typeface="DM Sans"/>
                <a:sym typeface="DM Sans"/>
              </a:rPr>
              <a:t>ransomware</a:t>
            </a:r>
            <a:r>
              <a:rPr lang="en" sz="1300">
                <a:solidFill>
                  <a:schemeClr val="lt2"/>
                </a:solidFill>
                <a:highlight>
                  <a:srgbClr val="FFFFFF"/>
                </a:highlight>
                <a:latin typeface="DM Sans"/>
                <a:ea typeface="DM Sans"/>
                <a:cs typeface="DM Sans"/>
                <a:sym typeface="DM Sans"/>
              </a:rPr>
              <a:t> attacks continue to grow</a:t>
            </a:r>
            <a:r>
              <a:rPr b="1" lang="en" sz="1300">
                <a:solidFill>
                  <a:schemeClr val="lt2"/>
                </a:solidFill>
                <a:highlight>
                  <a:srgbClr val="FFFFFF"/>
                </a:highlight>
                <a:latin typeface="DM Sans"/>
                <a:ea typeface="DM Sans"/>
                <a:cs typeface="DM Sans"/>
                <a:sym typeface="DM Sans"/>
              </a:rPr>
              <a:t>.</a:t>
            </a:r>
            <a:endParaRPr b="1" sz="1300">
              <a:solidFill>
                <a:schemeClr val="lt2"/>
              </a:solidFill>
              <a:highlight>
                <a:srgbClr val="FFFFFF"/>
              </a:highlight>
              <a:latin typeface="DM Sans"/>
              <a:ea typeface="DM Sans"/>
              <a:cs typeface="DM Sans"/>
              <a:sym typeface="DM Sans"/>
            </a:endParaRPr>
          </a:p>
          <a:p>
            <a:pPr indent="-311150" lvl="0" marL="457200" rtl="0" algn="l">
              <a:lnSpc>
                <a:spcPct val="115000"/>
              </a:lnSpc>
              <a:spcBef>
                <a:spcPts val="0"/>
              </a:spcBef>
              <a:spcAft>
                <a:spcPts val="0"/>
              </a:spcAft>
              <a:buClr>
                <a:schemeClr val="lt2"/>
              </a:buClr>
              <a:buSzPts val="1300"/>
              <a:buFont typeface="DM Sans"/>
              <a:buAutoNum type="arabicPeriod"/>
            </a:pPr>
            <a:r>
              <a:rPr b="1" lang="en" sz="1300">
                <a:solidFill>
                  <a:schemeClr val="lt2"/>
                </a:solidFill>
                <a:highlight>
                  <a:srgbClr val="FFFFFF"/>
                </a:highlight>
                <a:latin typeface="DM Sans"/>
                <a:ea typeface="DM Sans"/>
                <a:cs typeface="DM Sans"/>
                <a:sym typeface="DM Sans"/>
              </a:rPr>
              <a:t>Supply Chain</a:t>
            </a:r>
            <a:r>
              <a:rPr b="1" lang="en" sz="1300">
                <a:solidFill>
                  <a:schemeClr val="lt2"/>
                </a:solidFill>
                <a:highlight>
                  <a:schemeClr val="lt1"/>
                </a:highlight>
                <a:latin typeface="DM Sans"/>
                <a:ea typeface="DM Sans"/>
                <a:cs typeface="DM Sans"/>
                <a:sym typeface="DM Sans"/>
              </a:rPr>
              <a:t> and Vendor Risk -</a:t>
            </a:r>
            <a:r>
              <a:rPr lang="en" sz="1300">
                <a:solidFill>
                  <a:schemeClr val="lt2"/>
                </a:solidFill>
                <a:highlight>
                  <a:schemeClr val="lt1"/>
                </a:highlight>
                <a:latin typeface="DM Sans"/>
                <a:ea typeface="DM Sans"/>
                <a:cs typeface="DM Sans"/>
                <a:sym typeface="DM Sans"/>
              </a:rPr>
              <a:t> Companies (and consumers) continue to face persistent supply shortages, delays, and rising commodity costs.</a:t>
            </a:r>
            <a:endParaRPr sz="1300">
              <a:solidFill>
                <a:schemeClr val="lt2"/>
              </a:solidFill>
              <a:highlight>
                <a:schemeClr val="lt1"/>
              </a:highlight>
              <a:latin typeface="DM Sans"/>
              <a:ea typeface="DM Sans"/>
              <a:cs typeface="DM Sans"/>
              <a:sym typeface="DM Sans"/>
            </a:endParaRPr>
          </a:p>
          <a:p>
            <a:pPr indent="-311150" lvl="0" marL="457200" rtl="0" algn="l">
              <a:lnSpc>
                <a:spcPct val="129411"/>
              </a:lnSpc>
              <a:spcBef>
                <a:spcPts val="0"/>
              </a:spcBef>
              <a:spcAft>
                <a:spcPts val="0"/>
              </a:spcAft>
              <a:buClr>
                <a:schemeClr val="lt2"/>
              </a:buClr>
              <a:buSzPts val="1300"/>
              <a:buFont typeface="DM Sans"/>
              <a:buAutoNum type="arabicPeriod"/>
            </a:pPr>
            <a:r>
              <a:rPr b="1" lang="en" sz="1300">
                <a:solidFill>
                  <a:schemeClr val="lt2"/>
                </a:solidFill>
                <a:highlight>
                  <a:srgbClr val="FFFFFF"/>
                </a:highlight>
                <a:latin typeface="DM Sans"/>
                <a:ea typeface="DM Sans"/>
                <a:cs typeface="DM Sans"/>
                <a:sym typeface="DM Sans"/>
              </a:rPr>
              <a:t>Warehousing and Logistics Issues</a:t>
            </a:r>
            <a:r>
              <a:rPr lang="en" sz="1300">
                <a:solidFill>
                  <a:schemeClr val="lt2"/>
                </a:solidFill>
                <a:highlight>
                  <a:srgbClr val="FFFFFF"/>
                </a:highlight>
                <a:latin typeface="DM Sans"/>
                <a:ea typeface="DM Sans"/>
                <a:cs typeface="DM Sans"/>
                <a:sym typeface="DM Sans"/>
              </a:rPr>
              <a:t> - The retail company could run out of stocks while</a:t>
            </a:r>
            <a:r>
              <a:rPr b="1" lang="en" sz="1300">
                <a:solidFill>
                  <a:schemeClr val="lt2"/>
                </a:solidFill>
                <a:highlight>
                  <a:srgbClr val="FFFFFF"/>
                </a:highlight>
                <a:latin typeface="DM Sans"/>
                <a:ea typeface="DM Sans"/>
                <a:cs typeface="DM Sans"/>
                <a:sym typeface="DM Sans"/>
              </a:rPr>
              <a:t> </a:t>
            </a:r>
            <a:r>
              <a:rPr lang="en" sz="1300">
                <a:solidFill>
                  <a:schemeClr val="lt2"/>
                </a:solidFill>
                <a:highlight>
                  <a:srgbClr val="FFFFFF"/>
                </a:highlight>
                <a:latin typeface="DM Sans"/>
                <a:ea typeface="DM Sans"/>
                <a:cs typeface="DM Sans"/>
                <a:sym typeface="DM Sans"/>
              </a:rPr>
              <a:t>orders are coming in, a product shipment might be delayed, or a parcel could be delivered to the wrong recipient.</a:t>
            </a:r>
            <a:endParaRPr sz="1300">
              <a:solidFill>
                <a:schemeClr val="lt2"/>
              </a:solidFill>
              <a:highlight>
                <a:srgbClr val="FFFFFF"/>
              </a:highlight>
              <a:latin typeface="DM Sans"/>
              <a:ea typeface="DM Sans"/>
              <a:cs typeface="DM Sans"/>
              <a:sym typeface="DM Sans"/>
            </a:endParaRPr>
          </a:p>
          <a:p>
            <a:pPr indent="-311150" lvl="0" marL="457200" rtl="0" algn="l">
              <a:lnSpc>
                <a:spcPct val="129411"/>
              </a:lnSpc>
              <a:spcBef>
                <a:spcPts val="0"/>
              </a:spcBef>
              <a:spcAft>
                <a:spcPts val="0"/>
              </a:spcAft>
              <a:buClr>
                <a:schemeClr val="lt2"/>
              </a:buClr>
              <a:buSzPts val="1300"/>
              <a:buFont typeface="DM Sans"/>
              <a:buAutoNum type="arabicPeriod"/>
            </a:pPr>
            <a:r>
              <a:rPr b="1" lang="en" sz="1300">
                <a:solidFill>
                  <a:schemeClr val="lt2"/>
                </a:solidFill>
                <a:highlight>
                  <a:srgbClr val="FFFFFF"/>
                </a:highlight>
                <a:latin typeface="DM Sans"/>
                <a:ea typeface="DM Sans"/>
                <a:cs typeface="DM Sans"/>
                <a:sym typeface="DM Sans"/>
              </a:rPr>
              <a:t>Intellectual Property Issues - </a:t>
            </a:r>
            <a:r>
              <a:rPr lang="en" sz="1300">
                <a:solidFill>
                  <a:schemeClr val="lt2"/>
                </a:solidFill>
                <a:highlight>
                  <a:srgbClr val="FFFFFF"/>
                </a:highlight>
                <a:latin typeface="DM Sans"/>
                <a:ea typeface="DM Sans"/>
                <a:cs typeface="DM Sans"/>
                <a:sym typeface="DM Sans"/>
              </a:rPr>
              <a:t>Companies website images, product descriptions, logos, videos, music, as well as their products, could be copied by others, or violate someone else’s intellectual property.</a:t>
            </a:r>
            <a:endParaRPr sz="1300">
              <a:solidFill>
                <a:schemeClr val="lt2"/>
              </a:solidFill>
              <a:highlight>
                <a:srgbClr val="FFFFFF"/>
              </a:highlight>
              <a:latin typeface="DM Sans"/>
              <a:ea typeface="DM Sans"/>
              <a:cs typeface="DM Sans"/>
              <a:sym typeface="DM Sans"/>
            </a:endParaRPr>
          </a:p>
          <a:p>
            <a:pPr indent="0" lvl="0" marL="457200" rtl="0" algn="l">
              <a:lnSpc>
                <a:spcPct val="115000"/>
              </a:lnSpc>
              <a:spcBef>
                <a:spcPts val="900"/>
              </a:spcBef>
              <a:spcAft>
                <a:spcPts val="0"/>
              </a:spcAft>
              <a:buNone/>
            </a:pPr>
            <a:r>
              <a:t/>
            </a:r>
            <a:endParaRPr b="1" sz="1300">
              <a:solidFill>
                <a:schemeClr val="lt2"/>
              </a:solidFill>
              <a:highlight>
                <a:srgbClr val="FFFFFF"/>
              </a:highlight>
              <a:latin typeface="DM Sans"/>
              <a:ea typeface="DM Sans"/>
              <a:cs typeface="DM Sans"/>
              <a:sym typeface="DM Sans"/>
            </a:endParaRPr>
          </a:p>
          <a:p>
            <a:pPr indent="0" lvl="0" marL="0" rtl="0" algn="l">
              <a:lnSpc>
                <a:spcPct val="115000"/>
              </a:lnSpc>
              <a:spcBef>
                <a:spcPts val="400"/>
              </a:spcBef>
              <a:spcAft>
                <a:spcPts val="0"/>
              </a:spcAft>
              <a:buNone/>
            </a:pPr>
            <a:r>
              <a:t/>
            </a:r>
            <a:endParaRPr b="1" sz="1300">
              <a:solidFill>
                <a:schemeClr val="lt2"/>
              </a:solidFill>
              <a:highlight>
                <a:srgbClr val="FFFFFF"/>
              </a:highlight>
              <a:latin typeface="DM Sans"/>
              <a:ea typeface="DM Sans"/>
              <a:cs typeface="DM Sans"/>
              <a:sym typeface="DM Sans"/>
            </a:endParaRPr>
          </a:p>
          <a:p>
            <a:pPr indent="0" lvl="0" marL="0" rtl="0" algn="l">
              <a:lnSpc>
                <a:spcPct val="190909"/>
              </a:lnSpc>
              <a:spcBef>
                <a:spcPts val="400"/>
              </a:spcBef>
              <a:spcAft>
                <a:spcPts val="0"/>
              </a:spcAft>
              <a:buNone/>
            </a:pPr>
            <a:r>
              <a:t/>
            </a:r>
            <a:endParaRPr b="1" sz="1300">
              <a:solidFill>
                <a:srgbClr val="46535E"/>
              </a:solidFill>
              <a:highlight>
                <a:srgbClr val="FFFFFF"/>
              </a:highlight>
              <a:latin typeface="DM Sans"/>
              <a:ea typeface="DM Sans"/>
              <a:cs typeface="DM Sans"/>
              <a:sym typeface="DM Sans"/>
            </a:endParaRPr>
          </a:p>
          <a:p>
            <a:pPr indent="0" lvl="0" marL="0" rtl="0" algn="l">
              <a:spcBef>
                <a:spcPts val="1500"/>
              </a:spcBef>
              <a:spcAft>
                <a:spcPts val="0"/>
              </a:spcAft>
              <a:buNone/>
            </a:pPr>
            <a:r>
              <a:t/>
            </a:r>
            <a:endParaRPr sz="1200">
              <a:latin typeface="Nunito Sans"/>
              <a:ea typeface="Nunito Sans"/>
              <a:cs typeface="Nunito Sans"/>
              <a:sym typeface="Nunito Sans"/>
            </a:endParaRPr>
          </a:p>
          <a:p>
            <a:pPr indent="0" lvl="0" marL="0" rtl="0" algn="l">
              <a:spcBef>
                <a:spcPts val="1000"/>
              </a:spcBef>
              <a:spcAft>
                <a:spcPts val="0"/>
              </a:spcAft>
              <a:buNone/>
            </a:pPr>
            <a:r>
              <a:t/>
            </a:r>
            <a:endParaRPr sz="1200">
              <a:latin typeface="Nunito Sans"/>
              <a:ea typeface="Nunito Sans"/>
              <a:cs typeface="Nunito Sans"/>
              <a:sym typeface="Nunito Sans"/>
            </a:endParaRPr>
          </a:p>
          <a:p>
            <a:pPr indent="0" lvl="0" marL="457200" rtl="0" algn="l">
              <a:spcBef>
                <a:spcPts val="1000"/>
              </a:spcBef>
              <a:spcAft>
                <a:spcPts val="0"/>
              </a:spcAft>
              <a:buNone/>
            </a:pPr>
            <a:r>
              <a:t/>
            </a:r>
            <a:endParaRPr sz="1200">
              <a:solidFill>
                <a:schemeClr val="dk1"/>
              </a:solidFill>
              <a:latin typeface="Nunito Sans"/>
              <a:ea typeface="Nunito Sans"/>
              <a:cs typeface="Nunito Sans"/>
              <a:sym typeface="Nunito Sans"/>
            </a:endParaRPr>
          </a:p>
          <a:p>
            <a:pPr indent="0" lvl="0" marL="0" rtl="0" algn="l">
              <a:spcBef>
                <a:spcPts val="1000"/>
              </a:spcBef>
              <a:spcAft>
                <a:spcPts val="0"/>
              </a:spcAft>
              <a:buNone/>
            </a:pPr>
            <a:r>
              <a:t/>
            </a:r>
            <a:endParaRPr sz="1300">
              <a:latin typeface="DM Sans"/>
              <a:ea typeface="DM Sans"/>
              <a:cs typeface="DM Sans"/>
              <a:sym typeface="DM Sans"/>
            </a:endParaRPr>
          </a:p>
          <a:p>
            <a:pPr indent="0" lvl="0" marL="457200" rtl="0" algn="l">
              <a:spcBef>
                <a:spcPts val="1000"/>
              </a:spcBef>
              <a:spcAft>
                <a:spcPts val="0"/>
              </a:spcAft>
              <a:buNone/>
            </a:pPr>
            <a:r>
              <a:t/>
            </a:r>
            <a:endParaRPr sz="1200">
              <a:latin typeface="Nunito Sans"/>
              <a:ea typeface="Nunito Sans"/>
              <a:cs typeface="Nunito Sans"/>
              <a:sym typeface="Nunito Sans"/>
            </a:endParaRPr>
          </a:p>
          <a:p>
            <a:pPr indent="0" lvl="0" marL="457200" rtl="0" algn="l">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