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56" r:id="rId2"/>
    <p:sldId id="279" r:id="rId3"/>
    <p:sldId id="278" r:id="rId4"/>
    <p:sldId id="277" r:id="rId5"/>
    <p:sldId id="297" r:id="rId6"/>
    <p:sldId id="280" r:id="rId7"/>
    <p:sldId id="286" r:id="rId8"/>
    <p:sldId id="287" r:id="rId9"/>
    <p:sldId id="299" r:id="rId10"/>
    <p:sldId id="298" r:id="rId11"/>
    <p:sldId id="300" r:id="rId12"/>
    <p:sldId id="289" r:id="rId13"/>
    <p:sldId id="290" r:id="rId14"/>
    <p:sldId id="294" r:id="rId15"/>
    <p:sldId id="295" r:id="rId16"/>
    <p:sldId id="296" r:id="rId17"/>
    <p:sldId id="285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3515" autoAdjust="0"/>
  </p:normalViewPr>
  <p:slideViewPr>
    <p:cSldViewPr snapToGrid="0">
      <p:cViewPr varScale="1">
        <p:scale>
          <a:sx n="61" d="100"/>
          <a:sy n="61" d="100"/>
        </p:scale>
        <p:origin x="33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07/26/18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705179-5ABC-405A-9822-5159D61527B7}"/>
              </a:ext>
            </a:extLst>
          </p:cNvPr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 descr="Color filled rectangle border">
            <a:extLst>
              <a:ext uri="{FF2B5EF4-FFF2-40B4-BE49-F238E27FC236}">
                <a16:creationId xmlns:a16="http://schemas.microsoft.com/office/drawing/2014/main" id="{BEA61C54-D91F-432A-8930-67CFB593F274}"/>
              </a:ext>
            </a:extLst>
          </p:cNvPr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Color filled rectangle border">
            <a:extLst>
              <a:ext uri="{FF2B5EF4-FFF2-40B4-BE49-F238E27FC236}">
                <a16:creationId xmlns:a16="http://schemas.microsoft.com/office/drawing/2014/main" id="{3FD5811B-D9B3-4812-9CEC-A34983445D9A}"/>
              </a:ext>
            </a:extLst>
          </p:cNvPr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descr="Color filled rectangle border">
            <a:extLst>
              <a:ext uri="{FF2B5EF4-FFF2-40B4-BE49-F238E27FC236}">
                <a16:creationId xmlns:a16="http://schemas.microsoft.com/office/drawing/2014/main" id="{92C9A4DA-3AE7-4E50-8D9D-286EEF60234D}"/>
              </a:ext>
            </a:extLst>
          </p:cNvPr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descr="Color filled rectangle border">
            <a:extLst>
              <a:ext uri="{FF2B5EF4-FFF2-40B4-BE49-F238E27FC236}">
                <a16:creationId xmlns:a16="http://schemas.microsoft.com/office/drawing/2014/main" id="{56F6707C-9A19-4585-8CCB-195E087A2F56}"/>
              </a:ext>
            </a:extLst>
          </p:cNvPr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2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07/26/18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Color filled rectangle border">
            <a:extLst>
              <a:ext uri="{FF2B5EF4-FFF2-40B4-BE49-F238E27FC236}">
                <a16:creationId xmlns:a16="http://schemas.microsoft.com/office/drawing/2014/main" id="{A3A41197-9987-4160-9A3E-2FAD42CC1AD6}"/>
              </a:ext>
            </a:extLst>
          </p:cNvPr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>
            <a:extLst>
              <a:ext uri="{FF2B5EF4-FFF2-40B4-BE49-F238E27FC236}">
                <a16:creationId xmlns:a16="http://schemas.microsoft.com/office/drawing/2014/main" id="{A641AA1A-B9EA-42FD-B1DA-D42C64E693C6}"/>
              </a:ext>
            </a:extLst>
          </p:cNvPr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>
            <a:extLst>
              <a:ext uri="{FF2B5EF4-FFF2-40B4-BE49-F238E27FC236}">
                <a16:creationId xmlns:a16="http://schemas.microsoft.com/office/drawing/2014/main" id="{DDD3FA73-02F0-48A7-ABBF-AC332BBAFD62}"/>
              </a:ext>
            </a:extLst>
          </p:cNvPr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>
            <a:extLst>
              <a:ext uri="{FF2B5EF4-FFF2-40B4-BE49-F238E27FC236}">
                <a16:creationId xmlns:a16="http://schemas.microsoft.com/office/drawing/2014/main" id="{CA5F30F0-65F9-4072-827B-D5A75C40F48F}"/>
              </a:ext>
            </a:extLst>
          </p:cNvPr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86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99551F-0685-470A-A63A-F808D54B9B6A}" type="datetimeFigureOut">
              <a:rPr lang="en-US" smtClean="0"/>
              <a:t>07/26/18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2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kthoutt/wine-deep-learning" TargetMode="External"/><Relationship Id="rId2" Type="http://schemas.openxmlformats.org/officeDocument/2006/relationships/hyperlink" Target="https://www.kaggle.com/zynicide/wine-review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WINES &amp; MACHINE-LEARNING</a:t>
            </a:r>
            <a:br>
              <a:rPr lang="en-US" dirty="0"/>
            </a:br>
            <a:r>
              <a:rPr lang="en-US" sz="2400" dirty="0"/>
              <a:t>Data Analytics Bootcamp</a:t>
            </a:r>
            <a:br>
              <a:rPr lang="en-US" sz="2400" dirty="0"/>
            </a:br>
            <a:r>
              <a:rPr lang="en-US" sz="2400" dirty="0"/>
              <a:t>UC Berkeley Extension</a:t>
            </a:r>
            <a:br>
              <a:rPr lang="en-US" sz="2400" dirty="0"/>
            </a:br>
            <a:r>
              <a:rPr lang="en-US" sz="2400" dirty="0"/>
              <a:t>07.26.2018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25B68DD-F29F-4239-AA2C-DB2296580D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/>
      </p:pic>
      <p:sp>
        <p:nvSpPr>
          <p:cNvPr id="7" name="Subtitle 6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Janaki Kora</a:t>
            </a:r>
          </a:p>
          <a:p>
            <a:r>
              <a:rPr lang="en-US" sz="2400" dirty="0"/>
              <a:t>Jessica Phillips</a:t>
            </a:r>
          </a:p>
          <a:p>
            <a:r>
              <a:rPr lang="en-US" sz="2400" dirty="0"/>
              <a:t>Lena Tran</a:t>
            </a:r>
          </a:p>
          <a:p>
            <a:r>
              <a:rPr lang="en-US" sz="2400" dirty="0"/>
              <a:t>Naz Sinaei</a:t>
            </a:r>
          </a:p>
          <a:p>
            <a:r>
              <a:rPr lang="en-US" sz="2400" dirty="0"/>
              <a:t>Sema Uyar 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0B04F-5758-4739-8F98-EC9564A6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67FE4C-918A-4FE7-8C7E-0FA64E5CB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504503-F46F-467F-B25B-DEB58F77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01F9EC-B9FC-4D0D-BF37-C2B2A8B8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71" y="1298351"/>
            <a:ext cx="6391948" cy="426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0B04F-5758-4739-8F98-EC9564A6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67FE4C-918A-4FE7-8C7E-0FA64E5CB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504503-F46F-467F-B25B-DEB58F77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3AA926-36EB-4094-AE52-21359D21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34" y="1232548"/>
            <a:ext cx="6531406" cy="43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0B04F-5758-4739-8F98-EC9564A6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67FE4C-918A-4FE7-8C7E-0FA64E5CB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504503-F46F-467F-B25B-DEB58F77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26E6A35-F26B-411D-B848-937681BD8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50" y="99681"/>
            <a:ext cx="6078826" cy="60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0B04F-5758-4739-8F98-EC9564A6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7FE4C-918A-4FE7-8C7E-0FA64E5CB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504503-F46F-467F-B25B-DEB58F77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796208E-412A-4956-A683-30805C01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87" y="103111"/>
            <a:ext cx="6075395" cy="607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6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0B04F-5758-4739-8F98-EC9564A6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7FE4C-918A-4FE7-8C7E-0FA64E5CB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504503-F46F-467F-B25B-DEB58F77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359E0936-F8F5-4DEF-9041-F668E3CB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33" y="-1279"/>
            <a:ext cx="6397411" cy="63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7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08095F6-81B6-4CB6-9CEC-A13459786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1DEBD564-69CC-4504-9777-CBEDBBEA9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8B7838-BC97-4EE2-B5A2-16FBE4509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D6E448-43B6-48F7-8934-B09DD0D04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4A7A69-E6CE-4B08-A14E-6A0CE78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  <a:endParaRPr lang="en-US" sz="4400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3004195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  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6EC004-34B0-4D35-8ED3-E16F6A6DD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0DBB36-6D61-4F83-87CA-CD12250D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71" y="1382953"/>
            <a:ext cx="3938114" cy="393811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748C58-69EC-4250-B45B-595613439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D3E71F-AA51-46FB-87AD-74F074208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20" y="1318261"/>
            <a:ext cx="4002806" cy="40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7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0B04F-5758-4739-8F98-EC9564A6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7FE4C-918A-4FE7-8C7E-0FA64E5CB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504503-F46F-467F-B25B-DEB58F77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BC9A64C-8BEF-4813-BD22-5BB555B7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40" y="-3319"/>
            <a:ext cx="6423169" cy="64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8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CE9-8279-4A91-91D6-0F6E6041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for future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FA77-BABF-4FEE-BC87-25FE879D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674254"/>
            <a:ext cx="10483144" cy="47007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Tune additional parameters </a:t>
            </a:r>
          </a:p>
          <a:p>
            <a:pPr marL="0" indent="0">
              <a:buNone/>
            </a:pPr>
            <a:r>
              <a:rPr lang="en-US" sz="2600" dirty="0"/>
              <a:t>For random forest classifier:</a:t>
            </a:r>
          </a:p>
          <a:p>
            <a:pPr lvl="1">
              <a:buFontTx/>
              <a:buChar char="-"/>
            </a:pPr>
            <a:r>
              <a:rPr lang="en-US" sz="2600" dirty="0"/>
              <a:t>Max features</a:t>
            </a:r>
          </a:p>
          <a:p>
            <a:pPr marL="0" indent="0">
              <a:buNone/>
            </a:pPr>
            <a:r>
              <a:rPr lang="en-US" sz="2600" dirty="0"/>
              <a:t>For gradient boosting classifier:</a:t>
            </a:r>
          </a:p>
          <a:p>
            <a:pPr lvl="1">
              <a:buFontTx/>
              <a:buChar char="-"/>
            </a:pPr>
            <a:r>
              <a:rPr lang="en-US" sz="2600" dirty="0"/>
              <a:t>Max depth </a:t>
            </a:r>
          </a:p>
          <a:p>
            <a:pPr lvl="1">
              <a:buFontTx/>
              <a:buChar char="-"/>
            </a:pPr>
            <a:r>
              <a:rPr lang="en-US" sz="2600" dirty="0"/>
              <a:t>Criteria</a:t>
            </a:r>
          </a:p>
          <a:p>
            <a:pPr lvl="1">
              <a:buFontTx/>
              <a:buChar char="-"/>
            </a:pPr>
            <a:r>
              <a:rPr lang="en-US" sz="2600" dirty="0"/>
              <a:t>Max features</a:t>
            </a:r>
          </a:p>
          <a:p>
            <a:pPr marL="128016" lvl="1" indent="0">
              <a:buNone/>
            </a:pPr>
            <a:endParaRPr lang="en-US" sz="32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3600" dirty="0"/>
              <a:t> Non-negative matrix factorization comparison to truncated SVD</a:t>
            </a:r>
          </a:p>
          <a:p>
            <a:pPr marL="128016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96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0146-05E4-45FB-A16B-814F1FE8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85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 marL="342900" lvl="4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Our data set</a:t>
            </a:r>
          </a:p>
          <a:p>
            <a:pPr marL="342900" lvl="4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Our goal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Tools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Steps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Results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Improvements for future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59D8C-4A76-4142-A83A-E68A36AB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585216"/>
            <a:ext cx="4717638" cy="56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4558"/>
            <a:ext cx="9720071" cy="4023360"/>
          </a:xfrm>
        </p:spPr>
        <p:txBody>
          <a:bodyPr>
            <a:normAutofit lnSpcReduction="10000"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200" b="1" dirty="0"/>
              <a:t> For our project, we are using data… </a:t>
            </a:r>
          </a:p>
          <a:p>
            <a:pPr marL="614934" lvl="4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That was scraped from “Wine Enthusiast” by Zack T., “a full-stack software engineer who loves data science”</a:t>
            </a:r>
            <a:endParaRPr lang="en-US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200" b="1" dirty="0"/>
              <a:t>Our data set includes:</a:t>
            </a:r>
          </a:p>
          <a:p>
            <a:pPr marL="614934" lvl="4" indent="-285750">
              <a:spcBef>
                <a:spcPts val="1200"/>
              </a:spcBef>
              <a:spcAft>
                <a:spcPts val="200"/>
              </a:spcAft>
              <a:buClr>
                <a:srgbClr val="C6695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~130k </a:t>
            </a:r>
            <a:r>
              <a:rPr lang="en-US" sz="2200" dirty="0">
                <a:solidFill>
                  <a:prstClr val="black"/>
                </a:solidFill>
              </a:rPr>
              <a:t>wine reviews</a:t>
            </a:r>
          </a:p>
          <a:p>
            <a:pPr marL="614934" lvl="4" indent="-285750">
              <a:spcBef>
                <a:spcPts val="1200"/>
              </a:spcBef>
              <a:spcAft>
                <a:spcPts val="200"/>
              </a:spcAft>
              <a:buClr>
                <a:srgbClr val="C6695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</a:rPr>
              <a:t>13 data fields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(Points, Title, Variety,  Description, Country, Province, Region 1, Region 2, Winery, Designation, Price, Taster Name, Taster Twitter handle) 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200" b="1" dirty="0"/>
              <a:t>Our data sources: </a:t>
            </a:r>
          </a:p>
          <a:p>
            <a:pPr marL="672084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https://www.kaggle.com/zynicide/wine-reviews/data</a:t>
            </a:r>
            <a:endParaRPr lang="en-US" sz="1800" dirty="0"/>
          </a:p>
          <a:p>
            <a:pPr marL="672084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hlinkClick r:id="rId3"/>
              </a:rPr>
              <a:t>https://github.com/zackthoutt/wine-deep-learning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Our goal is to develop a model that would predict the below based on the descriptions created by sommeliers. </a:t>
            </a:r>
          </a:p>
          <a:p>
            <a:pPr>
              <a:buFontTx/>
              <a:buChar char="-"/>
            </a:pPr>
            <a:r>
              <a:rPr lang="en-US" sz="2400" dirty="0"/>
              <a:t> The variety of a wine </a:t>
            </a:r>
          </a:p>
          <a:p>
            <a:pPr>
              <a:buFontTx/>
              <a:buChar char="-"/>
            </a:pPr>
            <a:r>
              <a:rPr lang="en-US" sz="2400" dirty="0"/>
              <a:t> The country of a wine </a:t>
            </a:r>
          </a:p>
          <a:p>
            <a:pPr>
              <a:buFontTx/>
              <a:buChar char="-"/>
            </a:pPr>
            <a:r>
              <a:rPr lang="en-US" sz="2400" dirty="0"/>
              <a:t> The winery of a wine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4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Scikit</a:t>
            </a:r>
            <a:r>
              <a:rPr lang="en-US" sz="2800" dirty="0"/>
              <a:t>-learn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Pandas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Matplotlib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 Data Collection/Acquisition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Identify wine varieties, countries, wineries that have more than a certain number of descriptions</a:t>
            </a:r>
          </a:p>
          <a:p>
            <a:pPr lvl="1">
              <a:buFontTx/>
              <a:buChar char="-"/>
            </a:pPr>
            <a:r>
              <a:rPr lang="en-US" sz="2200" dirty="0"/>
              <a:t>Wine variety &gt;1,000 observations</a:t>
            </a:r>
          </a:p>
          <a:p>
            <a:pPr lvl="1">
              <a:buFontTx/>
              <a:buChar char="-"/>
            </a:pPr>
            <a:r>
              <a:rPr lang="en-US" sz="2200" dirty="0"/>
              <a:t>Country &gt;1,000 observations</a:t>
            </a:r>
          </a:p>
          <a:p>
            <a:pPr lvl="1">
              <a:buFontTx/>
              <a:buChar char="-"/>
            </a:pPr>
            <a:r>
              <a:rPr lang="en-US" sz="2200" dirty="0"/>
              <a:t>Winery &gt;100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2720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 Data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Use NLTK library for </a:t>
            </a:r>
            <a:r>
              <a:rPr lang="en-US" sz="2400" dirty="0" err="1"/>
              <a:t>stopword</a:t>
            </a:r>
            <a:r>
              <a:rPr lang="en-US" sz="2400" dirty="0"/>
              <a:t> filtering and word tokenization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Use feature extraction text library (</a:t>
            </a:r>
            <a:r>
              <a:rPr lang="en-US" sz="2400" dirty="0" err="1"/>
              <a:t>CountVectorizer</a:t>
            </a:r>
            <a:r>
              <a:rPr lang="en-US" sz="2400" dirty="0"/>
              <a:t> and TFIDF Transformer) to extract features in a format supported by machine learning algorithms from datasets consisting of formats such as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Use truncated SVD for dimensionality reduction of our features</a:t>
            </a:r>
          </a:p>
        </p:txBody>
      </p:sp>
    </p:spTree>
    <p:extLst>
      <p:ext uri="{BB962C8B-B14F-4D97-AF65-F5344CB8AC3E}">
        <p14:creationId xmlns:p14="http://schemas.microsoft.com/office/powerpoint/2010/main" val="17187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 Model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Use </a:t>
            </a:r>
            <a:r>
              <a:rPr lang="en-US" sz="2400" dirty="0" err="1"/>
              <a:t>train_test_split</a:t>
            </a:r>
            <a:r>
              <a:rPr lang="en-US" sz="2400" dirty="0"/>
              <a:t> to split the data into 80% training and 20% testing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Use Random Forest Classifier and Gradient Boosting Classifier for model prediction </a:t>
            </a:r>
          </a:p>
        </p:txBody>
      </p:sp>
    </p:spTree>
    <p:extLst>
      <p:ext uri="{BB962C8B-B14F-4D97-AF65-F5344CB8AC3E}">
        <p14:creationId xmlns:p14="http://schemas.microsoft.com/office/powerpoint/2010/main" val="23652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0B04F-5758-4739-8F98-EC9564A65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67FE4C-918A-4FE7-8C7E-0FA64E5CB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504503-F46F-467F-B25B-DEB58F77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3CE374-0F21-41A1-A45C-57F482D55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38" y="1119280"/>
            <a:ext cx="6406798" cy="42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2250</TotalTime>
  <Words>360</Words>
  <Application>Microsoft Office PowerPoint</Application>
  <PresentationFormat>Widescreen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WINES &amp; MACHINE-LEARNING Data Analytics Bootcamp UC Berkeley Extension 07.26.2018</vt:lpstr>
      <vt:lpstr>outline</vt:lpstr>
      <vt:lpstr>Our Data Set </vt:lpstr>
      <vt:lpstr>Our goal</vt:lpstr>
      <vt:lpstr>tools</vt:lpstr>
      <vt:lpstr>STEP1</vt:lpstr>
      <vt:lpstr>STEP2</vt:lpstr>
      <vt:lpstr>STEP3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IMPROVEMENTS for future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Habit Tracker</dc:title>
  <dc:creator>sema uyar</dc:creator>
  <cp:lastModifiedBy>sema uyar</cp:lastModifiedBy>
  <cp:revision>138</cp:revision>
  <dcterms:created xsi:type="dcterms:W3CDTF">2018-04-04T01:38:07Z</dcterms:created>
  <dcterms:modified xsi:type="dcterms:W3CDTF">2018-07-27T03:54:04Z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VT@JAWS2</vt:lpwstr>
  </property>
  <property fmtid="{D5CDD505-2E9C-101B-9397-08002B2CF9AE}" pid="5" name="MSIP_Label_f42aa342-8706-4288-bd11-ebb85995028c_SetDate">
    <vt:lpwstr>2018-02-23T06:16:02.8823307Z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