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48.jpg" ContentType="image/jpeg"/>
  <Override PartName="/ppt/media/image49.jpg" ContentType="image/jpeg"/>
  <Override PartName="/ppt/media/image51.jpg" ContentType="image/jpeg"/>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customXml/itemProps1.xml" ContentType="application/vnd.openxmlformats-officedocument.customXmlProperties+xml"/>
  <Override PartName="/docProps/core.xml" ContentType="application/vnd.openxmlformats-package.core-properties+xml"/>
  <Override PartName="/customXml/itemProps2.xml" ContentType="application/vnd.openxmlformats-officedocument.customXmlProperties+xml"/>
  <Override PartName="/docProps/app.xml" ContentType="application/vnd.openxmlformats-officedocument.extended-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3"/>
  </p:sldMasterIdLst>
  <p:notesMasterIdLst>
    <p:notesMasterId r:id="rId77"/>
  </p:notesMasterIdLst>
  <p:handoutMasterIdLst>
    <p:handoutMasterId r:id="rId78"/>
  </p:handoutMasterIdLst>
  <p:sldIdLst>
    <p:sldId id="277" r:id="rId4"/>
    <p:sldId id="359" r:id="rId5"/>
    <p:sldId id="360" r:id="rId6"/>
    <p:sldId id="353" r:id="rId7"/>
    <p:sldId id="361" r:id="rId8"/>
    <p:sldId id="358" r:id="rId9"/>
    <p:sldId id="362" r:id="rId10"/>
    <p:sldId id="264" r:id="rId11"/>
    <p:sldId id="274" r:id="rId12"/>
    <p:sldId id="292" r:id="rId13"/>
    <p:sldId id="293" r:id="rId14"/>
    <p:sldId id="294" r:id="rId15"/>
    <p:sldId id="295" r:id="rId16"/>
    <p:sldId id="296" r:id="rId17"/>
    <p:sldId id="364" r:id="rId18"/>
    <p:sldId id="297" r:id="rId19"/>
    <p:sldId id="298" r:id="rId20"/>
    <p:sldId id="300" r:id="rId21"/>
    <p:sldId id="301" r:id="rId22"/>
    <p:sldId id="302" r:id="rId23"/>
    <p:sldId id="299" r:id="rId24"/>
    <p:sldId id="303" r:id="rId25"/>
    <p:sldId id="354" r:id="rId26"/>
    <p:sldId id="307" r:id="rId27"/>
    <p:sldId id="308" r:id="rId28"/>
    <p:sldId id="309" r:id="rId29"/>
    <p:sldId id="310" r:id="rId30"/>
    <p:sldId id="311" r:id="rId31"/>
    <p:sldId id="312" r:id="rId32"/>
    <p:sldId id="313" r:id="rId33"/>
    <p:sldId id="365" r:id="rId34"/>
    <p:sldId id="314" r:id="rId35"/>
    <p:sldId id="315" r:id="rId36"/>
    <p:sldId id="316" r:id="rId37"/>
    <p:sldId id="317" r:id="rId38"/>
    <p:sldId id="318" r:id="rId39"/>
    <p:sldId id="319" r:id="rId40"/>
    <p:sldId id="320" r:id="rId41"/>
    <p:sldId id="355" r:id="rId42"/>
    <p:sldId id="306" r:id="rId43"/>
    <p:sldId id="323" r:id="rId44"/>
    <p:sldId id="324" r:id="rId45"/>
    <p:sldId id="325" r:id="rId46"/>
    <p:sldId id="326" r:id="rId47"/>
    <p:sldId id="327" r:id="rId48"/>
    <p:sldId id="328" r:id="rId49"/>
    <p:sldId id="366" r:id="rId50"/>
    <p:sldId id="329" r:id="rId51"/>
    <p:sldId id="330" r:id="rId52"/>
    <p:sldId id="331" r:id="rId53"/>
    <p:sldId id="332" r:id="rId54"/>
    <p:sldId id="333" r:id="rId55"/>
    <p:sldId id="334" r:id="rId56"/>
    <p:sldId id="335" r:id="rId57"/>
    <p:sldId id="356" r:id="rId58"/>
    <p:sldId id="305" r:id="rId59"/>
    <p:sldId id="338" r:id="rId60"/>
    <p:sldId id="339" r:id="rId61"/>
    <p:sldId id="340" r:id="rId62"/>
    <p:sldId id="341" r:id="rId63"/>
    <p:sldId id="342" r:id="rId64"/>
    <p:sldId id="343" r:id="rId65"/>
    <p:sldId id="367" r:id="rId66"/>
    <p:sldId id="344" r:id="rId67"/>
    <p:sldId id="345" r:id="rId68"/>
    <p:sldId id="346" r:id="rId69"/>
    <p:sldId id="347" r:id="rId70"/>
    <p:sldId id="348" r:id="rId71"/>
    <p:sldId id="349" r:id="rId72"/>
    <p:sldId id="350" r:id="rId73"/>
    <p:sldId id="357" r:id="rId74"/>
    <p:sldId id="351" r:id="rId75"/>
    <p:sldId id="363"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p:cViewPr varScale="1">
        <p:scale>
          <a:sx n="82" d="100"/>
          <a:sy n="82" d="100"/>
        </p:scale>
        <p:origin x="950" y="48"/>
      </p:cViewPr>
      <p:guideLst>
        <p:guide orient="horz" pos="2160"/>
        <p:guide pos="3840"/>
      </p:guideLst>
    </p:cSldViewPr>
  </p:slideViewPr>
  <p:notesTextViewPr>
    <p:cViewPr>
      <p:scale>
        <a:sx n="1" d="1"/>
        <a:sy n="1" d="1"/>
      </p:scale>
      <p:origin x="0" y="0"/>
    </p:cViewPr>
  </p:notesTextViewPr>
  <p:notesViewPr>
    <p:cSldViewPr>
      <p:cViewPr varScale="1">
        <p:scale>
          <a:sx n="69" d="100"/>
          <a:sy n="69" d="100"/>
        </p:scale>
        <p:origin x="2568" y="3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presProps" Target="presProps.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tableStyles" Target="tableStyle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viewProps" Target="viewProps.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customXml" Target="../customXml/item3.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customXml" Target="../customXml/item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BAAE38-79BE-4082-9A4D-2BEC47341C04}" type="datetimeFigureOut">
              <a:rPr lang="en-US" smtClean="0"/>
              <a:t>8/6/2024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F15613-D24F-46B4-9010-BD7B318E3C30}" type="slidenum">
              <a:rPr lang="en-US" smtClean="0"/>
              <a:t>‹#›</a:t>
            </a:fld>
            <a:endParaRPr lang="en-US"/>
          </a:p>
        </p:txBody>
      </p:sp>
    </p:spTree>
    <p:extLst>
      <p:ext uri="{BB962C8B-B14F-4D97-AF65-F5344CB8AC3E}">
        <p14:creationId xmlns:p14="http://schemas.microsoft.com/office/powerpoint/2010/main" val="2864050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BCF22-2D75-4779-9C8B-6270AA3FA919}" type="datetimeFigureOut">
              <a:rPr lang="en-US" smtClean="0"/>
              <a:t>8/6/2024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0B8AC8-E212-48B2-9917-7448FC83DD17}" type="slidenum">
              <a:rPr lang="en-US" smtClean="0"/>
              <a:t>‹#›</a:t>
            </a:fld>
            <a:endParaRPr lang="en-US"/>
          </a:p>
        </p:txBody>
      </p:sp>
    </p:spTree>
    <p:extLst>
      <p:ext uri="{BB962C8B-B14F-4D97-AF65-F5344CB8AC3E}">
        <p14:creationId xmlns:p14="http://schemas.microsoft.com/office/powerpoint/2010/main" val="1786590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roject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762000"/>
            <a:ext cx="10363200" cy="1470025"/>
          </a:xfrm>
        </p:spPr>
        <p:txBody>
          <a:bodyPr/>
          <a:lstStyle>
            <a:lvl1pPr>
              <a:defRPr/>
            </a:lvl1pPr>
          </a:lstStyle>
          <a:p>
            <a:r>
              <a:rPr lang="en-US" dirty="0"/>
              <a:t>Add the Project Title</a:t>
            </a:r>
          </a:p>
        </p:txBody>
      </p:sp>
      <p:sp>
        <p:nvSpPr>
          <p:cNvPr id="3" name="Subtitle 2"/>
          <p:cNvSpPr>
            <a:spLocks noGrp="1"/>
          </p:cNvSpPr>
          <p:nvPr>
            <p:ph type="subTitle" idx="1" hasCustomPrompt="1"/>
          </p:nvPr>
        </p:nvSpPr>
        <p:spPr>
          <a:xfrm>
            <a:off x="1828800" y="25146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Project ID</a:t>
            </a:r>
          </a:p>
        </p:txBody>
      </p:sp>
      <p:pic>
        <p:nvPicPr>
          <p:cNvPr id="20" name="Picture 19" descr="A picture containing photo, table, person, monitor&#10;&#10;Description automatically generated">
            <a:extLst>
              <a:ext uri="{FF2B5EF4-FFF2-40B4-BE49-F238E27FC236}">
                <a16:creationId xmlns:a16="http://schemas.microsoft.com/office/drawing/2014/main" id="{C4A8CD1C-223D-4C87-9519-FDBD49BC597A}"/>
              </a:ext>
            </a:extLst>
          </p:cNvPr>
          <p:cNvPicPr>
            <a:picLocks noChangeAspect="1"/>
          </p:cNvPicPr>
          <p:nvPr userDrawn="1"/>
        </p:nvPicPr>
        <p:blipFill rotWithShape="1">
          <a:blip r:embed="rId2"/>
          <a:srcRect t="90286" r="71976"/>
          <a:stretch/>
        </p:blipFill>
        <p:spPr>
          <a:xfrm>
            <a:off x="0" y="6373302"/>
            <a:ext cx="2514600" cy="490308"/>
          </a:xfrm>
          <a:prstGeom prst="rect">
            <a:avLst/>
          </a:prstGeom>
        </p:spPr>
      </p:pic>
    </p:spTree>
    <p:extLst>
      <p:ext uri="{BB962C8B-B14F-4D97-AF65-F5344CB8AC3E}">
        <p14:creationId xmlns:p14="http://schemas.microsoft.com/office/powerpoint/2010/main" val="856449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二等辺三角形 9"/>
          <p:cNvSpPr/>
          <p:nvPr userDrawn="1"/>
        </p:nvSpPr>
        <p:spPr>
          <a:xfrm>
            <a:off x="0" y="6482208"/>
            <a:ext cx="12192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1" name="二等辺三角形 10"/>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2" name="Slide Number Placeholder 5">
            <a:extLst>
              <a:ext uri="{FF2B5EF4-FFF2-40B4-BE49-F238E27FC236}">
                <a16:creationId xmlns:a16="http://schemas.microsoft.com/office/drawing/2014/main" id="{A75490AD-C6C9-4021-8C34-1F6444AB48BF}"/>
              </a:ext>
            </a:extLst>
          </p:cNvPr>
          <p:cNvSpPr txBox="1">
            <a:spLocks/>
          </p:cNvSpPr>
          <p:nvPr userDrawn="1"/>
        </p:nvSpPr>
        <p:spPr>
          <a:xfrm>
            <a:off x="11435142" y="6492875"/>
            <a:ext cx="680658" cy="365125"/>
          </a:xfrm>
          <a:prstGeom prst="rect">
            <a:avLst/>
          </a:prstGeom>
        </p:spPr>
        <p:txBody>
          <a:bodyPr vert="horz" lIns="91440" tIns="45720" rIns="91440" bIns="45720" rtlCol="0" anchor="ctr"/>
          <a:lstStyle>
            <a:defPPr>
              <a:defRPr lang="en-US"/>
            </a:defPPr>
            <a:lvl1pPr marL="0" algn="l" defTabSz="914400" rtl="0" eaLnBrk="1" latinLnBrk="0" hangingPunct="1">
              <a:defRPr sz="1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7D6051F-EF20-4D26-A49B-A9D5F0B34CE8}" type="slidenum">
              <a:rPr lang="en-US" smtClean="0"/>
              <a:pPr/>
              <a:t>‹#›</a:t>
            </a:fld>
            <a:endParaRPr lang="en-US" dirty="0"/>
          </a:p>
        </p:txBody>
      </p:sp>
    </p:spTree>
    <p:extLst>
      <p:ext uri="{BB962C8B-B14F-4D97-AF65-F5344CB8AC3E}">
        <p14:creationId xmlns:p14="http://schemas.microsoft.com/office/powerpoint/2010/main" val="335222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二等辺三角形 11"/>
          <p:cNvSpPr/>
          <p:nvPr userDrawn="1"/>
        </p:nvSpPr>
        <p:spPr>
          <a:xfrm>
            <a:off x="0" y="6406010"/>
            <a:ext cx="12192000" cy="452885"/>
          </a:xfrm>
          <a:prstGeom prst="triangle">
            <a:avLst>
              <a:gd name="adj" fmla="val 85448"/>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3" name="二等辺三角形 9"/>
          <p:cNvSpPr/>
          <p:nvPr userDrawn="1"/>
        </p:nvSpPr>
        <p:spPr>
          <a:xfrm>
            <a:off x="0" y="6482208"/>
            <a:ext cx="12192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4" name="二等辺三角形 10"/>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557430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二等辺三角形 10"/>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752404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二等辺三角形 10"/>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36120786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二等辺三角形 9"/>
          <p:cNvSpPr/>
          <p:nvPr userDrawn="1"/>
        </p:nvSpPr>
        <p:spPr>
          <a:xfrm>
            <a:off x="0" y="6482208"/>
            <a:ext cx="12192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3" name="二等辺三角形 10"/>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3310850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20" name="Picture 19" descr="A picture containing photo, table, person, monitor&#10;&#10;Description automatically generated">
            <a:extLst>
              <a:ext uri="{FF2B5EF4-FFF2-40B4-BE49-F238E27FC236}">
                <a16:creationId xmlns:a16="http://schemas.microsoft.com/office/drawing/2014/main" id="{C4A8CD1C-223D-4C87-9519-FDBD49BC597A}"/>
              </a:ext>
            </a:extLst>
          </p:cNvPr>
          <p:cNvPicPr>
            <a:picLocks noChangeAspect="1"/>
          </p:cNvPicPr>
          <p:nvPr userDrawn="1"/>
        </p:nvPicPr>
        <p:blipFill rotWithShape="1">
          <a:blip r:embed="rId2"/>
          <a:srcRect t="90286" r="71976"/>
          <a:stretch/>
        </p:blipFill>
        <p:spPr>
          <a:xfrm>
            <a:off x="0" y="6373302"/>
            <a:ext cx="2514600" cy="490308"/>
          </a:xfrm>
          <a:prstGeom prst="rect">
            <a:avLst/>
          </a:prstGeom>
        </p:spPr>
      </p:pic>
    </p:spTree>
    <p:extLst>
      <p:ext uri="{BB962C8B-B14F-4D97-AF65-F5344CB8AC3E}">
        <p14:creationId xmlns:p14="http://schemas.microsoft.com/office/powerpoint/2010/main" val="2447088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dividual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二等辺三角形 9"/>
          <p:cNvSpPr/>
          <p:nvPr userDrawn="1"/>
        </p:nvSpPr>
        <p:spPr>
          <a:xfrm>
            <a:off x="0" y="6482208"/>
            <a:ext cx="12192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dirty="0"/>
          </a:p>
        </p:txBody>
      </p:sp>
      <p:sp>
        <p:nvSpPr>
          <p:cNvPr id="13" name="二等辺三角形 10"/>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1188891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all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0238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2837087"/>
            <a:ext cx="10363200" cy="1362075"/>
          </a:xfrm>
        </p:spPr>
        <p:txBody>
          <a:bodyPr anchor="t"/>
          <a:lstStyle>
            <a:lvl1pPr algn="l">
              <a:defRPr sz="4000" b="1" cap="all"/>
            </a:lvl1pPr>
          </a:lstStyle>
          <a:p>
            <a:r>
              <a:rPr lang="en-US" dirty="0"/>
              <a:t>Section Title</a:t>
            </a:r>
          </a:p>
        </p:txBody>
      </p:sp>
      <p:sp>
        <p:nvSpPr>
          <p:cNvPr id="3" name="Text Placeholder 2"/>
          <p:cNvSpPr>
            <a:spLocks noGrp="1"/>
          </p:cNvSpPr>
          <p:nvPr>
            <p:ph type="body" idx="1" hasCustomPrompt="1"/>
          </p:nvPr>
        </p:nvSpPr>
        <p:spPr>
          <a:xfrm>
            <a:off x="963084" y="4237261"/>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Section Sub-Titles</a:t>
            </a:r>
          </a:p>
        </p:txBody>
      </p:sp>
      <p:sp>
        <p:nvSpPr>
          <p:cNvPr id="19" name="Rectangle 18">
            <a:extLst>
              <a:ext uri="{FF2B5EF4-FFF2-40B4-BE49-F238E27FC236}">
                <a16:creationId xmlns:a16="http://schemas.microsoft.com/office/drawing/2014/main" id="{77C29E58-4878-471A-A8CF-FA8607A4052E}"/>
              </a:ext>
            </a:extLst>
          </p:cNvPr>
          <p:cNvSpPr/>
          <p:nvPr userDrawn="1"/>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ITXXXXXXXX</a:t>
            </a:r>
            <a:r>
              <a:rPr lang="en-US" sz="1800" dirty="0">
                <a:solidFill>
                  <a:schemeClr val="tx1"/>
                </a:solidFill>
              </a:rPr>
              <a:t>   |   &lt;</a:t>
            </a:r>
            <a:r>
              <a:rPr lang="en-US" sz="1800" b="1" dirty="0">
                <a:solidFill>
                  <a:schemeClr val="tx1"/>
                </a:solidFill>
              </a:rPr>
              <a:t>&lt;Student Name&gt;&gt;   </a:t>
            </a:r>
            <a:r>
              <a:rPr lang="en-US" sz="1800" dirty="0">
                <a:solidFill>
                  <a:schemeClr val="tx1"/>
                </a:solidFill>
              </a:rPr>
              <a:t>|   </a:t>
            </a:r>
            <a:r>
              <a:rPr lang="en-US" sz="1800" b="0" dirty="0">
                <a:solidFill>
                  <a:schemeClr val="tx1"/>
                </a:solidFill>
              </a:rPr>
              <a:t>&lt;&lt;Project ID&gt;&gt;</a:t>
            </a:r>
          </a:p>
        </p:txBody>
      </p:sp>
    </p:spTree>
    <p:extLst>
      <p:ext uri="{BB962C8B-B14F-4D97-AF65-F5344CB8AC3E}">
        <p14:creationId xmlns:p14="http://schemas.microsoft.com/office/powerpoint/2010/main" val="3293331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tudent Information Sec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2837087"/>
            <a:ext cx="10363200" cy="1362075"/>
          </a:xfrm>
        </p:spPr>
        <p:txBody>
          <a:bodyPr anchor="t"/>
          <a:lstStyle>
            <a:lvl1pPr algn="l">
              <a:defRPr sz="4000" b="1" cap="all"/>
            </a:lvl1pPr>
          </a:lstStyle>
          <a:p>
            <a:r>
              <a:rPr lang="en-US" dirty="0"/>
              <a:t>Student IT Number | Student Name</a:t>
            </a:r>
          </a:p>
        </p:txBody>
      </p:sp>
      <p:sp>
        <p:nvSpPr>
          <p:cNvPr id="3" name="Text Placeholder 2"/>
          <p:cNvSpPr>
            <a:spLocks noGrp="1"/>
          </p:cNvSpPr>
          <p:nvPr>
            <p:ph type="body" idx="1" hasCustomPrompt="1"/>
          </p:nvPr>
        </p:nvSpPr>
        <p:spPr>
          <a:xfrm>
            <a:off x="963084" y="4237261"/>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Student’s Specialization</a:t>
            </a:r>
          </a:p>
        </p:txBody>
      </p:sp>
      <p:sp>
        <p:nvSpPr>
          <p:cNvPr id="13" name="二等辺三角形 10"/>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4" name="Rectangle 3">
            <a:extLst>
              <a:ext uri="{FF2B5EF4-FFF2-40B4-BE49-F238E27FC236}">
                <a16:creationId xmlns:a16="http://schemas.microsoft.com/office/drawing/2014/main" id="{0A8789F7-2DE1-4BD0-98A0-4D627E8C7924}"/>
              </a:ext>
            </a:extLst>
          </p:cNvPr>
          <p:cNvSpPr/>
          <p:nvPr userDrawn="1"/>
        </p:nvSpPr>
        <p:spPr>
          <a:xfrm>
            <a:off x="10134600" y="152400"/>
            <a:ext cx="1981200" cy="2286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Student Must add a professional photo to this cage</a:t>
            </a:r>
          </a:p>
        </p:txBody>
      </p:sp>
    </p:spTree>
    <p:extLst>
      <p:ext uri="{BB962C8B-B14F-4D97-AF65-F5344CB8AC3E}">
        <p14:creationId xmlns:p14="http://schemas.microsoft.com/office/powerpoint/2010/main" val="2008593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0358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7086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65089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304800"/>
            <a:ext cx="11684000" cy="7921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143000"/>
            <a:ext cx="11684000" cy="5181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a:extLst>
              <a:ext uri="{FF2B5EF4-FFF2-40B4-BE49-F238E27FC236}">
                <a16:creationId xmlns:a16="http://schemas.microsoft.com/office/drawing/2014/main" id="{C064364F-1F37-4C7B-B31F-2D4F671B2CB9}"/>
              </a:ext>
            </a:extLst>
          </p:cNvPr>
          <p:cNvSpPr txBox="1">
            <a:spLocks/>
          </p:cNvSpPr>
          <p:nvPr userDrawn="1"/>
        </p:nvSpPr>
        <p:spPr>
          <a:xfrm>
            <a:off x="11435142" y="6492875"/>
            <a:ext cx="680658" cy="365125"/>
          </a:xfrm>
          <a:prstGeom prst="rect">
            <a:avLst/>
          </a:prstGeom>
        </p:spPr>
        <p:txBody>
          <a:bodyPr vert="horz" lIns="91440" tIns="45720" rIns="91440" bIns="45720" rtlCol="0" anchor="ctr"/>
          <a:lstStyle>
            <a:defPPr>
              <a:defRPr lang="en-US"/>
            </a:defPPr>
            <a:lvl1pPr marL="0" algn="l" defTabSz="914400" rtl="0" eaLnBrk="1" latinLnBrk="0" hangingPunct="1">
              <a:defRPr sz="1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7D6051F-EF20-4D26-A49B-A9D5F0B34CE8}" type="slidenum">
              <a:rPr lang="en-US" smtClean="0"/>
              <a:pPr/>
              <a:t>‹#›</a:t>
            </a:fld>
            <a:endParaRPr lang="en-US" dirty="0"/>
          </a:p>
        </p:txBody>
      </p:sp>
      <p:pic>
        <p:nvPicPr>
          <p:cNvPr id="7" name="Picture 6" descr="A picture containing photo, table, person, monitor&#10;&#10;Description automatically generated">
            <a:extLst>
              <a:ext uri="{FF2B5EF4-FFF2-40B4-BE49-F238E27FC236}">
                <a16:creationId xmlns:a16="http://schemas.microsoft.com/office/drawing/2014/main" id="{0503738D-67F6-4FC8-88E8-C0D768AD3312}"/>
              </a:ext>
            </a:extLst>
          </p:cNvPr>
          <p:cNvPicPr>
            <a:picLocks noChangeAspect="1"/>
          </p:cNvPicPr>
          <p:nvPr userDrawn="1"/>
        </p:nvPicPr>
        <p:blipFill rotWithShape="1">
          <a:blip r:embed="rId16"/>
          <a:srcRect t="90286" r="71976"/>
          <a:stretch/>
        </p:blipFill>
        <p:spPr>
          <a:xfrm>
            <a:off x="0" y="6373302"/>
            <a:ext cx="2514600" cy="490308"/>
          </a:xfrm>
          <a:prstGeom prst="rect">
            <a:avLst/>
          </a:prstGeom>
        </p:spPr>
      </p:pic>
      <p:sp>
        <p:nvSpPr>
          <p:cNvPr id="4" name="TextBox 3">
            <a:extLst>
              <a:ext uri="{FF2B5EF4-FFF2-40B4-BE49-F238E27FC236}">
                <a16:creationId xmlns:a16="http://schemas.microsoft.com/office/drawing/2014/main" id="{A16EC11E-4ADA-413C-92B1-C0871F068AF1}"/>
              </a:ext>
            </a:extLst>
          </p:cNvPr>
          <p:cNvSpPr txBox="1"/>
          <p:nvPr userDrawn="1"/>
        </p:nvSpPr>
        <p:spPr>
          <a:xfrm>
            <a:off x="10287000" y="6536937"/>
            <a:ext cx="1066800" cy="276999"/>
          </a:xfrm>
          <a:prstGeom prst="rect">
            <a:avLst/>
          </a:prstGeom>
          <a:noFill/>
        </p:spPr>
        <p:txBody>
          <a:bodyPr wrap="square" rtlCol="0">
            <a:spAutoFit/>
          </a:bodyPr>
          <a:lstStyle/>
          <a:p>
            <a:fld id="{98C4007C-554A-4B16-A31C-089CB53EF86F}" type="datetime1">
              <a:rPr lang="en-US" sz="1200" b="1" smtClean="0"/>
              <a:t>8/6/2024</a:t>
            </a:fld>
            <a:endParaRPr lang="en-US" sz="1200" b="1" dirty="0"/>
          </a:p>
        </p:txBody>
      </p:sp>
    </p:spTree>
    <p:extLst>
      <p:ext uri="{BB962C8B-B14F-4D97-AF65-F5344CB8AC3E}">
        <p14:creationId xmlns:p14="http://schemas.microsoft.com/office/powerpoint/2010/main" val="4137453564"/>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50" r:id="rId3"/>
    <p:sldLayoutId id="2147483662" r:id="rId4"/>
    <p:sldLayoutId id="2147483651" r:id="rId5"/>
    <p:sldLayoutId id="2147483660"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hdr="0" ftr="0"/>
  <p:txStyles>
    <p:titleStyle>
      <a:lvl1pPr algn="ctr" defTabSz="914400" rtl="0" eaLnBrk="1" latinLnBrk="0" hangingPunct="1">
        <a:spcBef>
          <a:spcPct val="0"/>
        </a:spcBef>
        <a:buNone/>
        <a:defRPr sz="4400" kern="1200">
          <a:solidFill>
            <a:schemeClr val="tx1"/>
          </a:solidFill>
          <a:latin typeface="Adobe Devanagari" pitchFamily="18" charset="0"/>
          <a:ea typeface="+mj-ea"/>
          <a:cs typeface="Adobe Devanagari"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jpeg"/><Relationship Id="rId1" Type="http://schemas.openxmlformats.org/officeDocument/2006/relationships/slideLayout" Target="../slideLayouts/slideLayout3.xml"/><Relationship Id="rId4" Type="http://schemas.openxmlformats.org/officeDocument/2006/relationships/image" Target="../media/image38.sv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jpeg"/><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image" Target="../media/image38.svg"/></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svg"/><Relationship Id="rId9" Type="http://schemas.openxmlformats.org/officeDocument/2006/relationships/image" Target="../media/image47.png"/></Relationships>
</file>

<file path=ppt/slides/_rels/slide18.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jpeg"/><Relationship Id="rId1" Type="http://schemas.openxmlformats.org/officeDocument/2006/relationships/slideLayout" Target="../slideLayouts/slideLayout3.xml"/><Relationship Id="rId4" Type="http://schemas.openxmlformats.org/officeDocument/2006/relationships/image" Target="../media/image38.svg"/></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jpeg"/><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image" Target="../media/image38.svg"/></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svg"/><Relationship Id="rId9" Type="http://schemas.openxmlformats.org/officeDocument/2006/relationships/image" Target="../media/image47.png"/></Relationships>
</file>

<file path=ppt/slides/_rels/slide34.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jpeg"/><Relationship Id="rId1" Type="http://schemas.openxmlformats.org/officeDocument/2006/relationships/slideLayout" Target="../slideLayouts/slideLayout3.xml"/><Relationship Id="rId5" Type="http://schemas.openxmlformats.org/officeDocument/2006/relationships/image" Target="../media/image55.jpeg"/><Relationship Id="rId4" Type="http://schemas.openxmlformats.org/officeDocument/2006/relationships/image" Target="../media/image38.svg"/></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jpeg"/><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image" Target="../media/image38.svg"/></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svg"/><Relationship Id="rId9" Type="http://schemas.openxmlformats.org/officeDocument/2006/relationships/image" Target="../media/image47.png"/></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jpeg"/><Relationship Id="rId1" Type="http://schemas.openxmlformats.org/officeDocument/2006/relationships/slideLayout" Target="../slideLayouts/slideLayout3.xml"/><Relationship Id="rId4" Type="http://schemas.openxmlformats.org/officeDocument/2006/relationships/image" Target="../media/image38.svg"/></Relationships>
</file>

<file path=ppt/slides/_rels/slide6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jpeg"/><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image" Target="../media/image38.svg"/></Relationships>
</file>

<file path=ppt/slides/_rels/slide6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svg"/><Relationship Id="rId9" Type="http://schemas.openxmlformats.org/officeDocument/2006/relationships/image" Target="../media/image47.png"/></Relationships>
</file>

<file path=ppt/slides/_rels/slide66.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svg"/><Relationship Id="rId18" Type="http://schemas.openxmlformats.org/officeDocument/2006/relationships/image" Target="../media/image29.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image" Target="../media/image28.svg"/><Relationship Id="rId2" Type="http://schemas.openxmlformats.org/officeDocument/2006/relationships/image" Target="../media/image13.png"/><Relationship Id="rId16"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image" Target="../media/image17.jpg"/><Relationship Id="rId11" Type="http://schemas.openxmlformats.org/officeDocument/2006/relationships/image" Target="../media/image22.svg"/><Relationship Id="rId5" Type="http://schemas.openxmlformats.org/officeDocument/2006/relationships/image" Target="../media/image16.png"/><Relationship Id="rId15" Type="http://schemas.openxmlformats.org/officeDocument/2006/relationships/image" Target="../media/image26.sv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svg"/><Relationship Id="rId14" Type="http://schemas.openxmlformats.org/officeDocument/2006/relationships/image" Target="../media/image25.png"/></Relationships>
</file>

<file path=ppt/slides/_rels/slide70.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Blue and green lines connected">
            <a:extLst>
              <a:ext uri="{FF2B5EF4-FFF2-40B4-BE49-F238E27FC236}">
                <a16:creationId xmlns:a16="http://schemas.microsoft.com/office/drawing/2014/main" id="{111398CE-F4F6-0C20-C648-05B1FD740242}"/>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10564"/>
            <a:ext cx="12192000" cy="6323875"/>
          </a:xfrm>
          <a:prstGeom prst="rect">
            <a:avLst/>
          </a:prstGeom>
        </p:spPr>
      </p:pic>
      <p:sp>
        <p:nvSpPr>
          <p:cNvPr id="7" name="Freeform 3">
            <a:extLst>
              <a:ext uri="{FF2B5EF4-FFF2-40B4-BE49-F238E27FC236}">
                <a16:creationId xmlns:a16="http://schemas.microsoft.com/office/drawing/2014/main" id="{CAB0150C-3B5B-93E9-14FD-4920E9936D71}"/>
              </a:ext>
            </a:extLst>
          </p:cNvPr>
          <p:cNvSpPr/>
          <p:nvPr/>
        </p:nvSpPr>
        <p:spPr>
          <a:xfrm>
            <a:off x="0" y="1"/>
            <a:ext cx="12191999" cy="6858000"/>
          </a:xfrm>
          <a:custGeom>
            <a:avLst/>
            <a:gdLst/>
            <a:ahLst/>
            <a:cxnLst/>
            <a:rect l="l" t="t" r="r" b="b"/>
            <a:pathLst>
              <a:path w="12655463" h="12655463">
                <a:moveTo>
                  <a:pt x="0" y="0"/>
                </a:moveTo>
                <a:lnTo>
                  <a:pt x="12655463" y="0"/>
                </a:lnTo>
                <a:lnTo>
                  <a:pt x="12655463" y="12655464"/>
                </a:lnTo>
                <a:lnTo>
                  <a:pt x="0" y="12655464"/>
                </a:lnTo>
                <a:lnTo>
                  <a:pt x="0" y="0"/>
                </a:lnTo>
                <a:close/>
              </a:path>
            </a:pathLst>
          </a:custGeom>
          <a:noFill/>
        </p:spPr>
        <p:txBody>
          <a:bodyPr/>
          <a:lstStyle/>
          <a:p>
            <a:endParaRPr lang="en-US" dirty="0"/>
          </a:p>
        </p:txBody>
      </p:sp>
      <p:sp>
        <p:nvSpPr>
          <p:cNvPr id="3" name="Subtitle 2">
            <a:extLst>
              <a:ext uri="{FF2B5EF4-FFF2-40B4-BE49-F238E27FC236}">
                <a16:creationId xmlns:a16="http://schemas.microsoft.com/office/drawing/2014/main" id="{C8B8E6E7-9267-C64A-C354-3C48D87C8550}"/>
              </a:ext>
            </a:extLst>
          </p:cNvPr>
          <p:cNvSpPr>
            <a:spLocks noGrp="1"/>
          </p:cNvSpPr>
          <p:nvPr>
            <p:ph type="subTitle" idx="1"/>
          </p:nvPr>
        </p:nvSpPr>
        <p:spPr>
          <a:xfrm>
            <a:off x="3314699" y="3207447"/>
            <a:ext cx="5562600" cy="860702"/>
          </a:xfrm>
        </p:spPr>
        <p:txBody>
          <a:bodyPr/>
          <a:lstStyle/>
          <a:p>
            <a:r>
              <a:rPr lang="en-US" b="1" dirty="0">
                <a:solidFill>
                  <a:schemeClr val="tx1"/>
                </a:solidFill>
              </a:rPr>
              <a:t>24-25J-082</a:t>
            </a:r>
          </a:p>
        </p:txBody>
      </p:sp>
      <p:sp>
        <p:nvSpPr>
          <p:cNvPr id="4" name="Title 3">
            <a:extLst>
              <a:ext uri="{FF2B5EF4-FFF2-40B4-BE49-F238E27FC236}">
                <a16:creationId xmlns:a16="http://schemas.microsoft.com/office/drawing/2014/main" id="{B475E098-F3D0-453C-BBF5-A7C840F21FD8}"/>
              </a:ext>
            </a:extLst>
          </p:cNvPr>
          <p:cNvSpPr>
            <a:spLocks noGrp="1"/>
          </p:cNvSpPr>
          <p:nvPr>
            <p:ph type="ctrTitle"/>
          </p:nvPr>
        </p:nvSpPr>
        <p:spPr>
          <a:xfrm>
            <a:off x="1114244" y="1702730"/>
            <a:ext cx="10363200" cy="1129233"/>
          </a:xfrm>
        </p:spPr>
        <p:txBody>
          <a:bodyPr>
            <a:normAutofit fontScale="90000"/>
          </a:bodyPr>
          <a:lstStyle/>
          <a:p>
            <a:r>
              <a:rPr lang="en-US" sz="3600" dirty="0">
                <a:latin typeface="Codec Pro Bold" panose="020B0604020202020204" charset="0"/>
              </a:rPr>
              <a:t>Enhancing Interview Preparedness: A Comprehensive Web Application.</a:t>
            </a:r>
            <a:endParaRPr lang="en-US" sz="3600" dirty="0"/>
          </a:p>
        </p:txBody>
      </p:sp>
      <p:sp>
        <p:nvSpPr>
          <p:cNvPr id="2" name="Freeform 8">
            <a:extLst>
              <a:ext uri="{FF2B5EF4-FFF2-40B4-BE49-F238E27FC236}">
                <a16:creationId xmlns:a16="http://schemas.microsoft.com/office/drawing/2014/main" id="{CB327B6F-8B0F-F97F-A9B3-6F27F102BA54}"/>
              </a:ext>
            </a:extLst>
          </p:cNvPr>
          <p:cNvSpPr/>
          <p:nvPr/>
        </p:nvSpPr>
        <p:spPr>
          <a:xfrm>
            <a:off x="351431" y="91323"/>
            <a:ext cx="1583137" cy="1583137"/>
          </a:xfrm>
          <a:custGeom>
            <a:avLst/>
            <a:gdLst/>
            <a:ahLst/>
            <a:cxnLst/>
            <a:rect l="l" t="t" r="r" b="b"/>
            <a:pathLst>
              <a:path w="1583137" h="1583137">
                <a:moveTo>
                  <a:pt x="0" y="0"/>
                </a:moveTo>
                <a:lnTo>
                  <a:pt x="1583138" y="0"/>
                </a:lnTo>
                <a:lnTo>
                  <a:pt x="1583138" y="1583137"/>
                </a:lnTo>
                <a:lnTo>
                  <a:pt x="0" y="1583137"/>
                </a:lnTo>
                <a:lnTo>
                  <a:pt x="0" y="0"/>
                </a:lnTo>
                <a:close/>
              </a:path>
            </a:pathLst>
          </a:custGeom>
          <a:blipFill>
            <a:blip r:embed="rId3"/>
            <a:stretch>
              <a:fillRect l="-26592" t="-21385" r="-20339" b="-25416"/>
            </a:stretch>
          </a:blipFill>
        </p:spPr>
        <p:txBody>
          <a:bodyPr/>
          <a:lstStyle/>
          <a:p>
            <a:endParaRPr lang="en-US"/>
          </a:p>
        </p:txBody>
      </p:sp>
      <p:sp>
        <p:nvSpPr>
          <p:cNvPr id="8" name="TextBox 7">
            <a:extLst>
              <a:ext uri="{FF2B5EF4-FFF2-40B4-BE49-F238E27FC236}">
                <a16:creationId xmlns:a16="http://schemas.microsoft.com/office/drawing/2014/main" id="{ED11C059-6864-4B43-D5AD-3F08C5EF049A}"/>
              </a:ext>
            </a:extLst>
          </p:cNvPr>
          <p:cNvSpPr txBox="1"/>
          <p:nvPr/>
        </p:nvSpPr>
        <p:spPr>
          <a:xfrm>
            <a:off x="1676400" y="397141"/>
            <a:ext cx="6206704" cy="930383"/>
          </a:xfrm>
          <a:prstGeom prst="rect">
            <a:avLst/>
          </a:prstGeom>
          <a:noFill/>
        </p:spPr>
        <p:txBody>
          <a:bodyPr wrap="square">
            <a:spAutoFit/>
          </a:bodyPr>
          <a:lstStyle/>
          <a:p>
            <a:pPr>
              <a:lnSpc>
                <a:spcPts val="3456"/>
              </a:lnSpc>
              <a:spcBef>
                <a:spcPct val="0"/>
              </a:spcBef>
            </a:pPr>
            <a:r>
              <a:rPr lang="en-US" sz="1800" dirty="0">
                <a:latin typeface="Codec Pro Bold"/>
              </a:rPr>
              <a:t>SRI LANKA INSTITUTE OF INFORMATION </a:t>
            </a:r>
            <a:r>
              <a:rPr lang="en-US" sz="1800" dirty="0">
                <a:solidFill>
                  <a:srgbClr val="FFFFFF"/>
                </a:solidFill>
                <a:latin typeface="Codec Pro Bold"/>
              </a:rPr>
              <a:t>TECHNOLOGY</a:t>
            </a:r>
          </a:p>
        </p:txBody>
      </p:sp>
      <p:pic>
        <p:nvPicPr>
          <p:cNvPr id="10" name="Picture 9" descr="A person wearing a headset and using a computer&#10;&#10;Description automatically generated">
            <a:extLst>
              <a:ext uri="{FF2B5EF4-FFF2-40B4-BE49-F238E27FC236}">
                <a16:creationId xmlns:a16="http://schemas.microsoft.com/office/drawing/2014/main" id="{80422439-1B3E-0367-4D96-669CA6C737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296" y="3151374"/>
            <a:ext cx="3267504" cy="2792226"/>
          </a:xfrm>
          <a:prstGeom prst="rect">
            <a:avLst/>
          </a:prstGeom>
          <a:ln>
            <a:noFill/>
          </a:ln>
          <a:effectLst>
            <a:softEdge rad="112500"/>
          </a:effectLst>
        </p:spPr>
      </p:pic>
      <p:pic>
        <p:nvPicPr>
          <p:cNvPr id="13" name="Picture 12" descr="A person sitting at a desk working on a computer&#10;&#10;Description automatically generated">
            <a:extLst>
              <a:ext uri="{FF2B5EF4-FFF2-40B4-BE49-F238E27FC236}">
                <a16:creationId xmlns:a16="http://schemas.microsoft.com/office/drawing/2014/main" id="{F3222921-66E3-A19A-3C41-D1D982E1D2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10400" y="3412859"/>
            <a:ext cx="4791504" cy="3048000"/>
          </a:xfrm>
          <a:prstGeom prst="rect">
            <a:avLst/>
          </a:prstGeom>
          <a:ln>
            <a:noFill/>
          </a:ln>
          <a:effectLst>
            <a:softEdge rad="112500"/>
          </a:effectLst>
        </p:spPr>
      </p:pic>
    </p:spTree>
    <p:extLst>
      <p:ext uri="{BB962C8B-B14F-4D97-AF65-F5344CB8AC3E}">
        <p14:creationId xmlns:p14="http://schemas.microsoft.com/office/powerpoint/2010/main" val="3813887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lue and green lines connected">
            <a:extLst>
              <a:ext uri="{FF2B5EF4-FFF2-40B4-BE49-F238E27FC236}">
                <a16:creationId xmlns:a16="http://schemas.microsoft.com/office/drawing/2014/main" id="{9242C252-4337-714F-0041-40102332640B}"/>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2" name="Title 1">
            <a:extLst>
              <a:ext uri="{FF2B5EF4-FFF2-40B4-BE49-F238E27FC236}">
                <a16:creationId xmlns:a16="http://schemas.microsoft.com/office/drawing/2014/main" id="{EC453098-67E9-7AD5-00D3-A09AD778F918}"/>
              </a:ext>
            </a:extLst>
          </p:cNvPr>
          <p:cNvSpPr>
            <a:spLocks noGrp="1"/>
          </p:cNvSpPr>
          <p:nvPr>
            <p:ph type="title"/>
          </p:nvPr>
        </p:nvSpPr>
        <p:spPr>
          <a:xfrm>
            <a:off x="304800" y="304800"/>
            <a:ext cx="11684000" cy="838200"/>
          </a:xfrm>
        </p:spPr>
        <p:txBody>
          <a:bodyPr>
            <a:normAutofit/>
          </a:bodyPr>
          <a:lstStyle/>
          <a:p>
            <a:r>
              <a:rPr lang="en-US" sz="4000" b="1" dirty="0"/>
              <a:t>Research Gap</a:t>
            </a:r>
          </a:p>
        </p:txBody>
      </p:sp>
      <p:sp>
        <p:nvSpPr>
          <p:cNvPr id="3" name="Content Placeholder 2">
            <a:extLst>
              <a:ext uri="{FF2B5EF4-FFF2-40B4-BE49-F238E27FC236}">
                <a16:creationId xmlns:a16="http://schemas.microsoft.com/office/drawing/2014/main" id="{30F57EB0-6AB7-53A9-9DB4-350B37A53E7E}"/>
              </a:ext>
            </a:extLst>
          </p:cNvPr>
          <p:cNvSpPr>
            <a:spLocks noGrp="1"/>
          </p:cNvSpPr>
          <p:nvPr>
            <p:ph idx="1"/>
          </p:nvPr>
        </p:nvSpPr>
        <p:spPr/>
        <p:txBody>
          <a:bodyPr/>
          <a:lstStyle/>
          <a:p>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2800" kern="100" dirty="0">
                <a:effectLst/>
                <a:latin typeface="Aptos" panose="020B0004020202020204" pitchFamily="34" charset="0"/>
                <a:ea typeface="Aptos" panose="020B0004020202020204" pitchFamily="34" charset="0"/>
                <a:cs typeface="Times New Roman" panose="02020603050405020304" pitchFamily="18" charset="0"/>
              </a:rPr>
              <a:t>Traditional interview preparation methods lack personalization and adaptability, often failing to address individual learning needs and proficiency levels. </a:t>
            </a:r>
          </a:p>
          <a:p>
            <a:endParaRPr lang="en-US" sz="1800" kern="100" dirty="0">
              <a:latin typeface="Aptos" panose="020B0004020202020204" pitchFamily="34" charset="0"/>
              <a:ea typeface="Aptos" panose="020B0004020202020204" pitchFamily="34" charset="0"/>
              <a:cs typeface="Times New Roman" panose="02020603050405020304" pitchFamily="18" charset="0"/>
            </a:endParaRPr>
          </a:p>
          <a:p>
            <a:r>
              <a:rPr lang="en-US" sz="2800" kern="100" dirty="0">
                <a:effectLst/>
                <a:latin typeface="Aptos" panose="020B0004020202020204" pitchFamily="34" charset="0"/>
                <a:ea typeface="Aptos" panose="020B0004020202020204" pitchFamily="34" charset="0"/>
                <a:cs typeface="Times New Roman" panose="02020603050405020304" pitchFamily="18" charset="0"/>
              </a:rPr>
              <a:t>The MCQ Levelup Controlling component aims to fill this gap by providing a dynamic, role-specific, and adaptive question system that offers real-time feedback and progressive difficulty adjustment.</a:t>
            </a:r>
          </a:p>
          <a:p>
            <a:endParaRPr lang="en-US" dirty="0"/>
          </a:p>
        </p:txBody>
      </p:sp>
      <p:pic>
        <p:nvPicPr>
          <p:cNvPr id="6" name="Picture 5" descr="A computer with a questionnaire and a pencil&#10;&#10;Description automatically generated">
            <a:extLst>
              <a:ext uri="{FF2B5EF4-FFF2-40B4-BE49-F238E27FC236}">
                <a16:creationId xmlns:a16="http://schemas.microsoft.com/office/drawing/2014/main" id="{73569A39-D982-3639-BE10-3AA0CD0FB3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76888" y="4267200"/>
            <a:ext cx="2647878" cy="2057400"/>
          </a:xfrm>
          <a:prstGeom prst="rect">
            <a:avLst/>
          </a:prstGeom>
        </p:spPr>
      </p:pic>
      <p:sp>
        <p:nvSpPr>
          <p:cNvPr id="7" name="Rectangle 6">
            <a:extLst>
              <a:ext uri="{FF2B5EF4-FFF2-40B4-BE49-F238E27FC236}">
                <a16:creationId xmlns:a16="http://schemas.microsoft.com/office/drawing/2014/main" id="{4059ECB7-9A4A-3C48-9481-852AB23A2D79}"/>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IT21286650</a:t>
            </a:r>
            <a:r>
              <a:rPr lang="en-US" sz="1800" dirty="0">
                <a:solidFill>
                  <a:schemeClr val="tx1"/>
                </a:solidFill>
              </a:rPr>
              <a:t>   |   </a:t>
            </a:r>
            <a:r>
              <a:rPr lang="en-US" b="1" dirty="0">
                <a:solidFill>
                  <a:schemeClr val="tx1"/>
                </a:solidFill>
              </a:rPr>
              <a:t>Senevirathna D M O C </a:t>
            </a:r>
            <a:r>
              <a:rPr lang="en-US" sz="1800" b="1" dirty="0">
                <a:solidFill>
                  <a:schemeClr val="tx1"/>
                </a:solidFill>
              </a:rPr>
              <a:t>  |  24-25J-082 </a:t>
            </a:r>
          </a:p>
        </p:txBody>
      </p:sp>
    </p:spTree>
    <p:extLst>
      <p:ext uri="{BB962C8B-B14F-4D97-AF65-F5344CB8AC3E}">
        <p14:creationId xmlns:p14="http://schemas.microsoft.com/office/powerpoint/2010/main" val="742777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lue and green lines connected">
            <a:extLst>
              <a:ext uri="{FF2B5EF4-FFF2-40B4-BE49-F238E27FC236}">
                <a16:creationId xmlns:a16="http://schemas.microsoft.com/office/drawing/2014/main" id="{8FFEF4EF-D685-08B9-DA06-C08A6AFE5A91}"/>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5" name="Rectangle 4">
            <a:extLst>
              <a:ext uri="{FF2B5EF4-FFF2-40B4-BE49-F238E27FC236}">
                <a16:creationId xmlns:a16="http://schemas.microsoft.com/office/drawing/2014/main" id="{59D0B0E3-EDA2-75B6-5B9F-AA6C2DA15EE7}"/>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IT21286650</a:t>
            </a:r>
            <a:r>
              <a:rPr lang="en-US" sz="1800" dirty="0">
                <a:solidFill>
                  <a:schemeClr val="tx1"/>
                </a:solidFill>
              </a:rPr>
              <a:t>   |   </a:t>
            </a:r>
            <a:r>
              <a:rPr lang="en-US" b="1" dirty="0">
                <a:solidFill>
                  <a:schemeClr val="tx1"/>
                </a:solidFill>
              </a:rPr>
              <a:t>Senevirathna D M O C </a:t>
            </a:r>
            <a:r>
              <a:rPr lang="en-US" sz="1800" b="1" dirty="0">
                <a:solidFill>
                  <a:schemeClr val="tx1"/>
                </a:solidFill>
              </a:rPr>
              <a:t>  |  24-25J-082 </a:t>
            </a:r>
          </a:p>
        </p:txBody>
      </p:sp>
      <p:sp>
        <p:nvSpPr>
          <p:cNvPr id="7" name="Title 1">
            <a:extLst>
              <a:ext uri="{FF2B5EF4-FFF2-40B4-BE49-F238E27FC236}">
                <a16:creationId xmlns:a16="http://schemas.microsoft.com/office/drawing/2014/main" id="{4F30F0FD-8872-5E12-4ED3-8FA7BB806F01}"/>
              </a:ext>
            </a:extLst>
          </p:cNvPr>
          <p:cNvSpPr>
            <a:spLocks noGrp="1"/>
          </p:cNvSpPr>
          <p:nvPr>
            <p:ph type="title"/>
          </p:nvPr>
        </p:nvSpPr>
        <p:spPr>
          <a:xfrm>
            <a:off x="304800" y="304800"/>
            <a:ext cx="11684000" cy="838200"/>
          </a:xfrm>
        </p:spPr>
        <p:txBody>
          <a:bodyPr>
            <a:normAutofit/>
          </a:bodyPr>
          <a:lstStyle/>
          <a:p>
            <a:r>
              <a:rPr lang="en-US" sz="4000" b="1" dirty="0"/>
              <a:t>Research Gap</a:t>
            </a:r>
          </a:p>
        </p:txBody>
      </p:sp>
      <p:graphicFrame>
        <p:nvGraphicFramePr>
          <p:cNvPr id="43" name="Table 3">
            <a:extLst>
              <a:ext uri="{FF2B5EF4-FFF2-40B4-BE49-F238E27FC236}">
                <a16:creationId xmlns:a16="http://schemas.microsoft.com/office/drawing/2014/main" id="{1197FFAE-D8CF-0E23-497E-104B5B947E04}"/>
              </a:ext>
            </a:extLst>
          </p:cNvPr>
          <p:cNvGraphicFramePr>
            <a:graphicFrameLocks noGrp="1"/>
          </p:cNvGraphicFramePr>
          <p:nvPr>
            <p:extLst>
              <p:ext uri="{D42A27DB-BD31-4B8C-83A1-F6EECF244321}">
                <p14:modId xmlns:p14="http://schemas.microsoft.com/office/powerpoint/2010/main" val="333326843"/>
              </p:ext>
            </p:extLst>
          </p:nvPr>
        </p:nvGraphicFramePr>
        <p:xfrm>
          <a:off x="304800" y="1143001"/>
          <a:ext cx="11683999" cy="5029198"/>
        </p:xfrm>
        <a:graphic>
          <a:graphicData uri="http://schemas.openxmlformats.org/drawingml/2006/table">
            <a:tbl>
              <a:tblPr/>
              <a:tblGrid>
                <a:gridCol w="2743200">
                  <a:extLst>
                    <a:ext uri="{9D8B030D-6E8A-4147-A177-3AD203B41FA5}">
                      <a16:colId xmlns:a16="http://schemas.microsoft.com/office/drawing/2014/main" val="20000"/>
                    </a:ext>
                  </a:extLst>
                </a:gridCol>
                <a:gridCol w="2398462">
                  <a:extLst>
                    <a:ext uri="{9D8B030D-6E8A-4147-A177-3AD203B41FA5}">
                      <a16:colId xmlns:a16="http://schemas.microsoft.com/office/drawing/2014/main" val="20001"/>
                    </a:ext>
                  </a:extLst>
                </a:gridCol>
                <a:gridCol w="1652246">
                  <a:extLst>
                    <a:ext uri="{9D8B030D-6E8A-4147-A177-3AD203B41FA5}">
                      <a16:colId xmlns:a16="http://schemas.microsoft.com/office/drawing/2014/main" val="20002"/>
                    </a:ext>
                  </a:extLst>
                </a:gridCol>
                <a:gridCol w="1658262">
                  <a:extLst>
                    <a:ext uri="{9D8B030D-6E8A-4147-A177-3AD203B41FA5}">
                      <a16:colId xmlns:a16="http://schemas.microsoft.com/office/drawing/2014/main" val="20003"/>
                    </a:ext>
                  </a:extLst>
                </a:gridCol>
                <a:gridCol w="1654719">
                  <a:extLst>
                    <a:ext uri="{9D8B030D-6E8A-4147-A177-3AD203B41FA5}">
                      <a16:colId xmlns:a16="http://schemas.microsoft.com/office/drawing/2014/main" val="20004"/>
                    </a:ext>
                  </a:extLst>
                </a:gridCol>
                <a:gridCol w="1577110">
                  <a:extLst>
                    <a:ext uri="{9D8B030D-6E8A-4147-A177-3AD203B41FA5}">
                      <a16:colId xmlns:a16="http://schemas.microsoft.com/office/drawing/2014/main" val="20005"/>
                    </a:ext>
                  </a:extLst>
                </a:gridCol>
              </a:tblGrid>
              <a:tr h="823309">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78B9EB"/>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78B9EB"/>
                    </a:solidFill>
                  </a:tcPr>
                </a:tc>
                <a:tc>
                  <a:txBody>
                    <a:bodyPr/>
                    <a:lstStyle/>
                    <a:p>
                      <a:pPr algn="ctr">
                        <a:lnSpc>
                          <a:spcPts val="1987"/>
                        </a:lnSpc>
                        <a:defRPr/>
                      </a:pPr>
                      <a:endParaRPr lang="en-US" sz="110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78B9EB"/>
                    </a:solidFill>
                  </a:tcPr>
                </a:tc>
                <a:tc>
                  <a:txBody>
                    <a:bodyPr/>
                    <a:lstStyle/>
                    <a:p>
                      <a:pPr algn="ctr">
                        <a:lnSpc>
                          <a:spcPts val="1987"/>
                        </a:lnSpc>
                        <a:defRPr/>
                      </a:pPr>
                      <a:endParaRPr lang="en-US" sz="110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78B9EB"/>
                    </a:solidFill>
                  </a:tcPr>
                </a:tc>
                <a:tc>
                  <a:txBody>
                    <a:bodyPr/>
                    <a:lstStyle/>
                    <a:p>
                      <a:pPr algn="ctr">
                        <a:lnSpc>
                          <a:spcPts val="1987"/>
                        </a:lnSpc>
                        <a:defRPr/>
                      </a:pPr>
                      <a:endParaRPr lang="en-US" sz="110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78B9EB"/>
                    </a:solidFill>
                  </a:tcPr>
                </a:tc>
                <a:tc>
                  <a:txBody>
                    <a:bodyPr/>
                    <a:lstStyle/>
                    <a:p>
                      <a:pPr algn="ctr">
                        <a:lnSpc>
                          <a:spcPts val="1987"/>
                        </a:lnSpc>
                        <a:defRPr/>
                      </a:pPr>
                      <a:endParaRPr lang="en-US" sz="110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78B9EB"/>
                    </a:solidFill>
                  </a:tcPr>
                </a:tc>
                <a:extLst>
                  <a:ext uri="{0D108BD9-81ED-4DB2-BD59-A6C34878D82A}">
                    <a16:rowId xmlns:a16="http://schemas.microsoft.com/office/drawing/2014/main" val="10000"/>
                  </a:ext>
                </a:extLst>
              </a:tr>
              <a:tr h="823309">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78B9EB"/>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extLst>
                  <a:ext uri="{0D108BD9-81ED-4DB2-BD59-A6C34878D82A}">
                    <a16:rowId xmlns:a16="http://schemas.microsoft.com/office/drawing/2014/main" val="10001"/>
                  </a:ext>
                </a:extLst>
              </a:tr>
              <a:tr h="823309">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78B9EB"/>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extLst>
                  <a:ext uri="{0D108BD9-81ED-4DB2-BD59-A6C34878D82A}">
                    <a16:rowId xmlns:a16="http://schemas.microsoft.com/office/drawing/2014/main" val="10002"/>
                  </a:ext>
                </a:extLst>
              </a:tr>
              <a:tr h="823309">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78B9EB"/>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extLst>
                  <a:ext uri="{0D108BD9-81ED-4DB2-BD59-A6C34878D82A}">
                    <a16:rowId xmlns:a16="http://schemas.microsoft.com/office/drawing/2014/main" val="10003"/>
                  </a:ext>
                </a:extLst>
              </a:tr>
              <a:tr h="823309">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78B9EB"/>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extLst>
                  <a:ext uri="{0D108BD9-81ED-4DB2-BD59-A6C34878D82A}">
                    <a16:rowId xmlns:a16="http://schemas.microsoft.com/office/drawing/2014/main" val="10004"/>
                  </a:ext>
                </a:extLst>
              </a:tr>
              <a:tr h="912653">
                <a:tc>
                  <a:txBody>
                    <a:bodyPr/>
                    <a:lstStyle/>
                    <a:p>
                      <a:pPr algn="l">
                        <a:lnSpc>
                          <a:spcPts val="1812"/>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78B9EB"/>
                    </a:solidFill>
                  </a:tcPr>
                </a:tc>
                <a:tc>
                  <a:txBody>
                    <a:bodyPr/>
                    <a:lstStyle/>
                    <a:p>
                      <a:pPr algn="ctr">
                        <a:lnSpc>
                          <a:spcPts val="1987"/>
                        </a:lnSpc>
                        <a:defRPr/>
                      </a:pPr>
                      <a:endParaRPr lang="en-US" sz="110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extLst>
                  <a:ext uri="{0D108BD9-81ED-4DB2-BD59-A6C34878D82A}">
                    <a16:rowId xmlns:a16="http://schemas.microsoft.com/office/drawing/2014/main" val="10005"/>
                  </a:ext>
                </a:extLst>
              </a:tr>
            </a:tbl>
          </a:graphicData>
        </a:graphic>
      </p:graphicFrame>
      <p:sp>
        <p:nvSpPr>
          <p:cNvPr id="44" name="TextBox 7">
            <a:extLst>
              <a:ext uri="{FF2B5EF4-FFF2-40B4-BE49-F238E27FC236}">
                <a16:creationId xmlns:a16="http://schemas.microsoft.com/office/drawing/2014/main" id="{DFCC8C48-B1B9-4D3B-A6CA-56FAC2E066D7}"/>
              </a:ext>
            </a:extLst>
          </p:cNvPr>
          <p:cNvSpPr txBox="1"/>
          <p:nvPr/>
        </p:nvSpPr>
        <p:spPr>
          <a:xfrm>
            <a:off x="359002" y="2061758"/>
            <a:ext cx="2743201" cy="461665"/>
          </a:xfrm>
          <a:prstGeom prst="rect">
            <a:avLst/>
          </a:prstGeom>
        </p:spPr>
        <p:txBody>
          <a:bodyPr wrap="square" lIns="0" tIns="0" rIns="0" bIns="0" rtlCol="0" anchor="t">
            <a:spAutoFit/>
          </a:bodyPr>
          <a:lstStyle/>
          <a:p>
            <a:pPr>
              <a:lnSpc>
                <a:spcPts val="1812"/>
              </a:lnSpc>
              <a:spcBef>
                <a:spcPct val="0"/>
              </a:spcBef>
            </a:pPr>
            <a:r>
              <a:rPr lang="en-US" sz="1600" dirty="0">
                <a:solidFill>
                  <a:srgbClr val="000000"/>
                </a:solidFill>
                <a:latin typeface="Canva Sans Bold"/>
              </a:rPr>
              <a:t>Integrate Real-Time </a:t>
            </a:r>
          </a:p>
          <a:p>
            <a:pPr>
              <a:lnSpc>
                <a:spcPts val="1812"/>
              </a:lnSpc>
              <a:spcBef>
                <a:spcPct val="0"/>
              </a:spcBef>
            </a:pPr>
            <a:r>
              <a:rPr lang="en-US" sz="1600" dirty="0">
                <a:solidFill>
                  <a:srgbClr val="000000"/>
                </a:solidFill>
                <a:latin typeface="Canva Sans Bold"/>
              </a:rPr>
              <a:t>Feedback</a:t>
            </a:r>
            <a:endParaRPr lang="en-US" sz="1294" dirty="0">
              <a:solidFill>
                <a:srgbClr val="000000"/>
              </a:solidFill>
              <a:latin typeface="Canva Sans Bold"/>
            </a:endParaRPr>
          </a:p>
        </p:txBody>
      </p:sp>
      <p:sp>
        <p:nvSpPr>
          <p:cNvPr id="45" name="TextBox 7">
            <a:extLst>
              <a:ext uri="{FF2B5EF4-FFF2-40B4-BE49-F238E27FC236}">
                <a16:creationId xmlns:a16="http://schemas.microsoft.com/office/drawing/2014/main" id="{BB45A383-6D80-BDBC-5330-63F39AD5D26F}"/>
              </a:ext>
            </a:extLst>
          </p:cNvPr>
          <p:cNvSpPr txBox="1"/>
          <p:nvPr/>
        </p:nvSpPr>
        <p:spPr>
          <a:xfrm>
            <a:off x="359002" y="3103385"/>
            <a:ext cx="2743201" cy="461665"/>
          </a:xfrm>
          <a:prstGeom prst="rect">
            <a:avLst/>
          </a:prstGeom>
        </p:spPr>
        <p:txBody>
          <a:bodyPr wrap="square" lIns="0" tIns="0" rIns="0" bIns="0" rtlCol="0" anchor="t">
            <a:spAutoFit/>
          </a:bodyPr>
          <a:lstStyle/>
          <a:p>
            <a:pPr>
              <a:lnSpc>
                <a:spcPts val="1812"/>
              </a:lnSpc>
              <a:spcBef>
                <a:spcPct val="0"/>
              </a:spcBef>
            </a:pPr>
            <a:r>
              <a:rPr lang="en-US" sz="1600" dirty="0">
                <a:solidFill>
                  <a:srgbClr val="000000"/>
                </a:solidFill>
                <a:latin typeface="Canva Sans Bold"/>
              </a:rPr>
              <a:t>Utilize Reinforcement Learning</a:t>
            </a:r>
            <a:endParaRPr lang="en-US" sz="1294" dirty="0">
              <a:solidFill>
                <a:srgbClr val="000000"/>
              </a:solidFill>
              <a:latin typeface="Canva Sans Bold"/>
            </a:endParaRPr>
          </a:p>
        </p:txBody>
      </p:sp>
      <p:sp>
        <p:nvSpPr>
          <p:cNvPr id="46" name="TextBox 7">
            <a:extLst>
              <a:ext uri="{FF2B5EF4-FFF2-40B4-BE49-F238E27FC236}">
                <a16:creationId xmlns:a16="http://schemas.microsoft.com/office/drawing/2014/main" id="{E892A53D-2625-6F70-3924-22A85FF14E31}"/>
              </a:ext>
            </a:extLst>
          </p:cNvPr>
          <p:cNvSpPr txBox="1"/>
          <p:nvPr/>
        </p:nvSpPr>
        <p:spPr>
          <a:xfrm>
            <a:off x="359002" y="4178359"/>
            <a:ext cx="2743201" cy="461665"/>
          </a:xfrm>
          <a:prstGeom prst="rect">
            <a:avLst/>
          </a:prstGeom>
        </p:spPr>
        <p:txBody>
          <a:bodyPr wrap="square" lIns="0" tIns="0" rIns="0" bIns="0" rtlCol="0" anchor="t">
            <a:spAutoFit/>
          </a:bodyPr>
          <a:lstStyle/>
          <a:p>
            <a:pPr>
              <a:lnSpc>
                <a:spcPts val="1812"/>
              </a:lnSpc>
              <a:spcBef>
                <a:spcPct val="0"/>
              </a:spcBef>
            </a:pPr>
            <a:r>
              <a:rPr lang="en-US" sz="1600" dirty="0">
                <a:solidFill>
                  <a:srgbClr val="000000"/>
                </a:solidFill>
                <a:latin typeface="Canva Sans Bold"/>
              </a:rPr>
              <a:t>Customize Job Role Preparation</a:t>
            </a:r>
            <a:endParaRPr lang="en-US" sz="1294" dirty="0">
              <a:solidFill>
                <a:srgbClr val="000000"/>
              </a:solidFill>
              <a:latin typeface="Canva Sans Bold"/>
            </a:endParaRPr>
          </a:p>
        </p:txBody>
      </p:sp>
      <p:sp>
        <p:nvSpPr>
          <p:cNvPr id="47" name="TextBox 7">
            <a:extLst>
              <a:ext uri="{FF2B5EF4-FFF2-40B4-BE49-F238E27FC236}">
                <a16:creationId xmlns:a16="http://schemas.microsoft.com/office/drawing/2014/main" id="{05208077-1419-92FE-7F22-9E8EB8D858DF}"/>
              </a:ext>
            </a:extLst>
          </p:cNvPr>
          <p:cNvSpPr txBox="1"/>
          <p:nvPr/>
        </p:nvSpPr>
        <p:spPr>
          <a:xfrm>
            <a:off x="359002" y="5253334"/>
            <a:ext cx="2743201" cy="461665"/>
          </a:xfrm>
          <a:prstGeom prst="rect">
            <a:avLst/>
          </a:prstGeom>
        </p:spPr>
        <p:txBody>
          <a:bodyPr wrap="square" lIns="0" tIns="0" rIns="0" bIns="0" rtlCol="0" anchor="t">
            <a:spAutoFit/>
          </a:bodyPr>
          <a:lstStyle/>
          <a:p>
            <a:pPr>
              <a:lnSpc>
                <a:spcPts val="1812"/>
              </a:lnSpc>
              <a:spcBef>
                <a:spcPct val="0"/>
              </a:spcBef>
            </a:pPr>
            <a:r>
              <a:rPr lang="en-US" sz="1600" dirty="0">
                <a:solidFill>
                  <a:srgbClr val="000000"/>
                </a:solidFill>
                <a:latin typeface="Canva Sans Bold"/>
              </a:rPr>
              <a:t>Improve User Engagement and Learning Outcomes</a:t>
            </a:r>
          </a:p>
        </p:txBody>
      </p:sp>
      <p:sp>
        <p:nvSpPr>
          <p:cNvPr id="48" name="TextBox 8">
            <a:extLst>
              <a:ext uri="{FF2B5EF4-FFF2-40B4-BE49-F238E27FC236}">
                <a16:creationId xmlns:a16="http://schemas.microsoft.com/office/drawing/2014/main" id="{2E00DC11-64F5-926A-AE04-8D0C0990467A}"/>
              </a:ext>
            </a:extLst>
          </p:cNvPr>
          <p:cNvSpPr txBox="1"/>
          <p:nvPr/>
        </p:nvSpPr>
        <p:spPr>
          <a:xfrm>
            <a:off x="3102203" y="1448153"/>
            <a:ext cx="1673160" cy="231129"/>
          </a:xfrm>
          <a:prstGeom prst="rect">
            <a:avLst/>
          </a:prstGeom>
        </p:spPr>
        <p:txBody>
          <a:bodyPr lIns="0" tIns="0" rIns="0" bIns="0" rtlCol="0" anchor="t">
            <a:spAutoFit/>
          </a:bodyPr>
          <a:lstStyle/>
          <a:p>
            <a:pPr>
              <a:lnSpc>
                <a:spcPts val="1940"/>
              </a:lnSpc>
              <a:spcBef>
                <a:spcPct val="0"/>
              </a:spcBef>
            </a:pPr>
            <a:r>
              <a:rPr lang="en-US" sz="1386" dirty="0">
                <a:solidFill>
                  <a:srgbClr val="000000"/>
                </a:solidFill>
                <a:latin typeface="Canva Sans Bold"/>
              </a:rPr>
              <a:t>RESEARCH [1] </a:t>
            </a:r>
          </a:p>
        </p:txBody>
      </p:sp>
      <p:sp>
        <p:nvSpPr>
          <p:cNvPr id="49" name="TextBox 8">
            <a:extLst>
              <a:ext uri="{FF2B5EF4-FFF2-40B4-BE49-F238E27FC236}">
                <a16:creationId xmlns:a16="http://schemas.microsoft.com/office/drawing/2014/main" id="{1E9DA514-7A78-CD9E-BBBA-BAC25F5EC15D}"/>
              </a:ext>
            </a:extLst>
          </p:cNvPr>
          <p:cNvSpPr txBox="1"/>
          <p:nvPr/>
        </p:nvSpPr>
        <p:spPr>
          <a:xfrm>
            <a:off x="5037184" y="1447073"/>
            <a:ext cx="1673160" cy="231129"/>
          </a:xfrm>
          <a:prstGeom prst="rect">
            <a:avLst/>
          </a:prstGeom>
        </p:spPr>
        <p:txBody>
          <a:bodyPr lIns="0" tIns="0" rIns="0" bIns="0" rtlCol="0" anchor="t">
            <a:spAutoFit/>
          </a:bodyPr>
          <a:lstStyle/>
          <a:p>
            <a:pPr>
              <a:lnSpc>
                <a:spcPts val="1940"/>
              </a:lnSpc>
              <a:spcBef>
                <a:spcPct val="0"/>
              </a:spcBef>
            </a:pPr>
            <a:r>
              <a:rPr lang="en-US" sz="1386" dirty="0">
                <a:solidFill>
                  <a:srgbClr val="000000"/>
                </a:solidFill>
                <a:latin typeface="Canva Sans Bold"/>
              </a:rPr>
              <a:t>RESEARCH [2] </a:t>
            </a:r>
          </a:p>
        </p:txBody>
      </p:sp>
      <p:sp>
        <p:nvSpPr>
          <p:cNvPr id="50" name="TextBox 8">
            <a:extLst>
              <a:ext uri="{FF2B5EF4-FFF2-40B4-BE49-F238E27FC236}">
                <a16:creationId xmlns:a16="http://schemas.microsoft.com/office/drawing/2014/main" id="{35DC552D-2E74-1D4E-0ED8-7B190245618B}"/>
              </a:ext>
            </a:extLst>
          </p:cNvPr>
          <p:cNvSpPr txBox="1"/>
          <p:nvPr/>
        </p:nvSpPr>
        <p:spPr>
          <a:xfrm>
            <a:off x="6972165" y="1447073"/>
            <a:ext cx="1673160" cy="231129"/>
          </a:xfrm>
          <a:prstGeom prst="rect">
            <a:avLst/>
          </a:prstGeom>
        </p:spPr>
        <p:txBody>
          <a:bodyPr lIns="0" tIns="0" rIns="0" bIns="0" rtlCol="0" anchor="t">
            <a:spAutoFit/>
          </a:bodyPr>
          <a:lstStyle/>
          <a:p>
            <a:pPr>
              <a:lnSpc>
                <a:spcPts val="1940"/>
              </a:lnSpc>
              <a:spcBef>
                <a:spcPct val="0"/>
              </a:spcBef>
            </a:pPr>
            <a:r>
              <a:rPr lang="en-US" sz="1386" dirty="0">
                <a:solidFill>
                  <a:srgbClr val="000000"/>
                </a:solidFill>
                <a:latin typeface="Canva Sans Bold"/>
              </a:rPr>
              <a:t>RESEARCH [3] </a:t>
            </a:r>
          </a:p>
        </p:txBody>
      </p:sp>
      <p:sp>
        <p:nvSpPr>
          <p:cNvPr id="51" name="TextBox 8">
            <a:extLst>
              <a:ext uri="{FF2B5EF4-FFF2-40B4-BE49-F238E27FC236}">
                <a16:creationId xmlns:a16="http://schemas.microsoft.com/office/drawing/2014/main" id="{7E0B2F82-40F5-02B9-7A66-82CD96A4EF03}"/>
              </a:ext>
            </a:extLst>
          </p:cNvPr>
          <p:cNvSpPr txBox="1"/>
          <p:nvPr/>
        </p:nvSpPr>
        <p:spPr>
          <a:xfrm>
            <a:off x="8797725" y="1447073"/>
            <a:ext cx="1673160" cy="231129"/>
          </a:xfrm>
          <a:prstGeom prst="rect">
            <a:avLst/>
          </a:prstGeom>
        </p:spPr>
        <p:txBody>
          <a:bodyPr lIns="0" tIns="0" rIns="0" bIns="0" rtlCol="0" anchor="t">
            <a:spAutoFit/>
          </a:bodyPr>
          <a:lstStyle/>
          <a:p>
            <a:pPr>
              <a:lnSpc>
                <a:spcPts val="1940"/>
              </a:lnSpc>
              <a:spcBef>
                <a:spcPct val="0"/>
              </a:spcBef>
            </a:pPr>
            <a:r>
              <a:rPr lang="en-US" sz="1386" dirty="0">
                <a:solidFill>
                  <a:srgbClr val="000000"/>
                </a:solidFill>
                <a:latin typeface="Canva Sans Bold"/>
              </a:rPr>
              <a:t>RESEARCH [4] </a:t>
            </a:r>
          </a:p>
        </p:txBody>
      </p:sp>
      <p:sp>
        <p:nvSpPr>
          <p:cNvPr id="52" name="TextBox 12">
            <a:extLst>
              <a:ext uri="{FF2B5EF4-FFF2-40B4-BE49-F238E27FC236}">
                <a16:creationId xmlns:a16="http://schemas.microsoft.com/office/drawing/2014/main" id="{4E1E5DDF-F249-EDB3-745E-4539B5FF31E9}"/>
              </a:ext>
            </a:extLst>
          </p:cNvPr>
          <p:cNvSpPr txBox="1"/>
          <p:nvPr/>
        </p:nvSpPr>
        <p:spPr>
          <a:xfrm>
            <a:off x="10521687" y="1328194"/>
            <a:ext cx="1517913" cy="468888"/>
          </a:xfrm>
          <a:prstGeom prst="rect">
            <a:avLst/>
          </a:prstGeom>
        </p:spPr>
        <p:txBody>
          <a:bodyPr wrap="square" lIns="0" tIns="0" rIns="0" bIns="0" rtlCol="0" anchor="t">
            <a:spAutoFit/>
          </a:bodyPr>
          <a:lstStyle/>
          <a:p>
            <a:pPr algn="ctr">
              <a:lnSpc>
                <a:spcPts val="1940"/>
              </a:lnSpc>
              <a:spcBef>
                <a:spcPct val="0"/>
              </a:spcBef>
            </a:pPr>
            <a:r>
              <a:rPr lang="en-US" sz="1386" dirty="0">
                <a:solidFill>
                  <a:srgbClr val="000000"/>
                </a:solidFill>
                <a:latin typeface="Canva Sans Bold"/>
              </a:rPr>
              <a:t>PROPOSED </a:t>
            </a:r>
          </a:p>
          <a:p>
            <a:pPr algn="ctr">
              <a:lnSpc>
                <a:spcPts val="1940"/>
              </a:lnSpc>
              <a:spcBef>
                <a:spcPct val="0"/>
              </a:spcBef>
            </a:pPr>
            <a:r>
              <a:rPr lang="en-US" sz="1386" dirty="0">
                <a:solidFill>
                  <a:srgbClr val="000000"/>
                </a:solidFill>
                <a:latin typeface="Canva Sans Bold"/>
              </a:rPr>
              <a:t>SOLUTION</a:t>
            </a:r>
          </a:p>
        </p:txBody>
      </p:sp>
      <p:pic>
        <p:nvPicPr>
          <p:cNvPr id="54" name="Graphic 53" descr="Checkmark with solid fill">
            <a:extLst>
              <a:ext uri="{FF2B5EF4-FFF2-40B4-BE49-F238E27FC236}">
                <a16:creationId xmlns:a16="http://schemas.microsoft.com/office/drawing/2014/main" id="{74B93ACE-6154-7070-13DF-AE0050150D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81583" y="2061758"/>
            <a:ext cx="457200" cy="457200"/>
          </a:xfrm>
          <a:prstGeom prst="rect">
            <a:avLst/>
          </a:prstGeom>
        </p:spPr>
      </p:pic>
      <p:pic>
        <p:nvPicPr>
          <p:cNvPr id="55" name="Graphic 54" descr="Checkmark with solid fill">
            <a:extLst>
              <a:ext uri="{FF2B5EF4-FFF2-40B4-BE49-F238E27FC236}">
                <a16:creationId xmlns:a16="http://schemas.microsoft.com/office/drawing/2014/main" id="{65B010B1-E115-E335-17A7-EA874325EAB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52042" y="2061758"/>
            <a:ext cx="457200" cy="457200"/>
          </a:xfrm>
          <a:prstGeom prst="rect">
            <a:avLst/>
          </a:prstGeom>
        </p:spPr>
      </p:pic>
      <p:pic>
        <p:nvPicPr>
          <p:cNvPr id="57" name="Graphic 56" descr="Close with solid fill">
            <a:extLst>
              <a:ext uri="{FF2B5EF4-FFF2-40B4-BE49-F238E27FC236}">
                <a16:creationId xmlns:a16="http://schemas.microsoft.com/office/drawing/2014/main" id="{E8FEF7B2-8804-45BB-D7F4-88C90C74A85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81583" y="3103385"/>
            <a:ext cx="457200" cy="457200"/>
          </a:xfrm>
          <a:prstGeom prst="rect">
            <a:avLst/>
          </a:prstGeom>
        </p:spPr>
      </p:pic>
      <p:pic>
        <p:nvPicPr>
          <p:cNvPr id="58" name="Graphic 57" descr="Close with solid fill">
            <a:extLst>
              <a:ext uri="{FF2B5EF4-FFF2-40B4-BE49-F238E27FC236}">
                <a16:creationId xmlns:a16="http://schemas.microsoft.com/office/drawing/2014/main" id="{326D3389-D91B-C5FD-6A80-CC20A814A64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81583" y="4125735"/>
            <a:ext cx="457200" cy="457200"/>
          </a:xfrm>
          <a:prstGeom prst="rect">
            <a:avLst/>
          </a:prstGeom>
        </p:spPr>
      </p:pic>
      <p:pic>
        <p:nvPicPr>
          <p:cNvPr id="60" name="Graphic 59" descr="Checkmark with solid fill">
            <a:extLst>
              <a:ext uri="{FF2B5EF4-FFF2-40B4-BE49-F238E27FC236}">
                <a16:creationId xmlns:a16="http://schemas.microsoft.com/office/drawing/2014/main" id="{585DE56A-3072-2F4D-F314-2EE7518C65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81583" y="5257799"/>
            <a:ext cx="457200" cy="457200"/>
          </a:xfrm>
          <a:prstGeom prst="rect">
            <a:avLst/>
          </a:prstGeom>
        </p:spPr>
      </p:pic>
      <p:pic>
        <p:nvPicPr>
          <p:cNvPr id="61" name="Graphic 60" descr="Checkmark with solid fill">
            <a:extLst>
              <a:ext uri="{FF2B5EF4-FFF2-40B4-BE49-F238E27FC236}">
                <a16:creationId xmlns:a16="http://schemas.microsoft.com/office/drawing/2014/main" id="{2D68D4DE-2075-E5CA-7C59-85E78470015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16564" y="5257799"/>
            <a:ext cx="457200" cy="457200"/>
          </a:xfrm>
          <a:prstGeom prst="rect">
            <a:avLst/>
          </a:prstGeom>
        </p:spPr>
      </p:pic>
      <p:pic>
        <p:nvPicPr>
          <p:cNvPr id="62" name="Graphic 61" descr="Close with solid fill">
            <a:extLst>
              <a:ext uri="{FF2B5EF4-FFF2-40B4-BE49-F238E27FC236}">
                <a16:creationId xmlns:a16="http://schemas.microsoft.com/office/drawing/2014/main" id="{517D9E65-5FA4-89BD-FED7-36BF46C41BC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16564" y="4125735"/>
            <a:ext cx="457200" cy="457200"/>
          </a:xfrm>
          <a:prstGeom prst="rect">
            <a:avLst/>
          </a:prstGeom>
        </p:spPr>
      </p:pic>
      <p:pic>
        <p:nvPicPr>
          <p:cNvPr id="63" name="Graphic 62" descr="Close with solid fill">
            <a:extLst>
              <a:ext uri="{FF2B5EF4-FFF2-40B4-BE49-F238E27FC236}">
                <a16:creationId xmlns:a16="http://schemas.microsoft.com/office/drawing/2014/main" id="{134E5275-483F-4C8E-37A3-756E4110B39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51545" y="4125735"/>
            <a:ext cx="457200" cy="457200"/>
          </a:xfrm>
          <a:prstGeom prst="rect">
            <a:avLst/>
          </a:prstGeom>
        </p:spPr>
      </p:pic>
      <p:pic>
        <p:nvPicPr>
          <p:cNvPr id="64" name="Graphic 63" descr="Close with solid fill">
            <a:extLst>
              <a:ext uri="{FF2B5EF4-FFF2-40B4-BE49-F238E27FC236}">
                <a16:creationId xmlns:a16="http://schemas.microsoft.com/office/drawing/2014/main" id="{9328A25E-D875-E5BB-6222-70AB8D4252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286526" y="4125735"/>
            <a:ext cx="457200" cy="457200"/>
          </a:xfrm>
          <a:prstGeom prst="rect">
            <a:avLst/>
          </a:prstGeom>
        </p:spPr>
      </p:pic>
      <p:pic>
        <p:nvPicPr>
          <p:cNvPr id="65" name="Graphic 64" descr="Checkmark with solid fill">
            <a:extLst>
              <a:ext uri="{FF2B5EF4-FFF2-40B4-BE49-F238E27FC236}">
                <a16:creationId xmlns:a16="http://schemas.microsoft.com/office/drawing/2014/main" id="{D5BD01DC-9288-7A9C-69B7-AD38F5895F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52042" y="3107850"/>
            <a:ext cx="457200" cy="457200"/>
          </a:xfrm>
          <a:prstGeom prst="rect">
            <a:avLst/>
          </a:prstGeom>
        </p:spPr>
      </p:pic>
      <p:pic>
        <p:nvPicPr>
          <p:cNvPr id="66" name="Graphic 65" descr="Checkmark with solid fill">
            <a:extLst>
              <a:ext uri="{FF2B5EF4-FFF2-40B4-BE49-F238E27FC236}">
                <a16:creationId xmlns:a16="http://schemas.microsoft.com/office/drawing/2014/main" id="{DC92C017-FA16-6982-C804-9C1562F67B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52042" y="4125735"/>
            <a:ext cx="457200" cy="457200"/>
          </a:xfrm>
          <a:prstGeom prst="rect">
            <a:avLst/>
          </a:prstGeom>
        </p:spPr>
      </p:pic>
      <p:pic>
        <p:nvPicPr>
          <p:cNvPr id="67" name="Graphic 66" descr="Checkmark with solid fill">
            <a:extLst>
              <a:ext uri="{FF2B5EF4-FFF2-40B4-BE49-F238E27FC236}">
                <a16:creationId xmlns:a16="http://schemas.microsoft.com/office/drawing/2014/main" id="{CA22B83B-9329-4895-5E12-F620221086A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52042" y="5257799"/>
            <a:ext cx="457200" cy="457200"/>
          </a:xfrm>
          <a:prstGeom prst="rect">
            <a:avLst/>
          </a:prstGeom>
        </p:spPr>
      </p:pic>
      <p:pic>
        <p:nvPicPr>
          <p:cNvPr id="68" name="Graphic 67" descr="Close with solid fill">
            <a:extLst>
              <a:ext uri="{FF2B5EF4-FFF2-40B4-BE49-F238E27FC236}">
                <a16:creationId xmlns:a16="http://schemas.microsoft.com/office/drawing/2014/main" id="{68856664-1A0C-B103-F21A-A46E420A68A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56647" y="5257799"/>
            <a:ext cx="457200" cy="457200"/>
          </a:xfrm>
          <a:prstGeom prst="rect">
            <a:avLst/>
          </a:prstGeom>
        </p:spPr>
      </p:pic>
      <p:pic>
        <p:nvPicPr>
          <p:cNvPr id="69" name="Graphic 68" descr="Checkmark with solid fill">
            <a:extLst>
              <a:ext uri="{FF2B5EF4-FFF2-40B4-BE49-F238E27FC236}">
                <a16:creationId xmlns:a16="http://schemas.microsoft.com/office/drawing/2014/main" id="{39E4CDF0-7100-8454-6F86-11F97A7C9C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86526" y="5253334"/>
            <a:ext cx="457200" cy="457200"/>
          </a:xfrm>
          <a:prstGeom prst="rect">
            <a:avLst/>
          </a:prstGeom>
        </p:spPr>
      </p:pic>
      <p:pic>
        <p:nvPicPr>
          <p:cNvPr id="70" name="Graphic 69" descr="Checkmark with solid fill">
            <a:extLst>
              <a:ext uri="{FF2B5EF4-FFF2-40B4-BE49-F238E27FC236}">
                <a16:creationId xmlns:a16="http://schemas.microsoft.com/office/drawing/2014/main" id="{DF1EDC0C-3724-420E-1015-42ACDCF22F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59480" y="2061758"/>
            <a:ext cx="457200" cy="457200"/>
          </a:xfrm>
          <a:prstGeom prst="rect">
            <a:avLst/>
          </a:prstGeom>
        </p:spPr>
      </p:pic>
      <p:pic>
        <p:nvPicPr>
          <p:cNvPr id="71" name="Graphic 70" descr="Checkmark with solid fill">
            <a:extLst>
              <a:ext uri="{FF2B5EF4-FFF2-40B4-BE49-F238E27FC236}">
                <a16:creationId xmlns:a16="http://schemas.microsoft.com/office/drawing/2014/main" id="{F398408E-AB0B-EDB0-6777-E93FF9BFFC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16564" y="2061758"/>
            <a:ext cx="457200" cy="457200"/>
          </a:xfrm>
          <a:prstGeom prst="rect">
            <a:avLst/>
          </a:prstGeom>
        </p:spPr>
      </p:pic>
      <p:pic>
        <p:nvPicPr>
          <p:cNvPr id="72" name="Graphic 71" descr="Checkmark with solid fill">
            <a:extLst>
              <a:ext uri="{FF2B5EF4-FFF2-40B4-BE49-F238E27FC236}">
                <a16:creationId xmlns:a16="http://schemas.microsoft.com/office/drawing/2014/main" id="{C64207F2-F9D8-088D-EEC7-3FC6676F7B6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86526" y="2061758"/>
            <a:ext cx="457200" cy="457200"/>
          </a:xfrm>
          <a:prstGeom prst="rect">
            <a:avLst/>
          </a:prstGeom>
        </p:spPr>
      </p:pic>
      <p:pic>
        <p:nvPicPr>
          <p:cNvPr id="73" name="Graphic 72" descr="Close with solid fill">
            <a:extLst>
              <a:ext uri="{FF2B5EF4-FFF2-40B4-BE49-F238E27FC236}">
                <a16:creationId xmlns:a16="http://schemas.microsoft.com/office/drawing/2014/main" id="{4503CDFC-7275-29D4-9963-03A22542513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16564" y="3103385"/>
            <a:ext cx="457200" cy="457200"/>
          </a:xfrm>
          <a:prstGeom prst="rect">
            <a:avLst/>
          </a:prstGeom>
        </p:spPr>
      </p:pic>
      <p:pic>
        <p:nvPicPr>
          <p:cNvPr id="74" name="Graphic 73" descr="Close with solid fill">
            <a:extLst>
              <a:ext uri="{FF2B5EF4-FFF2-40B4-BE49-F238E27FC236}">
                <a16:creationId xmlns:a16="http://schemas.microsoft.com/office/drawing/2014/main" id="{BD571B29-1092-B621-924C-525F12F3090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47959" y="3103385"/>
            <a:ext cx="457200" cy="457200"/>
          </a:xfrm>
          <a:prstGeom prst="rect">
            <a:avLst/>
          </a:prstGeom>
        </p:spPr>
      </p:pic>
      <p:pic>
        <p:nvPicPr>
          <p:cNvPr id="75" name="Graphic 74" descr="Checkmark with solid fill">
            <a:extLst>
              <a:ext uri="{FF2B5EF4-FFF2-40B4-BE49-F238E27FC236}">
                <a16:creationId xmlns:a16="http://schemas.microsoft.com/office/drawing/2014/main" id="{1755C5BE-4188-B393-AC24-AA1C9BAB633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86526" y="3103385"/>
            <a:ext cx="457200" cy="457200"/>
          </a:xfrm>
          <a:prstGeom prst="rect">
            <a:avLst/>
          </a:prstGeom>
        </p:spPr>
      </p:pic>
    </p:spTree>
    <p:extLst>
      <p:ext uri="{BB962C8B-B14F-4D97-AF65-F5344CB8AC3E}">
        <p14:creationId xmlns:p14="http://schemas.microsoft.com/office/powerpoint/2010/main" val="2034064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e and green lines connected">
            <a:extLst>
              <a:ext uri="{FF2B5EF4-FFF2-40B4-BE49-F238E27FC236}">
                <a16:creationId xmlns:a16="http://schemas.microsoft.com/office/drawing/2014/main" id="{3142A528-E5D7-6F14-849C-73E8957FF072}"/>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4" name="Rectangle 3">
            <a:extLst>
              <a:ext uri="{FF2B5EF4-FFF2-40B4-BE49-F238E27FC236}">
                <a16:creationId xmlns:a16="http://schemas.microsoft.com/office/drawing/2014/main" id="{BD4145D8-AC86-59B0-47C6-7AD64A92829F}"/>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IT21286650</a:t>
            </a:r>
            <a:r>
              <a:rPr lang="en-US" sz="1800" dirty="0">
                <a:solidFill>
                  <a:schemeClr val="tx1"/>
                </a:solidFill>
              </a:rPr>
              <a:t>   |   </a:t>
            </a:r>
            <a:r>
              <a:rPr lang="en-US" b="1" dirty="0">
                <a:solidFill>
                  <a:schemeClr val="tx1"/>
                </a:solidFill>
              </a:rPr>
              <a:t>Senevirathna D M O C </a:t>
            </a:r>
            <a:r>
              <a:rPr lang="en-US" sz="1800" b="1" dirty="0">
                <a:solidFill>
                  <a:schemeClr val="tx1"/>
                </a:solidFill>
              </a:rPr>
              <a:t>  |  24-25J-082 </a:t>
            </a:r>
          </a:p>
        </p:txBody>
      </p:sp>
      <p:sp>
        <p:nvSpPr>
          <p:cNvPr id="6" name="Title 1">
            <a:extLst>
              <a:ext uri="{FF2B5EF4-FFF2-40B4-BE49-F238E27FC236}">
                <a16:creationId xmlns:a16="http://schemas.microsoft.com/office/drawing/2014/main" id="{D9B0E189-B921-FEBE-52DB-810F306B3082}"/>
              </a:ext>
            </a:extLst>
          </p:cNvPr>
          <p:cNvSpPr>
            <a:spLocks noGrp="1"/>
          </p:cNvSpPr>
          <p:nvPr>
            <p:ph type="title"/>
          </p:nvPr>
        </p:nvSpPr>
        <p:spPr>
          <a:xfrm>
            <a:off x="304800" y="304800"/>
            <a:ext cx="11684000" cy="838200"/>
          </a:xfrm>
        </p:spPr>
        <p:txBody>
          <a:bodyPr>
            <a:normAutofit/>
          </a:bodyPr>
          <a:lstStyle/>
          <a:p>
            <a:r>
              <a:rPr lang="en-US" sz="4000" b="1" dirty="0"/>
              <a:t>Research Problem</a:t>
            </a:r>
          </a:p>
        </p:txBody>
      </p:sp>
      <p:pic>
        <p:nvPicPr>
          <p:cNvPr id="8" name="Google Shape;183;g25d395fbcb3_3_46">
            <a:extLst>
              <a:ext uri="{FF2B5EF4-FFF2-40B4-BE49-F238E27FC236}">
                <a16:creationId xmlns:a16="http://schemas.microsoft.com/office/drawing/2014/main" id="{183E65F0-6DCC-5931-C09E-686A3442AD92}"/>
              </a:ext>
            </a:extLst>
          </p:cNvPr>
          <p:cNvPicPr preferRelativeResize="0"/>
          <p:nvPr/>
        </p:nvPicPr>
        <p:blipFill>
          <a:blip r:embed="rId3">
            <a:alphaModFix/>
          </a:blip>
          <a:stretch>
            <a:fillRect/>
          </a:stretch>
        </p:blipFill>
        <p:spPr>
          <a:xfrm>
            <a:off x="514299" y="3429000"/>
            <a:ext cx="2082576" cy="2776750"/>
          </a:xfrm>
          <a:prstGeom prst="rect">
            <a:avLst/>
          </a:prstGeom>
          <a:noFill/>
          <a:ln>
            <a:noFill/>
          </a:ln>
        </p:spPr>
      </p:pic>
      <p:sp>
        <p:nvSpPr>
          <p:cNvPr id="9" name="Google Shape;184;g25d395fbcb3_3_46">
            <a:extLst>
              <a:ext uri="{FF2B5EF4-FFF2-40B4-BE49-F238E27FC236}">
                <a16:creationId xmlns:a16="http://schemas.microsoft.com/office/drawing/2014/main" id="{080E4CF4-B7CE-4D52-5506-FB52168BD11A}"/>
              </a:ext>
            </a:extLst>
          </p:cNvPr>
          <p:cNvSpPr/>
          <p:nvPr/>
        </p:nvSpPr>
        <p:spPr>
          <a:xfrm>
            <a:off x="2924861" y="1597649"/>
            <a:ext cx="8752840" cy="3964951"/>
          </a:xfrm>
          <a:prstGeom prst="roundRect">
            <a:avLst>
              <a:gd name="adj" fmla="val 16667"/>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a:lnSpc>
                <a:spcPct val="107000"/>
              </a:lnSpc>
              <a:spcBef>
                <a:spcPts val="0"/>
              </a:spcBef>
              <a:spcAft>
                <a:spcPts val="800"/>
              </a:spcAft>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How can an adaptive MCQ system be designed to personalize interview preparation by dynamically tailoring questions to individual job roles and proficiency levels, providing real-time feedback, and adjusting the difficulty based on user performance?</a:t>
            </a:r>
          </a:p>
        </p:txBody>
      </p:sp>
    </p:spTree>
    <p:extLst>
      <p:ext uri="{BB962C8B-B14F-4D97-AF65-F5344CB8AC3E}">
        <p14:creationId xmlns:p14="http://schemas.microsoft.com/office/powerpoint/2010/main" val="2923207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e and green lines connected">
            <a:extLst>
              <a:ext uri="{FF2B5EF4-FFF2-40B4-BE49-F238E27FC236}">
                <a16:creationId xmlns:a16="http://schemas.microsoft.com/office/drawing/2014/main" id="{3142A528-E5D7-6F14-849C-73E8957FF072}"/>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4" name="Rectangle 3">
            <a:extLst>
              <a:ext uri="{FF2B5EF4-FFF2-40B4-BE49-F238E27FC236}">
                <a16:creationId xmlns:a16="http://schemas.microsoft.com/office/drawing/2014/main" id="{BD4145D8-AC86-59B0-47C6-7AD64A92829F}"/>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IT21286650</a:t>
            </a:r>
            <a:r>
              <a:rPr lang="en-US" sz="1800" dirty="0">
                <a:solidFill>
                  <a:schemeClr val="tx1"/>
                </a:solidFill>
              </a:rPr>
              <a:t>   |   </a:t>
            </a:r>
            <a:r>
              <a:rPr lang="en-US" b="1" dirty="0">
                <a:solidFill>
                  <a:schemeClr val="tx1"/>
                </a:solidFill>
              </a:rPr>
              <a:t>Senevirathna D M O C </a:t>
            </a:r>
            <a:r>
              <a:rPr lang="en-US" sz="1800" b="1" dirty="0">
                <a:solidFill>
                  <a:schemeClr val="tx1"/>
                </a:solidFill>
              </a:rPr>
              <a:t>  |  24-25J-082 </a:t>
            </a:r>
          </a:p>
        </p:txBody>
      </p:sp>
      <p:sp>
        <p:nvSpPr>
          <p:cNvPr id="6" name="Title 1">
            <a:extLst>
              <a:ext uri="{FF2B5EF4-FFF2-40B4-BE49-F238E27FC236}">
                <a16:creationId xmlns:a16="http://schemas.microsoft.com/office/drawing/2014/main" id="{D9B0E189-B921-FEBE-52DB-810F306B3082}"/>
              </a:ext>
            </a:extLst>
          </p:cNvPr>
          <p:cNvSpPr>
            <a:spLocks noGrp="1"/>
          </p:cNvSpPr>
          <p:nvPr>
            <p:ph type="title"/>
          </p:nvPr>
        </p:nvSpPr>
        <p:spPr>
          <a:xfrm>
            <a:off x="304800" y="304800"/>
            <a:ext cx="11684000" cy="838200"/>
          </a:xfrm>
        </p:spPr>
        <p:txBody>
          <a:bodyPr>
            <a:normAutofit/>
          </a:bodyPr>
          <a:lstStyle/>
          <a:p>
            <a:r>
              <a:rPr lang="en-US" sz="4000" b="1" dirty="0"/>
              <a:t>Specific Objectives</a:t>
            </a:r>
            <a:endParaRPr lang="en-US" b="1" dirty="0"/>
          </a:p>
        </p:txBody>
      </p:sp>
      <p:sp>
        <p:nvSpPr>
          <p:cNvPr id="2" name="Google Shape;194;g25d395fbcb3_3_65">
            <a:extLst>
              <a:ext uri="{FF2B5EF4-FFF2-40B4-BE49-F238E27FC236}">
                <a16:creationId xmlns:a16="http://schemas.microsoft.com/office/drawing/2014/main" id="{7E0C8B44-CC4E-45A3-E5C4-6F759922B7F4}"/>
              </a:ext>
            </a:extLst>
          </p:cNvPr>
          <p:cNvSpPr/>
          <p:nvPr/>
        </p:nvSpPr>
        <p:spPr>
          <a:xfrm>
            <a:off x="1295400" y="1981200"/>
            <a:ext cx="9933350" cy="2620275"/>
          </a:xfrm>
          <a:prstGeom prst="roundRect">
            <a:avLst>
              <a:gd name="adj" fmla="val 16667"/>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Clr>
                <a:schemeClr val="dk1"/>
              </a:buClr>
              <a:buSzPts val="1100"/>
              <a:buFont typeface="Arial"/>
              <a:buNone/>
            </a:pPr>
            <a:r>
              <a:rPr lang="en-US" sz="2800" dirty="0">
                <a:effectLst/>
                <a:latin typeface="Aptos" panose="020B0004020202020204" pitchFamily="34" charset="0"/>
                <a:ea typeface="Aptos" panose="020B0004020202020204" pitchFamily="34" charset="0"/>
                <a:cs typeface="Times New Roman" panose="02020603050405020304" pitchFamily="18" charset="0"/>
              </a:rPr>
              <a:t>To develop and implement the MCQ Levelup Controlling component within a comprehensive web application that enhances interview preparedness through machine learning techniques.</a:t>
            </a:r>
            <a:endParaRPr sz="2800" dirty="0"/>
          </a:p>
        </p:txBody>
      </p:sp>
      <p:pic>
        <p:nvPicPr>
          <p:cNvPr id="3" name="Graphic 2" descr="Presentation with checklist with solid fill">
            <a:extLst>
              <a:ext uri="{FF2B5EF4-FFF2-40B4-BE49-F238E27FC236}">
                <a16:creationId xmlns:a16="http://schemas.microsoft.com/office/drawing/2014/main" id="{4F40179C-5B2F-B6A7-03B5-CBCBE2389F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62200" y="396874"/>
            <a:ext cx="914400" cy="914400"/>
          </a:xfrm>
          <a:prstGeom prst="rect">
            <a:avLst/>
          </a:prstGeom>
        </p:spPr>
      </p:pic>
    </p:spTree>
    <p:extLst>
      <p:ext uri="{BB962C8B-B14F-4D97-AF65-F5344CB8AC3E}">
        <p14:creationId xmlns:p14="http://schemas.microsoft.com/office/powerpoint/2010/main" val="2113993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e and green lines connected">
            <a:extLst>
              <a:ext uri="{FF2B5EF4-FFF2-40B4-BE49-F238E27FC236}">
                <a16:creationId xmlns:a16="http://schemas.microsoft.com/office/drawing/2014/main" id="{3142A528-E5D7-6F14-849C-73E8957FF072}"/>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4" name="Rectangle 3">
            <a:extLst>
              <a:ext uri="{FF2B5EF4-FFF2-40B4-BE49-F238E27FC236}">
                <a16:creationId xmlns:a16="http://schemas.microsoft.com/office/drawing/2014/main" id="{BD4145D8-AC86-59B0-47C6-7AD64A92829F}"/>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IT21286650</a:t>
            </a:r>
            <a:r>
              <a:rPr lang="en-US" sz="1800" dirty="0">
                <a:solidFill>
                  <a:schemeClr val="tx1"/>
                </a:solidFill>
              </a:rPr>
              <a:t>   |   </a:t>
            </a:r>
            <a:r>
              <a:rPr lang="en-US" b="1" dirty="0">
                <a:solidFill>
                  <a:schemeClr val="tx1"/>
                </a:solidFill>
              </a:rPr>
              <a:t>Senevirathna D M O C </a:t>
            </a:r>
            <a:r>
              <a:rPr lang="en-US" sz="1800" b="1" dirty="0">
                <a:solidFill>
                  <a:schemeClr val="tx1"/>
                </a:solidFill>
              </a:rPr>
              <a:t>  |  24-25J-082 </a:t>
            </a:r>
          </a:p>
        </p:txBody>
      </p:sp>
      <p:sp>
        <p:nvSpPr>
          <p:cNvPr id="6" name="Title 1">
            <a:extLst>
              <a:ext uri="{FF2B5EF4-FFF2-40B4-BE49-F238E27FC236}">
                <a16:creationId xmlns:a16="http://schemas.microsoft.com/office/drawing/2014/main" id="{D9B0E189-B921-FEBE-52DB-810F306B3082}"/>
              </a:ext>
            </a:extLst>
          </p:cNvPr>
          <p:cNvSpPr>
            <a:spLocks noGrp="1"/>
          </p:cNvSpPr>
          <p:nvPr>
            <p:ph type="title"/>
          </p:nvPr>
        </p:nvSpPr>
        <p:spPr>
          <a:xfrm>
            <a:off x="304800" y="304800"/>
            <a:ext cx="11684000" cy="838200"/>
          </a:xfrm>
        </p:spPr>
        <p:txBody>
          <a:bodyPr>
            <a:normAutofit/>
          </a:bodyPr>
          <a:lstStyle/>
          <a:p>
            <a:r>
              <a:rPr lang="en-US" sz="4000" b="1" dirty="0"/>
              <a:t>Sub Objectives</a:t>
            </a:r>
            <a:endParaRPr lang="en-US" b="1" dirty="0"/>
          </a:p>
        </p:txBody>
      </p:sp>
      <p:sp>
        <p:nvSpPr>
          <p:cNvPr id="2" name="Google Shape;194;g25d395fbcb3_3_65">
            <a:extLst>
              <a:ext uri="{FF2B5EF4-FFF2-40B4-BE49-F238E27FC236}">
                <a16:creationId xmlns:a16="http://schemas.microsoft.com/office/drawing/2014/main" id="{7E0C8B44-CC4E-45A3-E5C4-6F759922B7F4}"/>
              </a:ext>
            </a:extLst>
          </p:cNvPr>
          <p:cNvSpPr/>
          <p:nvPr/>
        </p:nvSpPr>
        <p:spPr>
          <a:xfrm>
            <a:off x="2632435" y="1503289"/>
            <a:ext cx="6553200" cy="4461022"/>
          </a:xfrm>
          <a:prstGeom prst="roundRect">
            <a:avLst>
              <a:gd name="adj" fmla="val 16667"/>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342900" marR="0" lvl="0" indent="-342900">
              <a:lnSpc>
                <a:spcPct val="107000"/>
              </a:lnSpc>
              <a:spcBef>
                <a:spcPts val="0"/>
              </a:spcBef>
              <a:spcAft>
                <a:spcPts val="800"/>
              </a:spcAft>
              <a:buFont typeface="Arial" panose="020B0604020202020204" pitchFamily="34" charset="0"/>
              <a:buChar char="•"/>
              <a:tabLst>
                <a:tab pos="457200" algn="l"/>
              </a:tabLst>
            </a:pPr>
            <a:endParaRPr lang="en-US" sz="28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indent="-457200">
              <a:lnSpc>
                <a:spcPct val="107000"/>
              </a:lnSpc>
              <a:spcBef>
                <a:spcPts val="0"/>
              </a:spcBef>
              <a:spcAft>
                <a:spcPts val="800"/>
              </a:spcAft>
              <a:buFont typeface="Arial" panose="020B0604020202020204" pitchFamily="34" charset="0"/>
              <a:buChar char="•"/>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Job Role Customization</a:t>
            </a:r>
          </a:p>
          <a:p>
            <a:pPr marL="457200" marR="0" indent="-457200">
              <a:lnSpc>
                <a:spcPct val="107000"/>
              </a:lnSpc>
              <a:spcBef>
                <a:spcPts val="0"/>
              </a:spcBef>
              <a:spcAft>
                <a:spcPts val="800"/>
              </a:spcAft>
              <a:buFont typeface="Arial" panose="020B0604020202020204" pitchFamily="34" charset="0"/>
              <a:buChar char="•"/>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Dynamic Difficulty Adjustment</a:t>
            </a:r>
          </a:p>
          <a:p>
            <a:pPr marL="457200" marR="0" indent="-457200">
              <a:lnSpc>
                <a:spcPct val="107000"/>
              </a:lnSpc>
              <a:spcBef>
                <a:spcPts val="0"/>
              </a:spcBef>
              <a:spcAft>
                <a:spcPts val="800"/>
              </a:spcAft>
              <a:buFont typeface="Arial" panose="020B0604020202020204" pitchFamily="34" charset="0"/>
              <a:buChar char="•"/>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Real-Time Feedback</a:t>
            </a:r>
          </a:p>
          <a:p>
            <a:pPr marL="457200" marR="0" indent="-457200">
              <a:lnSpc>
                <a:spcPct val="107000"/>
              </a:lnSpc>
              <a:spcBef>
                <a:spcPts val="0"/>
              </a:spcBef>
              <a:spcAft>
                <a:spcPts val="800"/>
              </a:spcAft>
              <a:buFont typeface="Arial" panose="020B0604020202020204" pitchFamily="34" charset="0"/>
              <a:buChar char="•"/>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Reinforcement Learning Integration</a:t>
            </a:r>
          </a:p>
          <a:p>
            <a:pPr marL="457200" marR="0" indent="-457200">
              <a:lnSpc>
                <a:spcPct val="107000"/>
              </a:lnSpc>
              <a:spcBef>
                <a:spcPts val="0"/>
              </a:spcBef>
              <a:spcAft>
                <a:spcPts val="800"/>
              </a:spcAft>
              <a:buFont typeface="Arial" panose="020B0604020202020204" pitchFamily="34" charset="0"/>
              <a:buChar char="•"/>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Question Bank Management</a:t>
            </a:r>
          </a:p>
          <a:p>
            <a:pPr marL="457200" marR="0" indent="-457200">
              <a:lnSpc>
                <a:spcPct val="107000"/>
              </a:lnSpc>
              <a:spcBef>
                <a:spcPts val="0"/>
              </a:spcBef>
              <a:spcAft>
                <a:spcPts val="800"/>
              </a:spcAft>
              <a:buFont typeface="Arial" panose="020B0604020202020204" pitchFamily="34" charset="0"/>
              <a:buChar char="•"/>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User Interface Design</a:t>
            </a:r>
          </a:p>
          <a:p>
            <a:pPr marL="457200" marR="0" indent="-457200">
              <a:lnSpc>
                <a:spcPct val="107000"/>
              </a:lnSpc>
              <a:spcBef>
                <a:spcPts val="0"/>
              </a:spcBef>
              <a:spcAft>
                <a:spcPts val="800"/>
              </a:spcAft>
              <a:buFont typeface="Arial" panose="020B0604020202020204" pitchFamily="34" charset="0"/>
              <a:buChar char="•"/>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Performance Monitoring</a:t>
            </a:r>
          </a:p>
          <a:p>
            <a:pPr marL="0" lvl="0" indent="0" rtl="0">
              <a:lnSpc>
                <a:spcPct val="115000"/>
              </a:lnSpc>
              <a:spcBef>
                <a:spcPts val="0"/>
              </a:spcBef>
              <a:spcAft>
                <a:spcPts val="1600"/>
              </a:spcAft>
              <a:buClr>
                <a:schemeClr val="dk1"/>
              </a:buClr>
              <a:buSzPts val="1100"/>
              <a:buFont typeface="Arial"/>
              <a:buNone/>
            </a:pPr>
            <a:endParaRPr sz="1000" dirty="0"/>
          </a:p>
        </p:txBody>
      </p:sp>
      <p:pic>
        <p:nvPicPr>
          <p:cNvPr id="3" name="Graphic 2" descr="Presentation with checklist with solid fill">
            <a:extLst>
              <a:ext uri="{FF2B5EF4-FFF2-40B4-BE49-F238E27FC236}">
                <a16:creationId xmlns:a16="http://schemas.microsoft.com/office/drawing/2014/main" id="{F6D5AB16-5ED1-C4F9-6610-49B6914678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62200" y="396874"/>
            <a:ext cx="914400" cy="914400"/>
          </a:xfrm>
          <a:prstGeom prst="rect">
            <a:avLst/>
          </a:prstGeom>
        </p:spPr>
      </p:pic>
      <p:pic>
        <p:nvPicPr>
          <p:cNvPr id="8" name="Google Shape;552;g25c91279f4b_0_153">
            <a:extLst>
              <a:ext uri="{FF2B5EF4-FFF2-40B4-BE49-F238E27FC236}">
                <a16:creationId xmlns:a16="http://schemas.microsoft.com/office/drawing/2014/main" id="{EDC0EF6A-1680-461D-4D38-9EB3B07C10AA}"/>
              </a:ext>
            </a:extLst>
          </p:cNvPr>
          <p:cNvPicPr preferRelativeResize="0"/>
          <p:nvPr/>
        </p:nvPicPr>
        <p:blipFill>
          <a:blip r:embed="rId5">
            <a:alphaModFix/>
          </a:blip>
          <a:stretch>
            <a:fillRect/>
          </a:stretch>
        </p:blipFill>
        <p:spPr>
          <a:xfrm>
            <a:off x="10226700" y="4176150"/>
            <a:ext cx="1620300" cy="1935126"/>
          </a:xfrm>
          <a:prstGeom prst="rect">
            <a:avLst/>
          </a:prstGeom>
          <a:noFill/>
          <a:ln>
            <a:noFill/>
          </a:ln>
        </p:spPr>
      </p:pic>
    </p:spTree>
    <p:extLst>
      <p:ext uri="{BB962C8B-B14F-4D97-AF65-F5344CB8AC3E}">
        <p14:creationId xmlns:p14="http://schemas.microsoft.com/office/powerpoint/2010/main" val="2701183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e and green lines connected">
            <a:extLst>
              <a:ext uri="{FF2B5EF4-FFF2-40B4-BE49-F238E27FC236}">
                <a16:creationId xmlns:a16="http://schemas.microsoft.com/office/drawing/2014/main" id="{3142A528-E5D7-6F14-849C-73E8957FF072}"/>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4" name="Rectangle 3">
            <a:extLst>
              <a:ext uri="{FF2B5EF4-FFF2-40B4-BE49-F238E27FC236}">
                <a16:creationId xmlns:a16="http://schemas.microsoft.com/office/drawing/2014/main" id="{BD4145D8-AC86-59B0-47C6-7AD64A92829F}"/>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IT21286650</a:t>
            </a:r>
            <a:r>
              <a:rPr lang="en-US" sz="1800" dirty="0">
                <a:solidFill>
                  <a:schemeClr val="tx1"/>
                </a:solidFill>
              </a:rPr>
              <a:t>   |   </a:t>
            </a:r>
            <a:r>
              <a:rPr lang="en-US" b="1" dirty="0">
                <a:solidFill>
                  <a:schemeClr val="tx1"/>
                </a:solidFill>
              </a:rPr>
              <a:t>Senevirathna D M O C </a:t>
            </a:r>
            <a:r>
              <a:rPr lang="en-US" sz="1800" b="1" dirty="0">
                <a:solidFill>
                  <a:schemeClr val="tx1"/>
                </a:solidFill>
              </a:rPr>
              <a:t>  |  24-25J-082 </a:t>
            </a:r>
          </a:p>
        </p:txBody>
      </p:sp>
      <p:sp>
        <p:nvSpPr>
          <p:cNvPr id="6" name="Title 1">
            <a:extLst>
              <a:ext uri="{FF2B5EF4-FFF2-40B4-BE49-F238E27FC236}">
                <a16:creationId xmlns:a16="http://schemas.microsoft.com/office/drawing/2014/main" id="{D9B0E189-B921-FEBE-52DB-810F306B3082}"/>
              </a:ext>
            </a:extLst>
          </p:cNvPr>
          <p:cNvSpPr>
            <a:spLocks noGrp="1"/>
          </p:cNvSpPr>
          <p:nvPr>
            <p:ph type="title"/>
          </p:nvPr>
        </p:nvSpPr>
        <p:spPr>
          <a:xfrm>
            <a:off x="304800" y="304800"/>
            <a:ext cx="11684000" cy="838200"/>
          </a:xfrm>
        </p:spPr>
        <p:txBody>
          <a:bodyPr>
            <a:normAutofit/>
          </a:bodyPr>
          <a:lstStyle/>
          <a:p>
            <a:r>
              <a:rPr lang="en-US" sz="4000" b="1" dirty="0"/>
              <a:t>Novelty</a:t>
            </a:r>
            <a:endParaRPr lang="en-US" b="1" dirty="0"/>
          </a:p>
        </p:txBody>
      </p:sp>
      <p:sp>
        <p:nvSpPr>
          <p:cNvPr id="2" name="Google Shape;194;g25d395fbcb3_3_65">
            <a:extLst>
              <a:ext uri="{FF2B5EF4-FFF2-40B4-BE49-F238E27FC236}">
                <a16:creationId xmlns:a16="http://schemas.microsoft.com/office/drawing/2014/main" id="{7E0C8B44-CC4E-45A3-E5C4-6F759922B7F4}"/>
              </a:ext>
            </a:extLst>
          </p:cNvPr>
          <p:cNvSpPr/>
          <p:nvPr/>
        </p:nvSpPr>
        <p:spPr>
          <a:xfrm>
            <a:off x="1727200" y="1472475"/>
            <a:ext cx="9474200" cy="2886519"/>
          </a:xfrm>
          <a:prstGeom prst="roundRect">
            <a:avLst>
              <a:gd name="adj" fmla="val 16667"/>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R="0" lvl="0">
              <a:lnSpc>
                <a:spcPct val="107000"/>
              </a:lnSpc>
              <a:spcBef>
                <a:spcPts val="0"/>
              </a:spcBef>
              <a:spcAft>
                <a:spcPts val="800"/>
              </a:spcAft>
              <a:tabLst>
                <a:tab pos="457200" algn="l"/>
              </a:tabLst>
            </a:pPr>
            <a:r>
              <a:rPr lang="en-US" sz="2800" dirty="0">
                <a:latin typeface="Adobe Devanagari"/>
              </a:rPr>
              <a:t>“The novelty of our MCQ Levelup Controlling component lies in its dynamic adaptation to users' job roles and proficiency levels, coupled with real-time feedback and reinforcement learning to personalize and optimize interview preparation.”</a:t>
            </a:r>
            <a:endParaRPr sz="1000" dirty="0">
              <a:latin typeface="Adobe Devanagari"/>
            </a:endParaRPr>
          </a:p>
        </p:txBody>
      </p:sp>
      <p:pic>
        <p:nvPicPr>
          <p:cNvPr id="8" name="Google Shape;552;g25c91279f4b_0_153">
            <a:extLst>
              <a:ext uri="{FF2B5EF4-FFF2-40B4-BE49-F238E27FC236}">
                <a16:creationId xmlns:a16="http://schemas.microsoft.com/office/drawing/2014/main" id="{EDC0EF6A-1680-461D-4D38-9EB3B07C10AA}"/>
              </a:ext>
            </a:extLst>
          </p:cNvPr>
          <p:cNvPicPr preferRelativeResize="0"/>
          <p:nvPr/>
        </p:nvPicPr>
        <p:blipFill>
          <a:blip r:embed="rId3">
            <a:alphaModFix/>
          </a:blip>
          <a:stretch>
            <a:fillRect/>
          </a:stretch>
        </p:blipFill>
        <p:spPr>
          <a:xfrm>
            <a:off x="10391250" y="4358994"/>
            <a:ext cx="1620300" cy="1935126"/>
          </a:xfrm>
          <a:prstGeom prst="rect">
            <a:avLst/>
          </a:prstGeom>
          <a:noFill/>
          <a:ln>
            <a:noFill/>
          </a:ln>
        </p:spPr>
      </p:pic>
    </p:spTree>
    <p:extLst>
      <p:ext uri="{BB962C8B-B14F-4D97-AF65-F5344CB8AC3E}">
        <p14:creationId xmlns:p14="http://schemas.microsoft.com/office/powerpoint/2010/main" val="482242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e and green lines connected">
            <a:extLst>
              <a:ext uri="{FF2B5EF4-FFF2-40B4-BE49-F238E27FC236}">
                <a16:creationId xmlns:a16="http://schemas.microsoft.com/office/drawing/2014/main" id="{3142A528-E5D7-6F14-849C-73E8957FF072}"/>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4" name="Rectangle 3">
            <a:extLst>
              <a:ext uri="{FF2B5EF4-FFF2-40B4-BE49-F238E27FC236}">
                <a16:creationId xmlns:a16="http://schemas.microsoft.com/office/drawing/2014/main" id="{BD4145D8-AC86-59B0-47C6-7AD64A92829F}"/>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IT21286650</a:t>
            </a:r>
            <a:r>
              <a:rPr lang="en-US" sz="1800" dirty="0">
                <a:solidFill>
                  <a:schemeClr val="tx1"/>
                </a:solidFill>
              </a:rPr>
              <a:t>   |   </a:t>
            </a:r>
            <a:r>
              <a:rPr lang="en-US" b="1" dirty="0">
                <a:solidFill>
                  <a:schemeClr val="tx1"/>
                </a:solidFill>
              </a:rPr>
              <a:t>Senevirathna D M O C </a:t>
            </a:r>
            <a:r>
              <a:rPr lang="en-US" sz="1800" b="1" dirty="0">
                <a:solidFill>
                  <a:schemeClr val="tx1"/>
                </a:solidFill>
              </a:rPr>
              <a:t>  |  24-25J-082 </a:t>
            </a:r>
          </a:p>
        </p:txBody>
      </p:sp>
      <p:sp>
        <p:nvSpPr>
          <p:cNvPr id="6" name="Title 1">
            <a:extLst>
              <a:ext uri="{FF2B5EF4-FFF2-40B4-BE49-F238E27FC236}">
                <a16:creationId xmlns:a16="http://schemas.microsoft.com/office/drawing/2014/main" id="{D9B0E189-B921-FEBE-52DB-810F306B3082}"/>
              </a:ext>
            </a:extLst>
          </p:cNvPr>
          <p:cNvSpPr>
            <a:spLocks noGrp="1"/>
          </p:cNvSpPr>
          <p:nvPr>
            <p:ph type="title"/>
          </p:nvPr>
        </p:nvSpPr>
        <p:spPr>
          <a:xfrm>
            <a:off x="304800" y="304800"/>
            <a:ext cx="11684000" cy="838200"/>
          </a:xfrm>
        </p:spPr>
        <p:txBody>
          <a:bodyPr>
            <a:normAutofit/>
          </a:bodyPr>
          <a:lstStyle/>
          <a:p>
            <a:r>
              <a:rPr lang="en-US" sz="4000" b="1" dirty="0"/>
              <a:t>System Diagram</a:t>
            </a:r>
            <a:endParaRPr lang="en-US" b="1" dirty="0"/>
          </a:p>
        </p:txBody>
      </p:sp>
      <p:sp>
        <p:nvSpPr>
          <p:cNvPr id="9" name="Google Shape;184;g25d395fbcb3_3_46">
            <a:extLst>
              <a:ext uri="{FF2B5EF4-FFF2-40B4-BE49-F238E27FC236}">
                <a16:creationId xmlns:a16="http://schemas.microsoft.com/office/drawing/2014/main" id="{20369074-2FE6-315D-18F7-B87214225800}"/>
              </a:ext>
            </a:extLst>
          </p:cNvPr>
          <p:cNvSpPr/>
          <p:nvPr/>
        </p:nvSpPr>
        <p:spPr>
          <a:xfrm>
            <a:off x="95301" y="1143000"/>
            <a:ext cx="11893499" cy="5105400"/>
          </a:xfrm>
          <a:prstGeom prst="roundRect">
            <a:avLst>
              <a:gd name="adj" fmla="val 16667"/>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a:lnSpc>
                <a:spcPct val="107000"/>
              </a:lnSpc>
              <a:spcBef>
                <a:spcPts val="0"/>
              </a:spcBef>
              <a:spcAft>
                <a:spcPts val="800"/>
              </a:spcAft>
            </a:pPr>
            <a:endParaRPr lang="en-US" sz="2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11" name="Picture 10" descr="A screenshot of a video game&#10;&#10;Description automatically generated">
            <a:extLst>
              <a:ext uri="{FF2B5EF4-FFF2-40B4-BE49-F238E27FC236}">
                <a16:creationId xmlns:a16="http://schemas.microsoft.com/office/drawing/2014/main" id="{90EE315D-2ABA-5EDD-5E43-32608302B9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3650801" y="-1683199"/>
            <a:ext cx="4966598" cy="10744200"/>
          </a:xfrm>
          <a:prstGeom prst="rect">
            <a:avLst/>
          </a:prstGeom>
        </p:spPr>
      </p:pic>
    </p:spTree>
    <p:extLst>
      <p:ext uri="{BB962C8B-B14F-4D97-AF65-F5344CB8AC3E}">
        <p14:creationId xmlns:p14="http://schemas.microsoft.com/office/powerpoint/2010/main" val="3620743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e and green lines connected">
            <a:extLst>
              <a:ext uri="{FF2B5EF4-FFF2-40B4-BE49-F238E27FC236}">
                <a16:creationId xmlns:a16="http://schemas.microsoft.com/office/drawing/2014/main" id="{3142A528-E5D7-6F14-849C-73E8957FF072}"/>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4" name="Rectangle 3">
            <a:extLst>
              <a:ext uri="{FF2B5EF4-FFF2-40B4-BE49-F238E27FC236}">
                <a16:creationId xmlns:a16="http://schemas.microsoft.com/office/drawing/2014/main" id="{BD4145D8-AC86-59B0-47C6-7AD64A92829F}"/>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IT21286650</a:t>
            </a:r>
            <a:r>
              <a:rPr lang="en-US" sz="1800" dirty="0">
                <a:solidFill>
                  <a:schemeClr val="tx1"/>
                </a:solidFill>
              </a:rPr>
              <a:t>   |   </a:t>
            </a:r>
            <a:r>
              <a:rPr lang="en-US" b="1" dirty="0">
                <a:solidFill>
                  <a:schemeClr val="tx1"/>
                </a:solidFill>
              </a:rPr>
              <a:t>Senevirathna D M O C </a:t>
            </a:r>
            <a:r>
              <a:rPr lang="en-US" sz="1800" b="1" dirty="0">
                <a:solidFill>
                  <a:schemeClr val="tx1"/>
                </a:solidFill>
              </a:rPr>
              <a:t>  |  24-25J-082 </a:t>
            </a:r>
          </a:p>
        </p:txBody>
      </p:sp>
      <p:sp>
        <p:nvSpPr>
          <p:cNvPr id="6" name="Title 1">
            <a:extLst>
              <a:ext uri="{FF2B5EF4-FFF2-40B4-BE49-F238E27FC236}">
                <a16:creationId xmlns:a16="http://schemas.microsoft.com/office/drawing/2014/main" id="{D9B0E189-B921-FEBE-52DB-810F306B3082}"/>
              </a:ext>
            </a:extLst>
          </p:cNvPr>
          <p:cNvSpPr>
            <a:spLocks noGrp="1"/>
          </p:cNvSpPr>
          <p:nvPr>
            <p:ph type="title"/>
          </p:nvPr>
        </p:nvSpPr>
        <p:spPr>
          <a:xfrm>
            <a:off x="304800" y="304800"/>
            <a:ext cx="11684000" cy="838200"/>
          </a:xfrm>
        </p:spPr>
        <p:txBody>
          <a:bodyPr>
            <a:normAutofit/>
          </a:bodyPr>
          <a:lstStyle/>
          <a:p>
            <a:r>
              <a:rPr lang="en-US" sz="4000" b="1" dirty="0"/>
              <a:t>Technologies</a:t>
            </a:r>
            <a:endParaRPr lang="en-US" b="1" dirty="0"/>
          </a:p>
        </p:txBody>
      </p:sp>
      <p:sp>
        <p:nvSpPr>
          <p:cNvPr id="2" name="Freeform 4">
            <a:extLst>
              <a:ext uri="{FF2B5EF4-FFF2-40B4-BE49-F238E27FC236}">
                <a16:creationId xmlns:a16="http://schemas.microsoft.com/office/drawing/2014/main" id="{846623EE-D177-0280-1722-E2296BB15195}"/>
              </a:ext>
            </a:extLst>
          </p:cNvPr>
          <p:cNvSpPr/>
          <p:nvPr/>
        </p:nvSpPr>
        <p:spPr>
          <a:xfrm>
            <a:off x="1759000" y="1642087"/>
            <a:ext cx="1257300" cy="1171576"/>
          </a:xfrm>
          <a:custGeom>
            <a:avLst/>
            <a:gdLst/>
            <a:ahLst/>
            <a:cxnLst/>
            <a:rect l="l" t="t" r="r" b="b"/>
            <a:pathLst>
              <a:path w="1527011" h="1422029">
                <a:moveTo>
                  <a:pt x="0" y="0"/>
                </a:moveTo>
                <a:lnTo>
                  <a:pt x="1527011" y="0"/>
                </a:lnTo>
                <a:lnTo>
                  <a:pt x="1527011" y="1422029"/>
                </a:lnTo>
                <a:lnTo>
                  <a:pt x="0" y="142202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dirty="0"/>
          </a:p>
        </p:txBody>
      </p:sp>
      <p:pic>
        <p:nvPicPr>
          <p:cNvPr id="8" name="Picture 7" descr="A green logo with black background&#10;&#10;Description automatically generated">
            <a:extLst>
              <a:ext uri="{FF2B5EF4-FFF2-40B4-BE49-F238E27FC236}">
                <a16:creationId xmlns:a16="http://schemas.microsoft.com/office/drawing/2014/main" id="{0993968A-1F2E-3E26-B0C0-12D826548D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69779" y="4053208"/>
            <a:ext cx="2759094" cy="1448525"/>
          </a:xfrm>
          <a:prstGeom prst="rect">
            <a:avLst/>
          </a:prstGeom>
        </p:spPr>
      </p:pic>
      <p:pic>
        <p:nvPicPr>
          <p:cNvPr id="12" name="Picture 11" descr="A logo with a fox head&#10;&#10;Description automatically generated">
            <a:extLst>
              <a:ext uri="{FF2B5EF4-FFF2-40B4-BE49-F238E27FC236}">
                <a16:creationId xmlns:a16="http://schemas.microsoft.com/office/drawing/2014/main" id="{74B5571E-A422-9C72-D516-177058343D0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40752" y="1642087"/>
            <a:ext cx="2045343" cy="1150506"/>
          </a:xfrm>
          <a:prstGeom prst="rect">
            <a:avLst/>
          </a:prstGeom>
        </p:spPr>
      </p:pic>
      <p:pic>
        <p:nvPicPr>
          <p:cNvPr id="14" name="Picture 13" descr="A blue ribbon with a black background&#10;&#10;Description automatically generated">
            <a:extLst>
              <a:ext uri="{FF2B5EF4-FFF2-40B4-BE49-F238E27FC236}">
                <a16:creationId xmlns:a16="http://schemas.microsoft.com/office/drawing/2014/main" id="{3725ADD1-71B1-5229-0E16-0262140EC64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22023" y="4254801"/>
            <a:ext cx="1053571" cy="1045340"/>
          </a:xfrm>
          <a:prstGeom prst="rect">
            <a:avLst/>
          </a:prstGeom>
        </p:spPr>
      </p:pic>
      <p:pic>
        <p:nvPicPr>
          <p:cNvPr id="16" name="Picture 15" descr="A blue dolphin with yellow text&#10;&#10;Description automatically generated">
            <a:extLst>
              <a:ext uri="{FF2B5EF4-FFF2-40B4-BE49-F238E27FC236}">
                <a16:creationId xmlns:a16="http://schemas.microsoft.com/office/drawing/2014/main" id="{4704D07D-4EE4-BC22-C05F-3590B830368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75299" y="4162130"/>
            <a:ext cx="1143000" cy="1143000"/>
          </a:xfrm>
          <a:prstGeom prst="rect">
            <a:avLst/>
          </a:prstGeom>
        </p:spPr>
      </p:pic>
      <p:sp>
        <p:nvSpPr>
          <p:cNvPr id="17" name="TextBox 18">
            <a:extLst>
              <a:ext uri="{FF2B5EF4-FFF2-40B4-BE49-F238E27FC236}">
                <a16:creationId xmlns:a16="http://schemas.microsoft.com/office/drawing/2014/main" id="{6E804D19-6E72-C3F1-D4AD-CAB14D05D834}"/>
              </a:ext>
            </a:extLst>
          </p:cNvPr>
          <p:cNvSpPr txBox="1"/>
          <p:nvPr/>
        </p:nvSpPr>
        <p:spPr>
          <a:xfrm>
            <a:off x="1394758" y="2792593"/>
            <a:ext cx="2049183" cy="502830"/>
          </a:xfrm>
          <a:prstGeom prst="rect">
            <a:avLst/>
          </a:prstGeom>
        </p:spPr>
        <p:txBody>
          <a:bodyPr wrap="square" lIns="0" tIns="0" rIns="0" bIns="0" rtlCol="0" anchor="t">
            <a:spAutoFit/>
          </a:bodyPr>
          <a:lstStyle/>
          <a:p>
            <a:pPr algn="ctr">
              <a:lnSpc>
                <a:spcPts val="4480"/>
              </a:lnSpc>
            </a:pPr>
            <a:r>
              <a:rPr lang="en-US" sz="2400" dirty="0">
                <a:solidFill>
                  <a:srgbClr val="000000"/>
                </a:solidFill>
                <a:latin typeface="Canva Sans Bold"/>
              </a:rPr>
              <a:t>React </a:t>
            </a:r>
            <a:r>
              <a:rPr lang="en-US" sz="2400" dirty="0" err="1">
                <a:solidFill>
                  <a:srgbClr val="000000"/>
                </a:solidFill>
                <a:latin typeface="Canva Sans Bold"/>
              </a:rPr>
              <a:t>js</a:t>
            </a:r>
            <a:endParaRPr lang="en-US" sz="2400" dirty="0">
              <a:solidFill>
                <a:srgbClr val="000000"/>
              </a:solidFill>
              <a:latin typeface="Canva Sans Bold"/>
            </a:endParaRPr>
          </a:p>
        </p:txBody>
      </p:sp>
      <p:sp>
        <p:nvSpPr>
          <p:cNvPr id="19" name="TextBox 18">
            <a:extLst>
              <a:ext uri="{FF2B5EF4-FFF2-40B4-BE49-F238E27FC236}">
                <a16:creationId xmlns:a16="http://schemas.microsoft.com/office/drawing/2014/main" id="{BEFC8DEC-FFDC-A7F6-233B-14EA187A0BCA}"/>
              </a:ext>
            </a:extLst>
          </p:cNvPr>
          <p:cNvSpPr txBox="1"/>
          <p:nvPr/>
        </p:nvSpPr>
        <p:spPr>
          <a:xfrm>
            <a:off x="8640752" y="2796331"/>
            <a:ext cx="2049183" cy="502830"/>
          </a:xfrm>
          <a:prstGeom prst="rect">
            <a:avLst/>
          </a:prstGeom>
        </p:spPr>
        <p:txBody>
          <a:bodyPr wrap="square" lIns="0" tIns="0" rIns="0" bIns="0" rtlCol="0" anchor="t">
            <a:spAutoFit/>
          </a:bodyPr>
          <a:lstStyle/>
          <a:p>
            <a:pPr algn="ctr">
              <a:lnSpc>
                <a:spcPts val="4480"/>
              </a:lnSpc>
            </a:pPr>
            <a:r>
              <a:rPr lang="en-US" sz="2400" dirty="0">
                <a:solidFill>
                  <a:srgbClr val="000000"/>
                </a:solidFill>
                <a:latin typeface="Canva Sans Bold"/>
              </a:rPr>
              <a:t>GitLab</a:t>
            </a:r>
          </a:p>
        </p:txBody>
      </p:sp>
      <p:sp>
        <p:nvSpPr>
          <p:cNvPr id="20" name="TextBox 18">
            <a:extLst>
              <a:ext uri="{FF2B5EF4-FFF2-40B4-BE49-F238E27FC236}">
                <a16:creationId xmlns:a16="http://schemas.microsoft.com/office/drawing/2014/main" id="{21861C00-DD40-B450-27A9-40B4D9F2820B}"/>
              </a:ext>
            </a:extLst>
          </p:cNvPr>
          <p:cNvSpPr txBox="1"/>
          <p:nvPr/>
        </p:nvSpPr>
        <p:spPr>
          <a:xfrm>
            <a:off x="8924734" y="5300141"/>
            <a:ext cx="2049183" cy="502830"/>
          </a:xfrm>
          <a:prstGeom prst="rect">
            <a:avLst/>
          </a:prstGeom>
        </p:spPr>
        <p:txBody>
          <a:bodyPr wrap="square" lIns="0" tIns="0" rIns="0" bIns="0" rtlCol="0" anchor="t">
            <a:spAutoFit/>
          </a:bodyPr>
          <a:lstStyle/>
          <a:p>
            <a:pPr algn="ctr">
              <a:lnSpc>
                <a:spcPts val="4480"/>
              </a:lnSpc>
            </a:pPr>
            <a:r>
              <a:rPr lang="en-US" sz="2400" dirty="0">
                <a:solidFill>
                  <a:srgbClr val="000000"/>
                </a:solidFill>
                <a:latin typeface="Canva Sans Bold"/>
              </a:rPr>
              <a:t>Spring boot</a:t>
            </a:r>
          </a:p>
        </p:txBody>
      </p:sp>
      <p:sp>
        <p:nvSpPr>
          <p:cNvPr id="21" name="TextBox 18">
            <a:extLst>
              <a:ext uri="{FF2B5EF4-FFF2-40B4-BE49-F238E27FC236}">
                <a16:creationId xmlns:a16="http://schemas.microsoft.com/office/drawing/2014/main" id="{5B5EC933-FD87-8349-C024-3E1AF43DDEE0}"/>
              </a:ext>
            </a:extLst>
          </p:cNvPr>
          <p:cNvSpPr txBox="1"/>
          <p:nvPr/>
        </p:nvSpPr>
        <p:spPr>
          <a:xfrm>
            <a:off x="1424216" y="5309540"/>
            <a:ext cx="2049183" cy="502830"/>
          </a:xfrm>
          <a:prstGeom prst="rect">
            <a:avLst/>
          </a:prstGeom>
        </p:spPr>
        <p:txBody>
          <a:bodyPr wrap="square" lIns="0" tIns="0" rIns="0" bIns="0" rtlCol="0" anchor="t">
            <a:spAutoFit/>
          </a:bodyPr>
          <a:lstStyle/>
          <a:p>
            <a:pPr algn="ctr">
              <a:lnSpc>
                <a:spcPts val="4480"/>
              </a:lnSpc>
            </a:pPr>
            <a:r>
              <a:rPr lang="en-US" sz="2400" dirty="0">
                <a:solidFill>
                  <a:srgbClr val="000000"/>
                </a:solidFill>
                <a:latin typeface="Canva Sans Bold"/>
              </a:rPr>
              <a:t>VS Code</a:t>
            </a:r>
          </a:p>
        </p:txBody>
      </p:sp>
      <p:sp>
        <p:nvSpPr>
          <p:cNvPr id="22" name="TextBox 18">
            <a:extLst>
              <a:ext uri="{FF2B5EF4-FFF2-40B4-BE49-F238E27FC236}">
                <a16:creationId xmlns:a16="http://schemas.microsoft.com/office/drawing/2014/main" id="{315B7504-4445-9246-4D3F-969CC638CC7B}"/>
              </a:ext>
            </a:extLst>
          </p:cNvPr>
          <p:cNvSpPr txBox="1"/>
          <p:nvPr/>
        </p:nvSpPr>
        <p:spPr>
          <a:xfrm>
            <a:off x="5071408" y="5300141"/>
            <a:ext cx="2049183" cy="502830"/>
          </a:xfrm>
          <a:prstGeom prst="rect">
            <a:avLst/>
          </a:prstGeom>
        </p:spPr>
        <p:txBody>
          <a:bodyPr wrap="square" lIns="0" tIns="0" rIns="0" bIns="0" rtlCol="0" anchor="t">
            <a:spAutoFit/>
          </a:bodyPr>
          <a:lstStyle/>
          <a:p>
            <a:pPr algn="ctr">
              <a:lnSpc>
                <a:spcPts val="4480"/>
              </a:lnSpc>
            </a:pPr>
            <a:r>
              <a:rPr lang="en-US" sz="2400" dirty="0">
                <a:solidFill>
                  <a:srgbClr val="000000"/>
                </a:solidFill>
                <a:latin typeface="Canva Sans Bold"/>
              </a:rPr>
              <a:t>MySQL</a:t>
            </a:r>
          </a:p>
        </p:txBody>
      </p:sp>
      <p:pic>
        <p:nvPicPr>
          <p:cNvPr id="10" name="Picture 9" descr="A black background with a black square&#10;&#10;Description automatically generated with medium confidence">
            <a:extLst>
              <a:ext uri="{FF2B5EF4-FFF2-40B4-BE49-F238E27FC236}">
                <a16:creationId xmlns:a16="http://schemas.microsoft.com/office/drawing/2014/main" id="{B935F9DB-7D06-52C5-4146-7AA8432746B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682877" y="1730870"/>
            <a:ext cx="826243" cy="1061723"/>
          </a:xfrm>
          <a:prstGeom prst="rect">
            <a:avLst/>
          </a:prstGeom>
        </p:spPr>
      </p:pic>
      <p:sp>
        <p:nvSpPr>
          <p:cNvPr id="11" name="TextBox 18">
            <a:extLst>
              <a:ext uri="{FF2B5EF4-FFF2-40B4-BE49-F238E27FC236}">
                <a16:creationId xmlns:a16="http://schemas.microsoft.com/office/drawing/2014/main" id="{C16A34B3-D7C8-1584-AA20-7B7CB5431378}"/>
              </a:ext>
            </a:extLst>
          </p:cNvPr>
          <p:cNvSpPr txBox="1"/>
          <p:nvPr/>
        </p:nvSpPr>
        <p:spPr>
          <a:xfrm>
            <a:off x="5071406" y="2801992"/>
            <a:ext cx="2049183" cy="514051"/>
          </a:xfrm>
          <a:prstGeom prst="rect">
            <a:avLst/>
          </a:prstGeom>
        </p:spPr>
        <p:txBody>
          <a:bodyPr wrap="square" lIns="0" tIns="0" rIns="0" bIns="0" rtlCol="0" anchor="t">
            <a:spAutoFit/>
          </a:bodyPr>
          <a:lstStyle/>
          <a:p>
            <a:pPr algn="ctr">
              <a:lnSpc>
                <a:spcPts val="4480"/>
              </a:lnSpc>
            </a:pPr>
            <a:r>
              <a:rPr lang="en-US" sz="2400" dirty="0">
                <a:solidFill>
                  <a:srgbClr val="000000"/>
                </a:solidFill>
                <a:latin typeface="Canva Sans Bold"/>
              </a:rPr>
              <a:t>Flask</a:t>
            </a:r>
          </a:p>
        </p:txBody>
      </p:sp>
    </p:spTree>
    <p:extLst>
      <p:ext uri="{BB962C8B-B14F-4D97-AF65-F5344CB8AC3E}">
        <p14:creationId xmlns:p14="http://schemas.microsoft.com/office/powerpoint/2010/main" val="1977325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e and green lines connected">
            <a:extLst>
              <a:ext uri="{FF2B5EF4-FFF2-40B4-BE49-F238E27FC236}">
                <a16:creationId xmlns:a16="http://schemas.microsoft.com/office/drawing/2014/main" id="{3142A528-E5D7-6F14-849C-73E8957FF072}"/>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0"/>
            <a:ext cx="12192000" cy="6323875"/>
          </a:xfrm>
          <a:prstGeom prst="rect">
            <a:avLst/>
          </a:prstGeom>
        </p:spPr>
      </p:pic>
      <p:sp>
        <p:nvSpPr>
          <p:cNvPr id="4" name="Rectangle 3">
            <a:extLst>
              <a:ext uri="{FF2B5EF4-FFF2-40B4-BE49-F238E27FC236}">
                <a16:creationId xmlns:a16="http://schemas.microsoft.com/office/drawing/2014/main" id="{BD4145D8-AC86-59B0-47C6-7AD64A92829F}"/>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IT21286650</a:t>
            </a:r>
            <a:r>
              <a:rPr lang="en-US" sz="1800" dirty="0">
                <a:solidFill>
                  <a:schemeClr val="tx1"/>
                </a:solidFill>
              </a:rPr>
              <a:t>   |   </a:t>
            </a:r>
            <a:r>
              <a:rPr lang="en-US" b="1" dirty="0">
                <a:solidFill>
                  <a:schemeClr val="tx1"/>
                </a:solidFill>
              </a:rPr>
              <a:t>Senevirathna D M O C </a:t>
            </a:r>
            <a:r>
              <a:rPr lang="en-US" sz="1800" b="1" dirty="0">
                <a:solidFill>
                  <a:schemeClr val="tx1"/>
                </a:solidFill>
              </a:rPr>
              <a:t>  |  24-25J-082 </a:t>
            </a:r>
          </a:p>
        </p:txBody>
      </p:sp>
      <p:sp>
        <p:nvSpPr>
          <p:cNvPr id="6" name="Title 1">
            <a:extLst>
              <a:ext uri="{FF2B5EF4-FFF2-40B4-BE49-F238E27FC236}">
                <a16:creationId xmlns:a16="http://schemas.microsoft.com/office/drawing/2014/main" id="{D9B0E189-B921-FEBE-52DB-810F306B3082}"/>
              </a:ext>
            </a:extLst>
          </p:cNvPr>
          <p:cNvSpPr>
            <a:spLocks noGrp="1"/>
          </p:cNvSpPr>
          <p:nvPr>
            <p:ph type="title"/>
          </p:nvPr>
        </p:nvSpPr>
        <p:spPr>
          <a:xfrm>
            <a:off x="304800" y="304800"/>
            <a:ext cx="11684000" cy="838200"/>
          </a:xfrm>
        </p:spPr>
        <p:txBody>
          <a:bodyPr>
            <a:normAutofit/>
          </a:bodyPr>
          <a:lstStyle/>
          <a:p>
            <a:r>
              <a:rPr lang="en-US" sz="4000" b="1" dirty="0"/>
              <a:t>Functional Requirements</a:t>
            </a:r>
            <a:endParaRPr lang="en-US" b="1" dirty="0"/>
          </a:p>
        </p:txBody>
      </p:sp>
      <p:sp>
        <p:nvSpPr>
          <p:cNvPr id="7" name="Google Shape;194;g25d395fbcb3_3_65">
            <a:extLst>
              <a:ext uri="{FF2B5EF4-FFF2-40B4-BE49-F238E27FC236}">
                <a16:creationId xmlns:a16="http://schemas.microsoft.com/office/drawing/2014/main" id="{EF0C2CE0-E09F-A7FE-6793-EEEC7D1F09B6}"/>
              </a:ext>
            </a:extLst>
          </p:cNvPr>
          <p:cNvSpPr/>
          <p:nvPr/>
        </p:nvSpPr>
        <p:spPr>
          <a:xfrm>
            <a:off x="3259317" y="1361244"/>
            <a:ext cx="5673366" cy="4745111"/>
          </a:xfrm>
          <a:prstGeom prst="roundRect">
            <a:avLst>
              <a:gd name="adj" fmla="val 16667"/>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171450" marR="0" lvl="0" indent="-171450">
              <a:lnSpc>
                <a:spcPct val="107000"/>
              </a:lnSpc>
              <a:spcBef>
                <a:spcPts val="0"/>
              </a:spcBef>
              <a:spcAft>
                <a:spcPts val="800"/>
              </a:spcAft>
              <a:buFont typeface="Arial" panose="020B0604020202020204" pitchFamily="34" charset="0"/>
              <a:buChar char="•"/>
              <a:tabLst>
                <a:tab pos="457200" algn="l"/>
              </a:tabLst>
            </a:pPr>
            <a:endParaRPr lang="en-US" sz="2800" kern="100" dirty="0">
              <a:effectLst/>
              <a:latin typeface="Aptos" panose="020B0004020202020204" pitchFamily="34" charset="0"/>
              <a:ea typeface="Aptos" panose="020B0004020202020204" pitchFamily="34" charset="0"/>
              <a:cs typeface="Times New Roman" panose="02020603050405020304" pitchFamily="18" charset="0"/>
            </a:endParaRPr>
          </a:p>
          <a:p>
            <a:pPr marL="171450" marR="0" lvl="0" indent="-171450">
              <a:lnSpc>
                <a:spcPct val="107000"/>
              </a:lnSpc>
              <a:spcBef>
                <a:spcPts val="0"/>
              </a:spcBef>
              <a:spcAft>
                <a:spcPts val="800"/>
              </a:spcAft>
              <a:buFont typeface="Arial" panose="020B0604020202020204" pitchFamily="34" charset="0"/>
              <a:buChar char="•"/>
              <a:tabLst>
                <a:tab pos="457200" algn="l"/>
              </a:tabLst>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User Role Selection</a:t>
            </a:r>
          </a:p>
          <a:p>
            <a:pPr marL="171450" marR="0" lvl="0" indent="-171450">
              <a:lnSpc>
                <a:spcPct val="107000"/>
              </a:lnSpc>
              <a:spcBef>
                <a:spcPts val="0"/>
              </a:spcBef>
              <a:spcAft>
                <a:spcPts val="800"/>
              </a:spcAft>
              <a:buFont typeface="Arial" panose="020B0604020202020204" pitchFamily="34" charset="0"/>
              <a:buChar char="•"/>
              <a:tabLst>
                <a:tab pos="457200" algn="l"/>
              </a:tabLst>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Adaptive Difficulty</a:t>
            </a:r>
          </a:p>
          <a:p>
            <a:pPr marL="171450" marR="0" lvl="0" indent="-171450">
              <a:lnSpc>
                <a:spcPct val="107000"/>
              </a:lnSpc>
              <a:spcBef>
                <a:spcPts val="0"/>
              </a:spcBef>
              <a:spcAft>
                <a:spcPts val="800"/>
              </a:spcAft>
              <a:buFont typeface="Arial" panose="020B0604020202020204" pitchFamily="34" charset="0"/>
              <a:buChar char="•"/>
              <a:tabLst>
                <a:tab pos="457200" algn="l"/>
              </a:tabLst>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Three-Level Difficulty System</a:t>
            </a:r>
          </a:p>
          <a:p>
            <a:pPr marL="171450" marR="0" lvl="0" indent="-171450">
              <a:lnSpc>
                <a:spcPct val="107000"/>
              </a:lnSpc>
              <a:spcBef>
                <a:spcPts val="0"/>
              </a:spcBef>
              <a:spcAft>
                <a:spcPts val="800"/>
              </a:spcAft>
              <a:buFont typeface="Arial" panose="020B0604020202020204" pitchFamily="34" charset="0"/>
              <a:buChar char="•"/>
              <a:tabLst>
                <a:tab pos="457200" algn="l"/>
              </a:tabLst>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Real-Time Feedback</a:t>
            </a:r>
            <a:endParaRPr lang="en-US" sz="2800" kern="100" dirty="0">
              <a:latin typeface="Aptos" panose="020B0004020202020204" pitchFamily="34" charset="0"/>
              <a:ea typeface="Aptos" panose="020B0004020202020204" pitchFamily="34" charset="0"/>
              <a:cs typeface="Times New Roman" panose="02020603050405020304" pitchFamily="18" charset="0"/>
            </a:endParaRPr>
          </a:p>
          <a:p>
            <a:pPr marL="171450" marR="0" lvl="0" indent="-171450">
              <a:lnSpc>
                <a:spcPct val="107000"/>
              </a:lnSpc>
              <a:spcBef>
                <a:spcPts val="0"/>
              </a:spcBef>
              <a:spcAft>
                <a:spcPts val="800"/>
              </a:spcAft>
              <a:buFont typeface="Arial" panose="020B0604020202020204" pitchFamily="34" charset="0"/>
              <a:buChar char="•"/>
              <a:tabLst>
                <a:tab pos="457200" algn="l"/>
              </a:tabLst>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Progress Tracking</a:t>
            </a:r>
          </a:p>
          <a:p>
            <a:pPr marL="171450" marR="0" lvl="0" indent="-171450">
              <a:lnSpc>
                <a:spcPct val="107000"/>
              </a:lnSpc>
              <a:spcBef>
                <a:spcPts val="0"/>
              </a:spcBef>
              <a:spcAft>
                <a:spcPts val="800"/>
              </a:spcAft>
              <a:buFont typeface="Arial" panose="020B0604020202020204" pitchFamily="34" charset="0"/>
              <a:buChar char="•"/>
              <a:tabLst>
                <a:tab pos="457200" algn="l"/>
              </a:tabLst>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Question Bank Management</a:t>
            </a:r>
          </a:p>
          <a:p>
            <a:pPr marL="171450" marR="0" lvl="0" indent="-171450">
              <a:lnSpc>
                <a:spcPct val="107000"/>
              </a:lnSpc>
              <a:spcBef>
                <a:spcPts val="0"/>
              </a:spcBef>
              <a:spcAft>
                <a:spcPts val="800"/>
              </a:spcAft>
              <a:buFont typeface="Arial" panose="020B0604020202020204" pitchFamily="34" charset="0"/>
              <a:buChar char="•"/>
              <a:tabLst>
                <a:tab pos="457200" algn="l"/>
              </a:tabLst>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Reinforcement Learning</a:t>
            </a:r>
          </a:p>
          <a:p>
            <a:pPr marL="171450" marR="0" lvl="0" indent="-171450">
              <a:lnSpc>
                <a:spcPct val="107000"/>
              </a:lnSpc>
              <a:spcBef>
                <a:spcPts val="0"/>
              </a:spcBef>
              <a:spcAft>
                <a:spcPts val="800"/>
              </a:spcAft>
              <a:buFont typeface="Arial" panose="020B0604020202020204" pitchFamily="34" charset="0"/>
              <a:buChar char="•"/>
              <a:tabLst>
                <a:tab pos="457200" algn="l"/>
              </a:tabLst>
            </a:pPr>
            <a:r>
              <a:rPr lang="en-US" sz="2800" kern="100" dirty="0">
                <a:latin typeface="Aptos" panose="020B0004020202020204" pitchFamily="34" charset="0"/>
                <a:ea typeface="Aptos" panose="020B0004020202020204" pitchFamily="34" charset="0"/>
                <a:cs typeface="Times New Roman" panose="02020603050405020304" pitchFamily="18" charset="0"/>
              </a:rPr>
              <a:t>Security &amp; Privacy</a:t>
            </a:r>
            <a:endParaRPr lang="en-US" sz="2800" kern="1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rtl="0">
              <a:lnSpc>
                <a:spcPct val="115000"/>
              </a:lnSpc>
              <a:spcBef>
                <a:spcPts val="0"/>
              </a:spcBef>
              <a:spcAft>
                <a:spcPts val="1600"/>
              </a:spcAft>
              <a:buClr>
                <a:schemeClr val="dk1"/>
              </a:buClr>
              <a:buSzPts val="1100"/>
              <a:buFont typeface="Arial"/>
              <a:buNone/>
            </a:pPr>
            <a:endParaRPr lang="en-US" sz="1000" dirty="0"/>
          </a:p>
        </p:txBody>
      </p:sp>
      <p:pic>
        <p:nvPicPr>
          <p:cNvPr id="9" name="Google Shape;541;g25d395fbcb3_4_19">
            <a:extLst>
              <a:ext uri="{FF2B5EF4-FFF2-40B4-BE49-F238E27FC236}">
                <a16:creationId xmlns:a16="http://schemas.microsoft.com/office/drawing/2014/main" id="{619849A4-B638-CC3B-BEC7-8A819238627F}"/>
              </a:ext>
            </a:extLst>
          </p:cNvPr>
          <p:cNvPicPr preferRelativeResize="0"/>
          <p:nvPr/>
        </p:nvPicPr>
        <p:blipFill>
          <a:blip r:embed="rId3">
            <a:alphaModFix/>
          </a:blip>
          <a:stretch>
            <a:fillRect/>
          </a:stretch>
        </p:blipFill>
        <p:spPr>
          <a:xfrm>
            <a:off x="0" y="3880901"/>
            <a:ext cx="1954960" cy="2443699"/>
          </a:xfrm>
          <a:prstGeom prst="rect">
            <a:avLst/>
          </a:prstGeom>
          <a:ln>
            <a:noFill/>
          </a:ln>
          <a:effectLst>
            <a:softEdge rad="112500"/>
          </a:effectLst>
        </p:spPr>
      </p:pic>
    </p:spTree>
    <p:extLst>
      <p:ext uri="{BB962C8B-B14F-4D97-AF65-F5344CB8AC3E}">
        <p14:creationId xmlns:p14="http://schemas.microsoft.com/office/powerpoint/2010/main" val="3806624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e and green lines connected">
            <a:extLst>
              <a:ext uri="{FF2B5EF4-FFF2-40B4-BE49-F238E27FC236}">
                <a16:creationId xmlns:a16="http://schemas.microsoft.com/office/drawing/2014/main" id="{3142A528-E5D7-6F14-849C-73E8957FF072}"/>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4" name="Rectangle 3">
            <a:extLst>
              <a:ext uri="{FF2B5EF4-FFF2-40B4-BE49-F238E27FC236}">
                <a16:creationId xmlns:a16="http://schemas.microsoft.com/office/drawing/2014/main" id="{BD4145D8-AC86-59B0-47C6-7AD64A92829F}"/>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IT21286650</a:t>
            </a:r>
            <a:r>
              <a:rPr lang="en-US" sz="1800" dirty="0">
                <a:solidFill>
                  <a:schemeClr val="tx1"/>
                </a:solidFill>
              </a:rPr>
              <a:t>   |   </a:t>
            </a:r>
            <a:r>
              <a:rPr lang="en-US" b="1" dirty="0">
                <a:solidFill>
                  <a:schemeClr val="tx1"/>
                </a:solidFill>
              </a:rPr>
              <a:t>Senevirathna D M O C </a:t>
            </a:r>
            <a:r>
              <a:rPr lang="en-US" sz="1800" b="1" dirty="0">
                <a:solidFill>
                  <a:schemeClr val="tx1"/>
                </a:solidFill>
              </a:rPr>
              <a:t>  |  24-25J-082 </a:t>
            </a:r>
          </a:p>
        </p:txBody>
      </p:sp>
      <p:sp>
        <p:nvSpPr>
          <p:cNvPr id="6" name="Title 1">
            <a:extLst>
              <a:ext uri="{FF2B5EF4-FFF2-40B4-BE49-F238E27FC236}">
                <a16:creationId xmlns:a16="http://schemas.microsoft.com/office/drawing/2014/main" id="{D9B0E189-B921-FEBE-52DB-810F306B3082}"/>
              </a:ext>
            </a:extLst>
          </p:cNvPr>
          <p:cNvSpPr>
            <a:spLocks noGrp="1"/>
          </p:cNvSpPr>
          <p:nvPr>
            <p:ph type="title"/>
          </p:nvPr>
        </p:nvSpPr>
        <p:spPr>
          <a:xfrm>
            <a:off x="304800" y="304800"/>
            <a:ext cx="11684000" cy="838200"/>
          </a:xfrm>
        </p:spPr>
        <p:txBody>
          <a:bodyPr>
            <a:normAutofit/>
          </a:bodyPr>
          <a:lstStyle/>
          <a:p>
            <a:r>
              <a:rPr lang="en-US" sz="4000" b="1" dirty="0"/>
              <a:t>Non-Functional Requirements</a:t>
            </a:r>
            <a:endParaRPr lang="en-US" b="1" dirty="0"/>
          </a:p>
        </p:txBody>
      </p:sp>
      <p:sp>
        <p:nvSpPr>
          <p:cNvPr id="7" name="Google Shape;194;g25d395fbcb3_3_65">
            <a:extLst>
              <a:ext uri="{FF2B5EF4-FFF2-40B4-BE49-F238E27FC236}">
                <a16:creationId xmlns:a16="http://schemas.microsoft.com/office/drawing/2014/main" id="{EF0C2CE0-E09F-A7FE-6793-EEEC7D1F09B6}"/>
              </a:ext>
            </a:extLst>
          </p:cNvPr>
          <p:cNvSpPr/>
          <p:nvPr/>
        </p:nvSpPr>
        <p:spPr>
          <a:xfrm>
            <a:off x="3915658" y="1709322"/>
            <a:ext cx="4360683" cy="3439355"/>
          </a:xfrm>
          <a:prstGeom prst="roundRect">
            <a:avLst>
              <a:gd name="adj" fmla="val 16667"/>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171450" marR="0" lvl="0" indent="-171450">
              <a:lnSpc>
                <a:spcPct val="107000"/>
              </a:lnSpc>
              <a:spcBef>
                <a:spcPts val="0"/>
              </a:spcBef>
              <a:spcAft>
                <a:spcPts val="800"/>
              </a:spcAft>
              <a:buFont typeface="Arial" panose="020B0604020202020204" pitchFamily="34" charset="0"/>
              <a:buChar char="•"/>
              <a:tabLst>
                <a:tab pos="457200" algn="l"/>
              </a:tabLst>
            </a:pPr>
            <a:endParaRPr lang="en-US" sz="28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lvl="0" indent="-457200">
              <a:lnSpc>
                <a:spcPct val="107000"/>
              </a:lnSpc>
              <a:spcBef>
                <a:spcPts val="0"/>
              </a:spcBef>
              <a:spcAft>
                <a:spcPts val="800"/>
              </a:spcAft>
              <a:buFont typeface="Arial" panose="020B0604020202020204" pitchFamily="34" charset="0"/>
              <a:buChar char="•"/>
              <a:tabLst>
                <a:tab pos="457200" algn="l"/>
              </a:tabLst>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Performance</a:t>
            </a:r>
          </a:p>
          <a:p>
            <a:pPr marL="457200" marR="0" lvl="0" indent="-457200">
              <a:lnSpc>
                <a:spcPct val="107000"/>
              </a:lnSpc>
              <a:spcBef>
                <a:spcPts val="0"/>
              </a:spcBef>
              <a:spcAft>
                <a:spcPts val="800"/>
              </a:spcAft>
              <a:buFont typeface="Arial" panose="020B0604020202020204" pitchFamily="34" charset="0"/>
              <a:buChar char="•"/>
              <a:tabLst>
                <a:tab pos="457200" algn="l"/>
              </a:tabLst>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Scalability</a:t>
            </a:r>
          </a:p>
          <a:p>
            <a:pPr marL="457200" marR="0" lvl="0" indent="-457200">
              <a:lnSpc>
                <a:spcPct val="107000"/>
              </a:lnSpc>
              <a:spcBef>
                <a:spcPts val="0"/>
              </a:spcBef>
              <a:spcAft>
                <a:spcPts val="800"/>
              </a:spcAft>
              <a:buFont typeface="Arial" panose="020B0604020202020204" pitchFamily="34" charset="0"/>
              <a:buChar char="•"/>
              <a:tabLst>
                <a:tab pos="457200" algn="l"/>
              </a:tabLst>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Reliability</a:t>
            </a:r>
          </a:p>
          <a:p>
            <a:pPr marL="457200" marR="0" lvl="0" indent="-457200">
              <a:lnSpc>
                <a:spcPct val="107000"/>
              </a:lnSpc>
              <a:spcBef>
                <a:spcPts val="0"/>
              </a:spcBef>
              <a:spcAft>
                <a:spcPts val="800"/>
              </a:spcAft>
              <a:buFont typeface="Arial" panose="020B0604020202020204" pitchFamily="34" charset="0"/>
              <a:buChar char="•"/>
              <a:tabLst>
                <a:tab pos="457200" algn="l"/>
              </a:tabLst>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Usability</a:t>
            </a:r>
          </a:p>
          <a:p>
            <a:pPr marL="0" lvl="0" indent="0" rtl="0">
              <a:lnSpc>
                <a:spcPct val="115000"/>
              </a:lnSpc>
              <a:spcBef>
                <a:spcPts val="0"/>
              </a:spcBef>
              <a:spcAft>
                <a:spcPts val="1600"/>
              </a:spcAft>
              <a:buClr>
                <a:schemeClr val="dk1"/>
              </a:buClr>
              <a:buSzPts val="1100"/>
              <a:buFont typeface="Arial"/>
              <a:buNone/>
            </a:pPr>
            <a:endParaRPr lang="en-US" sz="1000" dirty="0"/>
          </a:p>
        </p:txBody>
      </p:sp>
      <p:pic>
        <p:nvPicPr>
          <p:cNvPr id="2" name="Google Shape;541;g25d395fbcb3_4_19">
            <a:extLst>
              <a:ext uri="{FF2B5EF4-FFF2-40B4-BE49-F238E27FC236}">
                <a16:creationId xmlns:a16="http://schemas.microsoft.com/office/drawing/2014/main" id="{67269D6A-1CED-DA6D-FDF0-9F62792F7A8A}"/>
              </a:ext>
            </a:extLst>
          </p:cNvPr>
          <p:cNvPicPr preferRelativeResize="0"/>
          <p:nvPr/>
        </p:nvPicPr>
        <p:blipFill>
          <a:blip r:embed="rId3">
            <a:alphaModFix/>
          </a:blip>
          <a:stretch>
            <a:fillRect/>
          </a:stretch>
        </p:blipFill>
        <p:spPr>
          <a:xfrm>
            <a:off x="0" y="3880901"/>
            <a:ext cx="1954960" cy="2443699"/>
          </a:xfrm>
          <a:prstGeom prst="rect">
            <a:avLst/>
          </a:prstGeom>
          <a:ln>
            <a:noFill/>
          </a:ln>
          <a:effectLst>
            <a:softEdge rad="112500"/>
          </a:effectLst>
        </p:spPr>
      </p:pic>
    </p:spTree>
    <p:extLst>
      <p:ext uri="{BB962C8B-B14F-4D97-AF65-F5344CB8AC3E}">
        <p14:creationId xmlns:p14="http://schemas.microsoft.com/office/powerpoint/2010/main" val="3512234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lue and green lines connected">
            <a:extLst>
              <a:ext uri="{FF2B5EF4-FFF2-40B4-BE49-F238E27FC236}">
                <a16:creationId xmlns:a16="http://schemas.microsoft.com/office/drawing/2014/main" id="{31CF12B9-5757-46CF-077B-DEEC55DE81DA}"/>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10564"/>
            <a:ext cx="12192000" cy="6323875"/>
          </a:xfrm>
          <a:prstGeom prst="rect">
            <a:avLst/>
          </a:prstGeom>
        </p:spPr>
      </p:pic>
      <p:sp>
        <p:nvSpPr>
          <p:cNvPr id="2" name="Title 1">
            <a:extLst>
              <a:ext uri="{FF2B5EF4-FFF2-40B4-BE49-F238E27FC236}">
                <a16:creationId xmlns:a16="http://schemas.microsoft.com/office/drawing/2014/main" id="{82157ED2-B831-AD93-C0BD-F81EAF2A9727}"/>
              </a:ext>
            </a:extLst>
          </p:cNvPr>
          <p:cNvSpPr>
            <a:spLocks noGrp="1"/>
          </p:cNvSpPr>
          <p:nvPr>
            <p:ph type="ctrTitle"/>
          </p:nvPr>
        </p:nvSpPr>
        <p:spPr>
          <a:xfrm>
            <a:off x="914400" y="1"/>
            <a:ext cx="10363200" cy="838200"/>
          </a:xfrm>
        </p:spPr>
        <p:txBody>
          <a:bodyPr/>
          <a:lstStyle/>
          <a:p>
            <a:r>
              <a:rPr lang="en-US" dirty="0"/>
              <a:t>Our Team</a:t>
            </a:r>
          </a:p>
        </p:txBody>
      </p:sp>
      <p:pic>
        <p:nvPicPr>
          <p:cNvPr id="8" name="Picture 7" descr="A person in a suit and tie&#10;&#10;Description automatically generated">
            <a:extLst>
              <a:ext uri="{FF2B5EF4-FFF2-40B4-BE49-F238E27FC236}">
                <a16:creationId xmlns:a16="http://schemas.microsoft.com/office/drawing/2014/main" id="{1ED93C83-FEAA-034D-7DE3-C0D308DD55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89496" y="790724"/>
            <a:ext cx="1856563" cy="1782441"/>
          </a:xfrm>
          <a:prstGeom prst="rect">
            <a:avLst/>
          </a:prstGeom>
          <a:ln>
            <a:solidFill>
              <a:schemeClr val="tx1"/>
            </a:solidFill>
          </a:ln>
        </p:spPr>
      </p:pic>
      <p:pic>
        <p:nvPicPr>
          <p:cNvPr id="10" name="Picture 9" descr="A person in a suit&#10;&#10;Description automatically generated">
            <a:extLst>
              <a:ext uri="{FF2B5EF4-FFF2-40B4-BE49-F238E27FC236}">
                <a16:creationId xmlns:a16="http://schemas.microsoft.com/office/drawing/2014/main" id="{20DF1BCA-8B05-2460-0ABC-53C0FEC4813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42159" y="791814"/>
            <a:ext cx="2014601" cy="1828800"/>
          </a:xfrm>
          <a:prstGeom prst="rect">
            <a:avLst/>
          </a:prstGeom>
          <a:ln>
            <a:solidFill>
              <a:schemeClr val="tx1"/>
            </a:solidFill>
          </a:ln>
        </p:spPr>
      </p:pic>
      <p:grpSp>
        <p:nvGrpSpPr>
          <p:cNvPr id="11" name="Group 10">
            <a:extLst>
              <a:ext uri="{FF2B5EF4-FFF2-40B4-BE49-F238E27FC236}">
                <a16:creationId xmlns:a16="http://schemas.microsoft.com/office/drawing/2014/main" id="{2ECE3271-2F9B-3507-1F5F-84A518868844}"/>
              </a:ext>
            </a:extLst>
          </p:cNvPr>
          <p:cNvGrpSpPr/>
          <p:nvPr/>
        </p:nvGrpSpPr>
        <p:grpSpPr>
          <a:xfrm>
            <a:off x="2361838" y="2621208"/>
            <a:ext cx="3175241" cy="667565"/>
            <a:chOff x="-35121" y="-33338"/>
            <a:chExt cx="839969" cy="247707"/>
          </a:xfrm>
        </p:grpSpPr>
        <p:sp>
          <p:nvSpPr>
            <p:cNvPr id="12" name="Freeform 5">
              <a:extLst>
                <a:ext uri="{FF2B5EF4-FFF2-40B4-BE49-F238E27FC236}">
                  <a16:creationId xmlns:a16="http://schemas.microsoft.com/office/drawing/2014/main" id="{761C80B0-5999-93DD-13D5-90FC19AEB8B6}"/>
                </a:ext>
              </a:extLst>
            </p:cNvPr>
            <p:cNvSpPr/>
            <p:nvPr/>
          </p:nvSpPr>
          <p:spPr>
            <a:xfrm>
              <a:off x="-7952" y="-1"/>
              <a:ext cx="812800" cy="181032"/>
            </a:xfrm>
            <a:custGeom>
              <a:avLst/>
              <a:gdLst/>
              <a:ahLst/>
              <a:cxnLst/>
              <a:rect l="l" t="t" r="r" b="b"/>
              <a:pathLst>
                <a:path w="812800" h="181032">
                  <a:moveTo>
                    <a:pt x="0" y="0"/>
                  </a:moveTo>
                  <a:lnTo>
                    <a:pt x="812800" y="0"/>
                  </a:lnTo>
                  <a:lnTo>
                    <a:pt x="812800" y="181032"/>
                  </a:lnTo>
                  <a:lnTo>
                    <a:pt x="0" y="181032"/>
                  </a:lnTo>
                  <a:close/>
                </a:path>
              </a:pathLst>
            </a:custGeom>
            <a:solidFill>
              <a:schemeClr val="accent1">
                <a:lumMod val="60000"/>
                <a:lumOff val="40000"/>
              </a:schemeClr>
            </a:solidFill>
            <a:ln>
              <a:solidFill>
                <a:schemeClr val="tx1"/>
              </a:solidFill>
            </a:ln>
          </p:spPr>
          <p:txBody>
            <a:bodyPr/>
            <a:lstStyle/>
            <a:p>
              <a:endParaRPr lang="en-US" dirty="0"/>
            </a:p>
          </p:txBody>
        </p:sp>
        <p:sp>
          <p:nvSpPr>
            <p:cNvPr id="13" name="TextBox 6">
              <a:extLst>
                <a:ext uri="{FF2B5EF4-FFF2-40B4-BE49-F238E27FC236}">
                  <a16:creationId xmlns:a16="http://schemas.microsoft.com/office/drawing/2014/main" id="{A9CB22B1-5A1C-3134-4741-B26706E049B1}"/>
                </a:ext>
              </a:extLst>
            </p:cNvPr>
            <p:cNvSpPr txBox="1"/>
            <p:nvPr/>
          </p:nvSpPr>
          <p:spPr>
            <a:xfrm>
              <a:off x="-35121" y="-33338"/>
              <a:ext cx="812800" cy="247707"/>
            </a:xfrm>
            <a:prstGeom prst="rect">
              <a:avLst/>
            </a:prstGeom>
            <a:ln>
              <a:noFill/>
            </a:ln>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380"/>
                </a:lnSpc>
              </a:pPr>
              <a:r>
                <a:rPr lang="en-US" sz="1700" dirty="0">
                  <a:solidFill>
                    <a:srgbClr val="FFFFFF"/>
                  </a:solidFill>
                  <a:latin typeface="Codec Pro Bold"/>
                </a:rPr>
                <a:t>MR. S.M.B. HARSHANATH</a:t>
              </a:r>
            </a:p>
          </p:txBody>
        </p:sp>
      </p:grpSp>
      <p:sp>
        <p:nvSpPr>
          <p:cNvPr id="17" name="Freeform 10">
            <a:extLst>
              <a:ext uri="{FF2B5EF4-FFF2-40B4-BE49-F238E27FC236}">
                <a16:creationId xmlns:a16="http://schemas.microsoft.com/office/drawing/2014/main" id="{2E40FF2B-9B4A-F8C0-C99E-DE23E1784178}"/>
              </a:ext>
            </a:extLst>
          </p:cNvPr>
          <p:cNvSpPr/>
          <p:nvPr/>
        </p:nvSpPr>
        <p:spPr>
          <a:xfrm>
            <a:off x="7522097" y="2711050"/>
            <a:ext cx="2791363" cy="487876"/>
          </a:xfrm>
          <a:custGeom>
            <a:avLst/>
            <a:gdLst/>
            <a:ahLst/>
            <a:cxnLst/>
            <a:rect l="l" t="t" r="r" b="b"/>
            <a:pathLst>
              <a:path w="812800" h="181032">
                <a:moveTo>
                  <a:pt x="0" y="0"/>
                </a:moveTo>
                <a:lnTo>
                  <a:pt x="812800" y="0"/>
                </a:lnTo>
                <a:lnTo>
                  <a:pt x="812800" y="181032"/>
                </a:lnTo>
                <a:lnTo>
                  <a:pt x="0" y="181032"/>
                </a:lnTo>
                <a:close/>
              </a:path>
            </a:pathLst>
          </a:custGeom>
          <a:solidFill>
            <a:schemeClr val="accent2"/>
          </a:solidFill>
          <a:ln>
            <a:solidFill>
              <a:schemeClr val="tx1"/>
            </a:solidFill>
          </a:ln>
        </p:spPr>
        <p:txBody>
          <a:bodyPr/>
          <a:lstStyle/>
          <a:p>
            <a:pPr algn="ctr"/>
            <a:r>
              <a:rPr lang="en-US" dirty="0">
                <a:solidFill>
                  <a:schemeClr val="bg1"/>
                </a:solidFill>
              </a:rPr>
              <a:t>DR. HARINDA FERNANDO</a:t>
            </a:r>
          </a:p>
        </p:txBody>
      </p:sp>
      <p:pic>
        <p:nvPicPr>
          <p:cNvPr id="19" name="Picture 18" descr="A person in a red suit&#10;&#10;Description automatically generated">
            <a:extLst>
              <a:ext uri="{FF2B5EF4-FFF2-40B4-BE49-F238E27FC236}">
                <a16:creationId xmlns:a16="http://schemas.microsoft.com/office/drawing/2014/main" id="{174BFEB6-76C8-CAAC-4447-F5059F3692CA}"/>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0602" t="8845" r="18496" b="16506"/>
          <a:stretch/>
        </p:blipFill>
        <p:spPr>
          <a:xfrm>
            <a:off x="4010807" y="3403791"/>
            <a:ext cx="1448450" cy="1671288"/>
          </a:xfrm>
          <a:prstGeom prst="rect">
            <a:avLst/>
          </a:prstGeom>
          <a:ln>
            <a:solidFill>
              <a:schemeClr val="tx1"/>
            </a:solidFill>
          </a:ln>
        </p:spPr>
      </p:pic>
      <p:pic>
        <p:nvPicPr>
          <p:cNvPr id="20" name="Picture 19" descr="A person in a purple dress&#10;&#10;Description automatically generated">
            <a:extLst>
              <a:ext uri="{FF2B5EF4-FFF2-40B4-BE49-F238E27FC236}">
                <a16:creationId xmlns:a16="http://schemas.microsoft.com/office/drawing/2014/main" id="{C4FD3FB2-85BD-3CFB-493C-66F8463CE29F}"/>
              </a:ext>
            </a:extLst>
          </p:cNvPr>
          <p:cNvPicPr>
            <a:picLocks noChangeAspect="1"/>
          </p:cNvPicPr>
          <p:nvPr/>
        </p:nvPicPr>
        <p:blipFill rotWithShape="1">
          <a:blip r:embed="rId6">
            <a:extLst>
              <a:ext uri="{28A0092B-C50C-407E-A947-70E740481C1C}">
                <a14:useLocalDpi xmlns:a14="http://schemas.microsoft.com/office/drawing/2010/main" val="0"/>
              </a:ext>
            </a:extLst>
          </a:blip>
          <a:srcRect l="2936" r="4331"/>
          <a:stretch/>
        </p:blipFill>
        <p:spPr>
          <a:xfrm>
            <a:off x="6797872" y="3398398"/>
            <a:ext cx="1448450" cy="1682978"/>
          </a:xfrm>
          <a:prstGeom prst="rect">
            <a:avLst/>
          </a:prstGeom>
          <a:ln>
            <a:solidFill>
              <a:schemeClr val="tx1"/>
            </a:solidFill>
          </a:ln>
        </p:spPr>
      </p:pic>
      <p:pic>
        <p:nvPicPr>
          <p:cNvPr id="21" name="Picture 20" descr="A person in a red dress&#10;&#10;Description automatically generated">
            <a:extLst>
              <a:ext uri="{FF2B5EF4-FFF2-40B4-BE49-F238E27FC236}">
                <a16:creationId xmlns:a16="http://schemas.microsoft.com/office/drawing/2014/main" id="{A29C995E-9D8C-A314-A2CD-EA9EC8DEC1D1}"/>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7407" t="12222" r="18889" b="33333"/>
          <a:stretch/>
        </p:blipFill>
        <p:spPr>
          <a:xfrm>
            <a:off x="1040121" y="3383136"/>
            <a:ext cx="1534715" cy="1691233"/>
          </a:xfrm>
          <a:prstGeom prst="rect">
            <a:avLst/>
          </a:prstGeom>
          <a:ln>
            <a:solidFill>
              <a:schemeClr val="tx1"/>
            </a:solidFill>
          </a:ln>
        </p:spPr>
      </p:pic>
      <p:pic>
        <p:nvPicPr>
          <p:cNvPr id="22" name="Picture 21" descr="A close-up of a person&#10;&#10;Description automatically generated">
            <a:extLst>
              <a:ext uri="{FF2B5EF4-FFF2-40B4-BE49-F238E27FC236}">
                <a16:creationId xmlns:a16="http://schemas.microsoft.com/office/drawing/2014/main" id="{75BF5AB8-87DE-9E6D-A3D4-51821B483F6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86756" y="3383782"/>
            <a:ext cx="1524000" cy="1671288"/>
          </a:xfrm>
          <a:prstGeom prst="rect">
            <a:avLst/>
          </a:prstGeom>
          <a:ln>
            <a:solidFill>
              <a:schemeClr val="tx1"/>
            </a:solidFill>
          </a:ln>
        </p:spPr>
      </p:pic>
      <p:grpSp>
        <p:nvGrpSpPr>
          <p:cNvPr id="23" name="Group 22">
            <a:extLst>
              <a:ext uri="{FF2B5EF4-FFF2-40B4-BE49-F238E27FC236}">
                <a16:creationId xmlns:a16="http://schemas.microsoft.com/office/drawing/2014/main" id="{8470BE02-52D8-07A4-4EB7-39F59352307C}"/>
              </a:ext>
            </a:extLst>
          </p:cNvPr>
          <p:cNvGrpSpPr/>
          <p:nvPr/>
        </p:nvGrpSpPr>
        <p:grpSpPr>
          <a:xfrm>
            <a:off x="439907" y="5170025"/>
            <a:ext cx="2735145" cy="607626"/>
            <a:chOff x="0" y="-25327"/>
            <a:chExt cx="812800" cy="206359"/>
          </a:xfrm>
          <a:solidFill>
            <a:schemeClr val="accent1"/>
          </a:solidFill>
        </p:grpSpPr>
        <p:sp>
          <p:nvSpPr>
            <p:cNvPr id="24" name="Freeform 20">
              <a:extLst>
                <a:ext uri="{FF2B5EF4-FFF2-40B4-BE49-F238E27FC236}">
                  <a16:creationId xmlns:a16="http://schemas.microsoft.com/office/drawing/2014/main" id="{7B15F6AB-3CA2-3F06-460B-EEAFDD1054C4}"/>
                </a:ext>
              </a:extLst>
            </p:cNvPr>
            <p:cNvSpPr/>
            <p:nvPr/>
          </p:nvSpPr>
          <p:spPr>
            <a:xfrm>
              <a:off x="0" y="0"/>
              <a:ext cx="812800" cy="181032"/>
            </a:xfrm>
            <a:custGeom>
              <a:avLst/>
              <a:gdLst/>
              <a:ahLst/>
              <a:cxnLst/>
              <a:rect l="l" t="t" r="r" b="b"/>
              <a:pathLst>
                <a:path w="812800" h="181032">
                  <a:moveTo>
                    <a:pt x="0" y="0"/>
                  </a:moveTo>
                  <a:lnTo>
                    <a:pt x="812800" y="0"/>
                  </a:lnTo>
                  <a:lnTo>
                    <a:pt x="812800" y="181032"/>
                  </a:lnTo>
                  <a:lnTo>
                    <a:pt x="0" y="181032"/>
                  </a:lnTo>
                  <a:close/>
                </a:path>
              </a:pathLst>
            </a:custGeom>
            <a:grpFill/>
            <a:ln>
              <a:solidFill>
                <a:schemeClr val="tx1"/>
              </a:solidFill>
            </a:ln>
          </p:spPr>
          <p:txBody>
            <a:bodyPr/>
            <a:lstStyle/>
            <a:p>
              <a:endParaRPr lang="en-US" dirty="0"/>
            </a:p>
          </p:txBody>
        </p:sp>
        <p:sp>
          <p:nvSpPr>
            <p:cNvPr id="25" name="TextBox 21">
              <a:extLst>
                <a:ext uri="{FF2B5EF4-FFF2-40B4-BE49-F238E27FC236}">
                  <a16:creationId xmlns:a16="http://schemas.microsoft.com/office/drawing/2014/main" id="{6F84844D-598C-C857-7A26-83C529B88369}"/>
                </a:ext>
              </a:extLst>
            </p:cNvPr>
            <p:cNvSpPr txBox="1"/>
            <p:nvPr/>
          </p:nvSpPr>
          <p:spPr>
            <a:xfrm>
              <a:off x="0" y="-25327"/>
              <a:ext cx="812800" cy="206359"/>
            </a:xfrm>
            <a:prstGeom prst="rect">
              <a:avLst/>
            </a:prstGeom>
            <a:grpFill/>
            <a:ln>
              <a:solidFill>
                <a:schemeClr val="tx1"/>
              </a:solidFill>
            </a:ln>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380"/>
                </a:lnSpc>
              </a:pPr>
              <a:r>
                <a:rPr lang="en-US" sz="1700" dirty="0">
                  <a:solidFill>
                    <a:srgbClr val="FFFFFF"/>
                  </a:solidFill>
                  <a:latin typeface="Codec Pro Bold"/>
                </a:rPr>
                <a:t>PATHIRANA V.P.E.P.V.</a:t>
              </a:r>
            </a:p>
            <a:p>
              <a:pPr algn="ctr">
                <a:lnSpc>
                  <a:spcPts val="2380"/>
                </a:lnSpc>
              </a:pPr>
              <a:r>
                <a:rPr lang="en-US" sz="1700" dirty="0">
                  <a:solidFill>
                    <a:srgbClr val="FFFFFF"/>
                  </a:solidFill>
                  <a:latin typeface="Codec Pro Bold"/>
                </a:rPr>
                <a:t>(Leader)</a:t>
              </a:r>
            </a:p>
          </p:txBody>
        </p:sp>
      </p:grpSp>
      <p:grpSp>
        <p:nvGrpSpPr>
          <p:cNvPr id="26" name="Group 25">
            <a:extLst>
              <a:ext uri="{FF2B5EF4-FFF2-40B4-BE49-F238E27FC236}">
                <a16:creationId xmlns:a16="http://schemas.microsoft.com/office/drawing/2014/main" id="{6C617FBF-1B14-1C7B-82C3-F160C4DD8DF3}"/>
              </a:ext>
            </a:extLst>
          </p:cNvPr>
          <p:cNvGrpSpPr/>
          <p:nvPr/>
        </p:nvGrpSpPr>
        <p:grpSpPr>
          <a:xfrm>
            <a:off x="3362843" y="5170025"/>
            <a:ext cx="2735145" cy="607626"/>
            <a:chOff x="0" y="-66675"/>
            <a:chExt cx="812800" cy="247707"/>
          </a:xfrm>
          <a:solidFill>
            <a:schemeClr val="accent1"/>
          </a:solidFill>
        </p:grpSpPr>
        <p:sp>
          <p:nvSpPr>
            <p:cNvPr id="27" name="Freeform 20">
              <a:extLst>
                <a:ext uri="{FF2B5EF4-FFF2-40B4-BE49-F238E27FC236}">
                  <a16:creationId xmlns:a16="http://schemas.microsoft.com/office/drawing/2014/main" id="{7288AEC0-EF61-EFE3-722A-08D99FED9A47}"/>
                </a:ext>
              </a:extLst>
            </p:cNvPr>
            <p:cNvSpPr/>
            <p:nvPr/>
          </p:nvSpPr>
          <p:spPr>
            <a:xfrm>
              <a:off x="0" y="0"/>
              <a:ext cx="812800" cy="181032"/>
            </a:xfrm>
            <a:custGeom>
              <a:avLst/>
              <a:gdLst/>
              <a:ahLst/>
              <a:cxnLst/>
              <a:rect l="l" t="t" r="r" b="b"/>
              <a:pathLst>
                <a:path w="812800" h="181032">
                  <a:moveTo>
                    <a:pt x="0" y="0"/>
                  </a:moveTo>
                  <a:lnTo>
                    <a:pt x="812800" y="0"/>
                  </a:lnTo>
                  <a:lnTo>
                    <a:pt x="812800" y="181032"/>
                  </a:lnTo>
                  <a:lnTo>
                    <a:pt x="0" y="181032"/>
                  </a:lnTo>
                  <a:close/>
                </a:path>
              </a:pathLst>
            </a:custGeom>
            <a:grpFill/>
            <a:ln>
              <a:solidFill>
                <a:schemeClr val="tx1"/>
              </a:solidFill>
            </a:ln>
          </p:spPr>
          <p:txBody>
            <a:bodyPr/>
            <a:lstStyle/>
            <a:p>
              <a:endParaRPr lang="en-US" dirty="0"/>
            </a:p>
          </p:txBody>
        </p:sp>
        <p:sp>
          <p:nvSpPr>
            <p:cNvPr id="28" name="TextBox 21">
              <a:extLst>
                <a:ext uri="{FF2B5EF4-FFF2-40B4-BE49-F238E27FC236}">
                  <a16:creationId xmlns:a16="http://schemas.microsoft.com/office/drawing/2014/main" id="{28E942B6-4A30-D60A-BF1A-59DF4F4DBCD2}"/>
                </a:ext>
              </a:extLst>
            </p:cNvPr>
            <p:cNvSpPr txBox="1"/>
            <p:nvPr/>
          </p:nvSpPr>
          <p:spPr>
            <a:xfrm>
              <a:off x="0" y="-66675"/>
              <a:ext cx="812800" cy="247707"/>
            </a:xfrm>
            <a:prstGeom prst="rect">
              <a:avLst/>
            </a:prstGeom>
            <a:grpFill/>
            <a:ln>
              <a:solidFill>
                <a:schemeClr val="tx1"/>
              </a:solidFill>
            </a:ln>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380"/>
                </a:lnSpc>
              </a:pPr>
              <a:r>
                <a:rPr lang="en-US" sz="1700" dirty="0">
                  <a:solidFill>
                    <a:srgbClr val="FFFFFF"/>
                  </a:solidFill>
                  <a:latin typeface="Codec Pro Bold"/>
                </a:rPr>
                <a:t>SENAVIRATHNA D.M.O.C.</a:t>
              </a:r>
            </a:p>
          </p:txBody>
        </p:sp>
      </p:grpSp>
      <p:grpSp>
        <p:nvGrpSpPr>
          <p:cNvPr id="29" name="Group 28">
            <a:extLst>
              <a:ext uri="{FF2B5EF4-FFF2-40B4-BE49-F238E27FC236}">
                <a16:creationId xmlns:a16="http://schemas.microsoft.com/office/drawing/2014/main" id="{CE4E8171-A504-50CC-B642-7A48492E4C0A}"/>
              </a:ext>
            </a:extLst>
          </p:cNvPr>
          <p:cNvGrpSpPr/>
          <p:nvPr/>
        </p:nvGrpSpPr>
        <p:grpSpPr>
          <a:xfrm>
            <a:off x="6252427" y="5170025"/>
            <a:ext cx="2735145" cy="607625"/>
            <a:chOff x="0" y="-66675"/>
            <a:chExt cx="817756" cy="249728"/>
          </a:xfrm>
          <a:solidFill>
            <a:schemeClr val="accent1"/>
          </a:solidFill>
        </p:grpSpPr>
        <p:sp>
          <p:nvSpPr>
            <p:cNvPr id="30" name="Freeform 20">
              <a:extLst>
                <a:ext uri="{FF2B5EF4-FFF2-40B4-BE49-F238E27FC236}">
                  <a16:creationId xmlns:a16="http://schemas.microsoft.com/office/drawing/2014/main" id="{EC1AFAC6-24EF-10B8-EFED-D59536C806BF}"/>
                </a:ext>
              </a:extLst>
            </p:cNvPr>
            <p:cNvSpPr/>
            <p:nvPr/>
          </p:nvSpPr>
          <p:spPr>
            <a:xfrm>
              <a:off x="4956" y="2021"/>
              <a:ext cx="812800" cy="181032"/>
            </a:xfrm>
            <a:custGeom>
              <a:avLst/>
              <a:gdLst/>
              <a:ahLst/>
              <a:cxnLst/>
              <a:rect l="l" t="t" r="r" b="b"/>
              <a:pathLst>
                <a:path w="812800" h="181032">
                  <a:moveTo>
                    <a:pt x="0" y="0"/>
                  </a:moveTo>
                  <a:lnTo>
                    <a:pt x="812800" y="0"/>
                  </a:lnTo>
                  <a:lnTo>
                    <a:pt x="812800" y="181032"/>
                  </a:lnTo>
                  <a:lnTo>
                    <a:pt x="0" y="181032"/>
                  </a:lnTo>
                  <a:close/>
                </a:path>
              </a:pathLst>
            </a:custGeom>
            <a:grpFill/>
            <a:ln>
              <a:solidFill>
                <a:schemeClr val="tx1"/>
              </a:solidFill>
            </a:ln>
          </p:spPr>
          <p:txBody>
            <a:bodyPr/>
            <a:lstStyle/>
            <a:p>
              <a:endParaRPr lang="en-US"/>
            </a:p>
          </p:txBody>
        </p:sp>
        <p:sp>
          <p:nvSpPr>
            <p:cNvPr id="31" name="TextBox 21">
              <a:extLst>
                <a:ext uri="{FF2B5EF4-FFF2-40B4-BE49-F238E27FC236}">
                  <a16:creationId xmlns:a16="http://schemas.microsoft.com/office/drawing/2014/main" id="{AEA14787-57DD-830E-CF46-0F720BDD33BC}"/>
                </a:ext>
              </a:extLst>
            </p:cNvPr>
            <p:cNvSpPr txBox="1"/>
            <p:nvPr/>
          </p:nvSpPr>
          <p:spPr>
            <a:xfrm>
              <a:off x="0" y="-66675"/>
              <a:ext cx="812800" cy="247707"/>
            </a:xfrm>
            <a:prstGeom prst="rect">
              <a:avLst/>
            </a:prstGeom>
            <a:grpFill/>
            <a:ln>
              <a:solidFill>
                <a:schemeClr val="tx1"/>
              </a:solidFill>
            </a:ln>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380"/>
                </a:lnSpc>
              </a:pPr>
              <a:r>
                <a:rPr lang="en-US" sz="1700" dirty="0">
                  <a:solidFill>
                    <a:srgbClr val="FFFFFF"/>
                  </a:solidFill>
                  <a:latin typeface="Codec Pro Bold"/>
                </a:rPr>
                <a:t>KAVINDYA N.D.D.</a:t>
              </a:r>
            </a:p>
          </p:txBody>
        </p:sp>
      </p:grpSp>
      <p:grpSp>
        <p:nvGrpSpPr>
          <p:cNvPr id="32" name="Group 31">
            <a:extLst>
              <a:ext uri="{FF2B5EF4-FFF2-40B4-BE49-F238E27FC236}">
                <a16:creationId xmlns:a16="http://schemas.microsoft.com/office/drawing/2014/main" id="{283ED7AD-A897-60C2-2307-CA1B9BC75F7E}"/>
              </a:ext>
            </a:extLst>
          </p:cNvPr>
          <p:cNvGrpSpPr/>
          <p:nvPr/>
        </p:nvGrpSpPr>
        <p:grpSpPr>
          <a:xfrm>
            <a:off x="9175364" y="5163243"/>
            <a:ext cx="2358172" cy="607625"/>
            <a:chOff x="0" y="0"/>
            <a:chExt cx="812800" cy="181032"/>
          </a:xfrm>
          <a:solidFill>
            <a:schemeClr val="accent1"/>
          </a:solidFill>
        </p:grpSpPr>
        <p:sp>
          <p:nvSpPr>
            <p:cNvPr id="33" name="Freeform 20">
              <a:extLst>
                <a:ext uri="{FF2B5EF4-FFF2-40B4-BE49-F238E27FC236}">
                  <a16:creationId xmlns:a16="http://schemas.microsoft.com/office/drawing/2014/main" id="{07142D70-04B7-C8A4-15F0-FCC27E5D06FB}"/>
                </a:ext>
              </a:extLst>
            </p:cNvPr>
            <p:cNvSpPr/>
            <p:nvPr/>
          </p:nvSpPr>
          <p:spPr>
            <a:xfrm>
              <a:off x="0" y="0"/>
              <a:ext cx="812800" cy="181032"/>
            </a:xfrm>
            <a:custGeom>
              <a:avLst/>
              <a:gdLst/>
              <a:ahLst/>
              <a:cxnLst/>
              <a:rect l="l" t="t" r="r" b="b"/>
              <a:pathLst>
                <a:path w="812800" h="181032">
                  <a:moveTo>
                    <a:pt x="0" y="0"/>
                  </a:moveTo>
                  <a:lnTo>
                    <a:pt x="812800" y="0"/>
                  </a:lnTo>
                  <a:lnTo>
                    <a:pt x="812800" y="181032"/>
                  </a:lnTo>
                  <a:lnTo>
                    <a:pt x="0" y="181032"/>
                  </a:lnTo>
                  <a:close/>
                </a:path>
              </a:pathLst>
            </a:custGeom>
            <a:grpFill/>
            <a:ln>
              <a:solidFill>
                <a:schemeClr val="tx1"/>
              </a:solidFill>
            </a:ln>
          </p:spPr>
          <p:txBody>
            <a:bodyPr/>
            <a:lstStyle/>
            <a:p>
              <a:endParaRPr lang="en-US"/>
            </a:p>
          </p:txBody>
        </p:sp>
        <p:sp>
          <p:nvSpPr>
            <p:cNvPr id="34" name="TextBox 21">
              <a:extLst>
                <a:ext uri="{FF2B5EF4-FFF2-40B4-BE49-F238E27FC236}">
                  <a16:creationId xmlns:a16="http://schemas.microsoft.com/office/drawing/2014/main" id="{29E9B7CD-061D-DC54-883C-163223922C5C}"/>
                </a:ext>
              </a:extLst>
            </p:cNvPr>
            <p:cNvSpPr txBox="1"/>
            <p:nvPr/>
          </p:nvSpPr>
          <p:spPr>
            <a:xfrm>
              <a:off x="0" y="0"/>
              <a:ext cx="812800" cy="181032"/>
            </a:xfrm>
            <a:prstGeom prst="rect">
              <a:avLst/>
            </a:prstGeom>
            <a:grpFill/>
            <a:ln>
              <a:solidFill>
                <a:schemeClr val="tx1"/>
              </a:solidFill>
            </a:ln>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380"/>
                </a:lnSpc>
              </a:pPr>
              <a:r>
                <a:rPr lang="en-US" sz="1700" dirty="0">
                  <a:solidFill>
                    <a:srgbClr val="FFFFFF"/>
                  </a:solidFill>
                  <a:latin typeface="Codec Pro Bold"/>
                </a:rPr>
                <a:t>SATHKUMARA S.M.P.U.</a:t>
              </a:r>
            </a:p>
          </p:txBody>
        </p:sp>
      </p:grpSp>
      <p:sp>
        <p:nvSpPr>
          <p:cNvPr id="37" name="Rectangle 36">
            <a:extLst>
              <a:ext uri="{FF2B5EF4-FFF2-40B4-BE49-F238E27FC236}">
                <a16:creationId xmlns:a16="http://schemas.microsoft.com/office/drawing/2014/main" id="{CEE25A10-C5ED-6002-F466-AA0DB5B48EFD}"/>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rPr>
              <a:t>24-25J-082 </a:t>
            </a:r>
          </a:p>
        </p:txBody>
      </p:sp>
    </p:spTree>
    <p:extLst>
      <p:ext uri="{BB962C8B-B14F-4D97-AF65-F5344CB8AC3E}">
        <p14:creationId xmlns:p14="http://schemas.microsoft.com/office/powerpoint/2010/main" val="11009037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e and green lines connected">
            <a:extLst>
              <a:ext uri="{FF2B5EF4-FFF2-40B4-BE49-F238E27FC236}">
                <a16:creationId xmlns:a16="http://schemas.microsoft.com/office/drawing/2014/main" id="{3142A528-E5D7-6F14-849C-73E8957FF072}"/>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4" name="Rectangle 3">
            <a:extLst>
              <a:ext uri="{FF2B5EF4-FFF2-40B4-BE49-F238E27FC236}">
                <a16:creationId xmlns:a16="http://schemas.microsoft.com/office/drawing/2014/main" id="{BD4145D8-AC86-59B0-47C6-7AD64A92829F}"/>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IT21286650</a:t>
            </a:r>
            <a:r>
              <a:rPr lang="en-US" sz="1800" dirty="0">
                <a:solidFill>
                  <a:schemeClr val="tx1"/>
                </a:solidFill>
              </a:rPr>
              <a:t>   |   </a:t>
            </a:r>
            <a:r>
              <a:rPr lang="en-US" b="1" dirty="0">
                <a:solidFill>
                  <a:schemeClr val="tx1"/>
                </a:solidFill>
              </a:rPr>
              <a:t>Senevirathna D M O C </a:t>
            </a:r>
            <a:r>
              <a:rPr lang="en-US" sz="1800" b="1" dirty="0">
                <a:solidFill>
                  <a:schemeClr val="tx1"/>
                </a:solidFill>
              </a:rPr>
              <a:t>  |  24-25J-082 </a:t>
            </a:r>
          </a:p>
        </p:txBody>
      </p:sp>
      <p:sp>
        <p:nvSpPr>
          <p:cNvPr id="6" name="Title 1">
            <a:extLst>
              <a:ext uri="{FF2B5EF4-FFF2-40B4-BE49-F238E27FC236}">
                <a16:creationId xmlns:a16="http://schemas.microsoft.com/office/drawing/2014/main" id="{D9B0E189-B921-FEBE-52DB-810F306B3082}"/>
              </a:ext>
            </a:extLst>
          </p:cNvPr>
          <p:cNvSpPr>
            <a:spLocks noGrp="1"/>
          </p:cNvSpPr>
          <p:nvPr>
            <p:ph type="title"/>
          </p:nvPr>
        </p:nvSpPr>
        <p:spPr>
          <a:xfrm>
            <a:off x="304800" y="304800"/>
            <a:ext cx="11684000" cy="838200"/>
          </a:xfrm>
        </p:spPr>
        <p:txBody>
          <a:bodyPr>
            <a:normAutofit/>
          </a:bodyPr>
          <a:lstStyle/>
          <a:p>
            <a:r>
              <a:rPr lang="en-US" sz="4000" b="1" dirty="0"/>
              <a:t>Work Breakdown Structure</a:t>
            </a:r>
            <a:endParaRPr lang="en-US" b="1" dirty="0"/>
          </a:p>
        </p:txBody>
      </p:sp>
      <p:cxnSp>
        <p:nvCxnSpPr>
          <p:cNvPr id="8" name="Straight Connector 7">
            <a:extLst>
              <a:ext uri="{FF2B5EF4-FFF2-40B4-BE49-F238E27FC236}">
                <a16:creationId xmlns:a16="http://schemas.microsoft.com/office/drawing/2014/main" id="{D928D67D-7CB9-41A0-C796-8D53216AEFCC}"/>
              </a:ext>
            </a:extLst>
          </p:cNvPr>
          <p:cNvCxnSpPr>
            <a:cxnSpLocks/>
          </p:cNvCxnSpPr>
          <p:nvPr/>
        </p:nvCxnSpPr>
        <p:spPr>
          <a:xfrm>
            <a:off x="10695963" y="1180477"/>
            <a:ext cx="0" cy="4012308"/>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Straight Connector 8">
            <a:extLst>
              <a:ext uri="{FF2B5EF4-FFF2-40B4-BE49-F238E27FC236}">
                <a16:creationId xmlns:a16="http://schemas.microsoft.com/office/drawing/2014/main" id="{B8D0E725-FD29-EE86-E7A8-0813E9EEB9D7}"/>
              </a:ext>
            </a:extLst>
          </p:cNvPr>
          <p:cNvCxnSpPr>
            <a:cxnSpLocks/>
            <a:endCxn id="37" idx="2"/>
          </p:cNvCxnSpPr>
          <p:nvPr/>
        </p:nvCxnSpPr>
        <p:spPr>
          <a:xfrm>
            <a:off x="8336514" y="1180477"/>
            <a:ext cx="16906" cy="3683113"/>
          </a:xfrm>
          <a:prstGeom prst="line">
            <a:avLst/>
          </a:prstGeom>
        </p:spPr>
        <p:style>
          <a:lnRef idx="3">
            <a:schemeClr val="accent1"/>
          </a:lnRef>
          <a:fillRef idx="0">
            <a:schemeClr val="accent1"/>
          </a:fillRef>
          <a:effectRef idx="2">
            <a:schemeClr val="accent1"/>
          </a:effectRef>
          <a:fontRef idx="minor">
            <a:schemeClr val="tx1"/>
          </a:fontRef>
        </p:style>
      </p:cxnSp>
      <p:cxnSp>
        <p:nvCxnSpPr>
          <p:cNvPr id="10" name="Straight Connector 9">
            <a:extLst>
              <a:ext uri="{FF2B5EF4-FFF2-40B4-BE49-F238E27FC236}">
                <a16:creationId xmlns:a16="http://schemas.microsoft.com/office/drawing/2014/main" id="{01BE5336-9126-6377-98F9-0CA6C4ABB3C7}"/>
              </a:ext>
            </a:extLst>
          </p:cNvPr>
          <p:cNvCxnSpPr>
            <a:cxnSpLocks/>
            <a:endCxn id="32" idx="0"/>
          </p:cNvCxnSpPr>
          <p:nvPr/>
        </p:nvCxnSpPr>
        <p:spPr>
          <a:xfrm flipH="1">
            <a:off x="6124582" y="935875"/>
            <a:ext cx="16900" cy="3026525"/>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D4452FFC-888F-63BE-549D-535A2C24BD8E}"/>
              </a:ext>
            </a:extLst>
          </p:cNvPr>
          <p:cNvCxnSpPr>
            <a:cxnSpLocks/>
          </p:cNvCxnSpPr>
          <p:nvPr/>
        </p:nvCxnSpPr>
        <p:spPr>
          <a:xfrm>
            <a:off x="3657599" y="1180477"/>
            <a:ext cx="23659" cy="4341028"/>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Straight Connector 11">
            <a:extLst>
              <a:ext uri="{FF2B5EF4-FFF2-40B4-BE49-F238E27FC236}">
                <a16:creationId xmlns:a16="http://schemas.microsoft.com/office/drawing/2014/main" id="{C0E018ED-4BA6-1DE0-1D52-C547F9DCB472}"/>
              </a:ext>
            </a:extLst>
          </p:cNvPr>
          <p:cNvCxnSpPr>
            <a:cxnSpLocks/>
            <a:endCxn id="22" idx="0"/>
          </p:cNvCxnSpPr>
          <p:nvPr/>
        </p:nvCxnSpPr>
        <p:spPr>
          <a:xfrm>
            <a:off x="1311825" y="1180477"/>
            <a:ext cx="1" cy="4498476"/>
          </a:xfrm>
          <a:prstGeom prst="line">
            <a:avLst/>
          </a:prstGeom>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98E98572-216D-08D5-C2D7-A1742EE60E50}"/>
              </a:ext>
            </a:extLst>
          </p:cNvPr>
          <p:cNvSpPr/>
          <p:nvPr/>
        </p:nvSpPr>
        <p:spPr>
          <a:xfrm>
            <a:off x="650845" y="1443606"/>
            <a:ext cx="1371600" cy="533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dirty="0">
                <a:effectLst/>
                <a:latin typeface="Calibri" panose="020F0502020204030204" pitchFamily="34" charset="0"/>
              </a:rPr>
              <a:t>Group registration</a:t>
            </a:r>
          </a:p>
        </p:txBody>
      </p:sp>
      <p:sp>
        <p:nvSpPr>
          <p:cNvPr id="14" name="Rectangle 13">
            <a:extLst>
              <a:ext uri="{FF2B5EF4-FFF2-40B4-BE49-F238E27FC236}">
                <a16:creationId xmlns:a16="http://schemas.microsoft.com/office/drawing/2014/main" id="{7184C1D8-89AE-1590-289A-759B63153E2D}"/>
              </a:ext>
            </a:extLst>
          </p:cNvPr>
          <p:cNvSpPr/>
          <p:nvPr/>
        </p:nvSpPr>
        <p:spPr>
          <a:xfrm>
            <a:off x="2971799" y="1443606"/>
            <a:ext cx="1371600" cy="533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dirty="0">
                <a:effectLst/>
                <a:latin typeface="Calibri" panose="020F0502020204030204" pitchFamily="34" charset="0"/>
              </a:rPr>
              <a:t>Project proposal</a:t>
            </a:r>
          </a:p>
        </p:txBody>
      </p:sp>
      <p:sp>
        <p:nvSpPr>
          <p:cNvPr id="15" name="Rectangle 14">
            <a:extLst>
              <a:ext uri="{FF2B5EF4-FFF2-40B4-BE49-F238E27FC236}">
                <a16:creationId xmlns:a16="http://schemas.microsoft.com/office/drawing/2014/main" id="{12EF1C2D-E383-F1AA-3B4E-2A24C65CAEC0}"/>
              </a:ext>
            </a:extLst>
          </p:cNvPr>
          <p:cNvSpPr/>
          <p:nvPr/>
        </p:nvSpPr>
        <p:spPr>
          <a:xfrm>
            <a:off x="5381619" y="1443606"/>
            <a:ext cx="1371600" cy="533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dirty="0">
                <a:effectLst/>
                <a:latin typeface="Calibri" panose="020F0502020204030204" pitchFamily="34" charset="0"/>
              </a:rPr>
              <a:t>PP1</a:t>
            </a:r>
          </a:p>
        </p:txBody>
      </p:sp>
      <p:sp>
        <p:nvSpPr>
          <p:cNvPr id="16" name="Rectangle 15">
            <a:extLst>
              <a:ext uri="{FF2B5EF4-FFF2-40B4-BE49-F238E27FC236}">
                <a16:creationId xmlns:a16="http://schemas.microsoft.com/office/drawing/2014/main" id="{FE4EABCB-16C2-BCAB-D64B-3DC3DF286192}"/>
              </a:ext>
            </a:extLst>
          </p:cNvPr>
          <p:cNvSpPr/>
          <p:nvPr/>
        </p:nvSpPr>
        <p:spPr>
          <a:xfrm>
            <a:off x="7655304" y="1447800"/>
            <a:ext cx="1371600" cy="533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dirty="0">
                <a:effectLst/>
                <a:latin typeface="Calibri" panose="020F0502020204030204" pitchFamily="34" charset="0"/>
              </a:rPr>
              <a:t>PP2</a:t>
            </a:r>
          </a:p>
        </p:txBody>
      </p:sp>
      <p:sp>
        <p:nvSpPr>
          <p:cNvPr id="17" name="Rectangle 16">
            <a:extLst>
              <a:ext uri="{FF2B5EF4-FFF2-40B4-BE49-F238E27FC236}">
                <a16:creationId xmlns:a16="http://schemas.microsoft.com/office/drawing/2014/main" id="{B9CFD437-A2ED-F18C-7F4C-BE46B0272CFB}"/>
              </a:ext>
            </a:extLst>
          </p:cNvPr>
          <p:cNvSpPr/>
          <p:nvPr/>
        </p:nvSpPr>
        <p:spPr>
          <a:xfrm>
            <a:off x="9953618" y="1452943"/>
            <a:ext cx="1371600" cy="533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dirty="0">
                <a:effectLst/>
                <a:latin typeface="Calibri" panose="020F0502020204030204" pitchFamily="34" charset="0"/>
              </a:rPr>
              <a:t>Final Stage</a:t>
            </a:r>
          </a:p>
        </p:txBody>
      </p:sp>
      <p:sp>
        <p:nvSpPr>
          <p:cNvPr id="18" name="Rectangle: Rounded Corners 17">
            <a:extLst>
              <a:ext uri="{FF2B5EF4-FFF2-40B4-BE49-F238E27FC236}">
                <a16:creationId xmlns:a16="http://schemas.microsoft.com/office/drawing/2014/main" id="{95919C02-E7ED-BD27-DED3-7CB660683AFB}"/>
              </a:ext>
            </a:extLst>
          </p:cNvPr>
          <p:cNvSpPr/>
          <p:nvPr/>
        </p:nvSpPr>
        <p:spPr>
          <a:xfrm>
            <a:off x="803245" y="2327844"/>
            <a:ext cx="990600" cy="53340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Supervisor Selection</a:t>
            </a:r>
          </a:p>
        </p:txBody>
      </p:sp>
      <p:sp>
        <p:nvSpPr>
          <p:cNvPr id="19" name="Rectangle: Rounded Corners 18">
            <a:extLst>
              <a:ext uri="{FF2B5EF4-FFF2-40B4-BE49-F238E27FC236}">
                <a16:creationId xmlns:a16="http://schemas.microsoft.com/office/drawing/2014/main" id="{A27CF946-882F-20E9-56AE-11E3FE5D4C28}"/>
              </a:ext>
            </a:extLst>
          </p:cNvPr>
          <p:cNvSpPr/>
          <p:nvPr/>
        </p:nvSpPr>
        <p:spPr>
          <a:xfrm>
            <a:off x="298508" y="3640225"/>
            <a:ext cx="2085363" cy="129540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Background analysis,  group discussion, data and research paper collection, knowledge gap, research problem and novelty identification, Title selection  </a:t>
            </a:r>
          </a:p>
        </p:txBody>
      </p:sp>
      <p:sp>
        <p:nvSpPr>
          <p:cNvPr id="20" name="Rectangle: Rounded Corners 19">
            <a:extLst>
              <a:ext uri="{FF2B5EF4-FFF2-40B4-BE49-F238E27FC236}">
                <a16:creationId xmlns:a16="http://schemas.microsoft.com/office/drawing/2014/main" id="{62B85F96-20CE-38CE-B5D4-CF5C265E19DB}"/>
              </a:ext>
            </a:extLst>
          </p:cNvPr>
          <p:cNvSpPr/>
          <p:nvPr/>
        </p:nvSpPr>
        <p:spPr>
          <a:xfrm>
            <a:off x="649445" y="3043806"/>
            <a:ext cx="1324761" cy="38100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Online Group Registration</a:t>
            </a:r>
          </a:p>
        </p:txBody>
      </p:sp>
      <p:sp>
        <p:nvSpPr>
          <p:cNvPr id="21" name="Rectangle: Rounded Corners 20">
            <a:extLst>
              <a:ext uri="{FF2B5EF4-FFF2-40B4-BE49-F238E27FC236}">
                <a16:creationId xmlns:a16="http://schemas.microsoft.com/office/drawing/2014/main" id="{FF4D1B0C-454E-7E93-B9D5-BA5EB766F3F8}"/>
              </a:ext>
            </a:extLst>
          </p:cNvPr>
          <p:cNvSpPr/>
          <p:nvPr/>
        </p:nvSpPr>
        <p:spPr>
          <a:xfrm>
            <a:off x="675311" y="5116789"/>
            <a:ext cx="1324761" cy="38100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TAF Submission</a:t>
            </a:r>
          </a:p>
        </p:txBody>
      </p:sp>
      <p:sp>
        <p:nvSpPr>
          <p:cNvPr id="22" name="Rectangle: Rounded Corners 21">
            <a:extLst>
              <a:ext uri="{FF2B5EF4-FFF2-40B4-BE49-F238E27FC236}">
                <a16:creationId xmlns:a16="http://schemas.microsoft.com/office/drawing/2014/main" id="{9B99A436-5EDA-8563-AFE2-10697567FB54}"/>
              </a:ext>
            </a:extLst>
          </p:cNvPr>
          <p:cNvSpPr/>
          <p:nvPr/>
        </p:nvSpPr>
        <p:spPr>
          <a:xfrm>
            <a:off x="649445" y="5678953"/>
            <a:ext cx="1324761" cy="38100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Project charter submission</a:t>
            </a:r>
          </a:p>
        </p:txBody>
      </p:sp>
      <p:sp>
        <p:nvSpPr>
          <p:cNvPr id="23" name="Rectangle: Rounded Corners 22">
            <a:extLst>
              <a:ext uri="{FF2B5EF4-FFF2-40B4-BE49-F238E27FC236}">
                <a16:creationId xmlns:a16="http://schemas.microsoft.com/office/drawing/2014/main" id="{D9F624BE-63C0-4182-BD85-8B7E3F8CF969}"/>
              </a:ext>
            </a:extLst>
          </p:cNvPr>
          <p:cNvSpPr/>
          <p:nvPr/>
        </p:nvSpPr>
        <p:spPr>
          <a:xfrm>
            <a:off x="2819400" y="2319806"/>
            <a:ext cx="1600200" cy="38100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Supervisor guidance and discussion</a:t>
            </a:r>
          </a:p>
        </p:txBody>
      </p:sp>
      <p:sp>
        <p:nvSpPr>
          <p:cNvPr id="24" name="Rectangle: Rounded Corners 23">
            <a:extLst>
              <a:ext uri="{FF2B5EF4-FFF2-40B4-BE49-F238E27FC236}">
                <a16:creationId xmlns:a16="http://schemas.microsoft.com/office/drawing/2014/main" id="{EF2EBA80-A63A-78D2-06B2-844023B6917A}"/>
              </a:ext>
            </a:extLst>
          </p:cNvPr>
          <p:cNvSpPr/>
          <p:nvPr/>
        </p:nvSpPr>
        <p:spPr>
          <a:xfrm>
            <a:off x="2652708" y="3009350"/>
            <a:ext cx="1981200" cy="38100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Additional data and research paper gathering</a:t>
            </a:r>
          </a:p>
        </p:txBody>
      </p:sp>
      <p:sp>
        <p:nvSpPr>
          <p:cNvPr id="25" name="Rectangle: Rounded Corners 24">
            <a:extLst>
              <a:ext uri="{FF2B5EF4-FFF2-40B4-BE49-F238E27FC236}">
                <a16:creationId xmlns:a16="http://schemas.microsoft.com/office/drawing/2014/main" id="{15C536B2-6CFF-B63B-619E-CBFC3CA00782}"/>
              </a:ext>
            </a:extLst>
          </p:cNvPr>
          <p:cNvSpPr/>
          <p:nvPr/>
        </p:nvSpPr>
        <p:spPr>
          <a:xfrm>
            <a:off x="7362820" y="3928044"/>
            <a:ext cx="1981200" cy="38100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Requirement analysis and technology assessment.</a:t>
            </a:r>
          </a:p>
        </p:txBody>
      </p:sp>
      <p:sp>
        <p:nvSpPr>
          <p:cNvPr id="26" name="Rectangle: Rounded Corners 25">
            <a:extLst>
              <a:ext uri="{FF2B5EF4-FFF2-40B4-BE49-F238E27FC236}">
                <a16:creationId xmlns:a16="http://schemas.microsoft.com/office/drawing/2014/main" id="{31A9F19B-F666-E231-1483-3F80B7C8428A}"/>
              </a:ext>
            </a:extLst>
          </p:cNvPr>
          <p:cNvSpPr/>
          <p:nvPr/>
        </p:nvSpPr>
        <p:spPr>
          <a:xfrm>
            <a:off x="2847980" y="4192402"/>
            <a:ext cx="1647820" cy="38100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Hardware design and specifications</a:t>
            </a:r>
          </a:p>
        </p:txBody>
      </p:sp>
      <p:sp>
        <p:nvSpPr>
          <p:cNvPr id="27" name="Rectangle: Rounded Corners 26">
            <a:extLst>
              <a:ext uri="{FF2B5EF4-FFF2-40B4-BE49-F238E27FC236}">
                <a16:creationId xmlns:a16="http://schemas.microsoft.com/office/drawing/2014/main" id="{3845FDF9-C29F-1933-5A5C-784895690087}"/>
              </a:ext>
            </a:extLst>
          </p:cNvPr>
          <p:cNvSpPr/>
          <p:nvPr/>
        </p:nvSpPr>
        <p:spPr>
          <a:xfrm>
            <a:off x="2709872" y="4735789"/>
            <a:ext cx="1924036" cy="336657"/>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Proposal presentation </a:t>
            </a:r>
          </a:p>
        </p:txBody>
      </p:sp>
      <p:sp>
        <p:nvSpPr>
          <p:cNvPr id="28" name="Rectangle: Rounded Corners 27">
            <a:extLst>
              <a:ext uri="{FF2B5EF4-FFF2-40B4-BE49-F238E27FC236}">
                <a16:creationId xmlns:a16="http://schemas.microsoft.com/office/drawing/2014/main" id="{DB54C8D0-DBD2-0394-3AAC-AABA31102A98}"/>
              </a:ext>
            </a:extLst>
          </p:cNvPr>
          <p:cNvSpPr/>
          <p:nvPr/>
        </p:nvSpPr>
        <p:spPr>
          <a:xfrm>
            <a:off x="2667000" y="5238230"/>
            <a:ext cx="1981200" cy="38100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Prepare proposal report and submission</a:t>
            </a:r>
          </a:p>
        </p:txBody>
      </p:sp>
      <p:sp>
        <p:nvSpPr>
          <p:cNvPr id="29" name="Rectangle: Rounded Corners 28">
            <a:extLst>
              <a:ext uri="{FF2B5EF4-FFF2-40B4-BE49-F238E27FC236}">
                <a16:creationId xmlns:a16="http://schemas.microsoft.com/office/drawing/2014/main" id="{E8942946-B230-CA98-3B54-F9B53AEADEDB}"/>
              </a:ext>
            </a:extLst>
          </p:cNvPr>
          <p:cNvSpPr/>
          <p:nvPr/>
        </p:nvSpPr>
        <p:spPr>
          <a:xfrm>
            <a:off x="5495918" y="2327844"/>
            <a:ext cx="1143000" cy="38100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Supervisor consultation</a:t>
            </a:r>
          </a:p>
        </p:txBody>
      </p:sp>
      <p:sp>
        <p:nvSpPr>
          <p:cNvPr id="30" name="Rectangle: Rounded Corners 29">
            <a:extLst>
              <a:ext uri="{FF2B5EF4-FFF2-40B4-BE49-F238E27FC236}">
                <a16:creationId xmlns:a16="http://schemas.microsoft.com/office/drawing/2014/main" id="{1DC7B263-F8A1-71D3-191F-02A48BE2FAF1}"/>
              </a:ext>
            </a:extLst>
          </p:cNvPr>
          <p:cNvSpPr/>
          <p:nvPr/>
        </p:nvSpPr>
        <p:spPr>
          <a:xfrm>
            <a:off x="5105400" y="2897649"/>
            <a:ext cx="1924036" cy="336657"/>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Phase 1 implementation</a:t>
            </a:r>
          </a:p>
        </p:txBody>
      </p:sp>
      <p:sp>
        <p:nvSpPr>
          <p:cNvPr id="31" name="Rectangle: Rounded Corners 30">
            <a:extLst>
              <a:ext uri="{FF2B5EF4-FFF2-40B4-BE49-F238E27FC236}">
                <a16:creationId xmlns:a16="http://schemas.microsoft.com/office/drawing/2014/main" id="{6B8B04DB-8F14-92D4-3C76-B4E308A53267}"/>
              </a:ext>
            </a:extLst>
          </p:cNvPr>
          <p:cNvSpPr/>
          <p:nvPr/>
        </p:nvSpPr>
        <p:spPr>
          <a:xfrm>
            <a:off x="5139037" y="3437961"/>
            <a:ext cx="1924036" cy="336657"/>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 Progress Presentation - I </a:t>
            </a:r>
          </a:p>
        </p:txBody>
      </p:sp>
      <p:sp>
        <p:nvSpPr>
          <p:cNvPr id="32" name="Rectangle: Rounded Corners 31">
            <a:extLst>
              <a:ext uri="{FF2B5EF4-FFF2-40B4-BE49-F238E27FC236}">
                <a16:creationId xmlns:a16="http://schemas.microsoft.com/office/drawing/2014/main" id="{E9CC6590-E3B3-FDFD-6106-F61F1BB36412}"/>
              </a:ext>
            </a:extLst>
          </p:cNvPr>
          <p:cNvSpPr/>
          <p:nvPr/>
        </p:nvSpPr>
        <p:spPr>
          <a:xfrm>
            <a:off x="5162564" y="3962400"/>
            <a:ext cx="1924036" cy="39313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Status document I submission</a:t>
            </a:r>
          </a:p>
        </p:txBody>
      </p:sp>
      <p:sp>
        <p:nvSpPr>
          <p:cNvPr id="33" name="Rectangle: Rounded Corners 32">
            <a:extLst>
              <a:ext uri="{FF2B5EF4-FFF2-40B4-BE49-F238E27FC236}">
                <a16:creationId xmlns:a16="http://schemas.microsoft.com/office/drawing/2014/main" id="{9C26BAC9-987D-D90A-ADF9-589806AA400E}"/>
              </a:ext>
            </a:extLst>
          </p:cNvPr>
          <p:cNvSpPr/>
          <p:nvPr/>
        </p:nvSpPr>
        <p:spPr>
          <a:xfrm>
            <a:off x="7839078" y="2339181"/>
            <a:ext cx="1009644" cy="38100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Final stage guidance</a:t>
            </a:r>
          </a:p>
        </p:txBody>
      </p:sp>
      <p:sp>
        <p:nvSpPr>
          <p:cNvPr id="34" name="Rectangle: Rounded Corners 33">
            <a:extLst>
              <a:ext uri="{FF2B5EF4-FFF2-40B4-BE49-F238E27FC236}">
                <a16:creationId xmlns:a16="http://schemas.microsoft.com/office/drawing/2014/main" id="{FDFD04F3-CEFA-9CB4-2A6F-E481E2F6FC9C}"/>
              </a:ext>
            </a:extLst>
          </p:cNvPr>
          <p:cNvSpPr/>
          <p:nvPr/>
        </p:nvSpPr>
        <p:spPr>
          <a:xfrm>
            <a:off x="7381882" y="2863193"/>
            <a:ext cx="1924036" cy="336657"/>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Phase 2 implementation</a:t>
            </a:r>
          </a:p>
        </p:txBody>
      </p:sp>
      <p:sp>
        <p:nvSpPr>
          <p:cNvPr id="35" name="Rectangle: Rounded Corners 34">
            <a:extLst>
              <a:ext uri="{FF2B5EF4-FFF2-40B4-BE49-F238E27FC236}">
                <a16:creationId xmlns:a16="http://schemas.microsoft.com/office/drawing/2014/main" id="{9097523C-88F7-EC83-B904-AD4B830E6D22}"/>
              </a:ext>
            </a:extLst>
          </p:cNvPr>
          <p:cNvSpPr/>
          <p:nvPr/>
        </p:nvSpPr>
        <p:spPr>
          <a:xfrm>
            <a:off x="7379086" y="3390350"/>
            <a:ext cx="1924036" cy="336657"/>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 Progress Presentation 2 </a:t>
            </a:r>
          </a:p>
        </p:txBody>
      </p:sp>
      <p:sp>
        <p:nvSpPr>
          <p:cNvPr id="36" name="Rectangle: Rounded Corners 35">
            <a:extLst>
              <a:ext uri="{FF2B5EF4-FFF2-40B4-BE49-F238E27FC236}">
                <a16:creationId xmlns:a16="http://schemas.microsoft.com/office/drawing/2014/main" id="{63B4B84E-6BD3-7466-CAC3-296389E4CF33}"/>
              </a:ext>
            </a:extLst>
          </p:cNvPr>
          <p:cNvSpPr/>
          <p:nvPr/>
        </p:nvSpPr>
        <p:spPr>
          <a:xfrm>
            <a:off x="2819399" y="3753276"/>
            <a:ext cx="2111928" cy="38100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Preparation and finalization of Research paper</a:t>
            </a:r>
          </a:p>
        </p:txBody>
      </p:sp>
      <p:sp>
        <p:nvSpPr>
          <p:cNvPr id="37" name="Rectangle: Rounded Corners 36">
            <a:extLst>
              <a:ext uri="{FF2B5EF4-FFF2-40B4-BE49-F238E27FC236}">
                <a16:creationId xmlns:a16="http://schemas.microsoft.com/office/drawing/2014/main" id="{72652C4B-3BF6-ED7C-A755-C07DB15E38B0}"/>
              </a:ext>
            </a:extLst>
          </p:cNvPr>
          <p:cNvSpPr/>
          <p:nvPr/>
        </p:nvSpPr>
        <p:spPr>
          <a:xfrm>
            <a:off x="7662861" y="4526933"/>
            <a:ext cx="1381118" cy="336657"/>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Research paper submission</a:t>
            </a:r>
          </a:p>
        </p:txBody>
      </p:sp>
      <p:sp>
        <p:nvSpPr>
          <p:cNvPr id="38" name="Rectangle: Rounded Corners 37">
            <a:extLst>
              <a:ext uri="{FF2B5EF4-FFF2-40B4-BE49-F238E27FC236}">
                <a16:creationId xmlns:a16="http://schemas.microsoft.com/office/drawing/2014/main" id="{9CD8A771-D899-FD4C-3883-DD4338A93584}"/>
              </a:ext>
            </a:extLst>
          </p:cNvPr>
          <p:cNvSpPr/>
          <p:nvPr/>
        </p:nvSpPr>
        <p:spPr>
          <a:xfrm>
            <a:off x="9677400" y="2361352"/>
            <a:ext cx="1924036" cy="336657"/>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Completion of final product</a:t>
            </a:r>
          </a:p>
        </p:txBody>
      </p:sp>
      <p:sp>
        <p:nvSpPr>
          <p:cNvPr id="39" name="Rectangle: Rounded Corners 38">
            <a:extLst>
              <a:ext uri="{FF2B5EF4-FFF2-40B4-BE49-F238E27FC236}">
                <a16:creationId xmlns:a16="http://schemas.microsoft.com/office/drawing/2014/main" id="{D281FD6E-CAF7-39BC-68F6-38F66CC14C22}"/>
              </a:ext>
            </a:extLst>
          </p:cNvPr>
          <p:cNvSpPr/>
          <p:nvPr/>
        </p:nvSpPr>
        <p:spPr>
          <a:xfrm>
            <a:off x="9677400" y="2841021"/>
            <a:ext cx="1924036" cy="336657"/>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Testing and evaluation</a:t>
            </a:r>
          </a:p>
        </p:txBody>
      </p:sp>
      <p:sp>
        <p:nvSpPr>
          <p:cNvPr id="40" name="Rectangle: Rounded Corners 39">
            <a:extLst>
              <a:ext uri="{FF2B5EF4-FFF2-40B4-BE49-F238E27FC236}">
                <a16:creationId xmlns:a16="http://schemas.microsoft.com/office/drawing/2014/main" id="{730D5077-EFB7-1A5F-5318-5447A25282A9}"/>
              </a:ext>
            </a:extLst>
          </p:cNvPr>
          <p:cNvSpPr/>
          <p:nvPr/>
        </p:nvSpPr>
        <p:spPr>
          <a:xfrm>
            <a:off x="10077436" y="3320690"/>
            <a:ext cx="1123964" cy="336657"/>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Final report </a:t>
            </a:r>
          </a:p>
        </p:txBody>
      </p:sp>
      <p:sp>
        <p:nvSpPr>
          <p:cNvPr id="41" name="Rectangle: Rounded Corners 40">
            <a:extLst>
              <a:ext uri="{FF2B5EF4-FFF2-40B4-BE49-F238E27FC236}">
                <a16:creationId xmlns:a16="http://schemas.microsoft.com/office/drawing/2014/main" id="{7278FD73-EA71-82E6-11DB-A1AA12F5C163}"/>
              </a:ext>
            </a:extLst>
          </p:cNvPr>
          <p:cNvSpPr/>
          <p:nvPr/>
        </p:nvSpPr>
        <p:spPr>
          <a:xfrm>
            <a:off x="9620236" y="3765657"/>
            <a:ext cx="2038364" cy="425344"/>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Final presentation &amp; VIVA</a:t>
            </a:r>
          </a:p>
        </p:txBody>
      </p:sp>
      <p:sp>
        <p:nvSpPr>
          <p:cNvPr id="42" name="Rectangle: Rounded Corners 41">
            <a:extLst>
              <a:ext uri="{FF2B5EF4-FFF2-40B4-BE49-F238E27FC236}">
                <a16:creationId xmlns:a16="http://schemas.microsoft.com/office/drawing/2014/main" id="{C54BBD9F-4755-D612-546B-810BAF25E9C0}"/>
              </a:ext>
            </a:extLst>
          </p:cNvPr>
          <p:cNvSpPr/>
          <p:nvPr/>
        </p:nvSpPr>
        <p:spPr>
          <a:xfrm>
            <a:off x="9661321" y="4331865"/>
            <a:ext cx="1924036" cy="39313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Status document 2 submission</a:t>
            </a:r>
          </a:p>
        </p:txBody>
      </p:sp>
      <p:sp>
        <p:nvSpPr>
          <p:cNvPr id="43" name="Rectangle: Rounded Corners 42">
            <a:extLst>
              <a:ext uri="{FF2B5EF4-FFF2-40B4-BE49-F238E27FC236}">
                <a16:creationId xmlns:a16="http://schemas.microsoft.com/office/drawing/2014/main" id="{89A591A3-97BD-519A-D98B-63FF4F217E1F}"/>
              </a:ext>
            </a:extLst>
          </p:cNvPr>
          <p:cNvSpPr/>
          <p:nvPr/>
        </p:nvSpPr>
        <p:spPr>
          <a:xfrm>
            <a:off x="9677400" y="4914159"/>
            <a:ext cx="1924036" cy="39313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Complete research logbook</a:t>
            </a:r>
          </a:p>
        </p:txBody>
      </p:sp>
      <p:cxnSp>
        <p:nvCxnSpPr>
          <p:cNvPr id="44" name="Straight Connector 43">
            <a:extLst>
              <a:ext uri="{FF2B5EF4-FFF2-40B4-BE49-F238E27FC236}">
                <a16:creationId xmlns:a16="http://schemas.microsoft.com/office/drawing/2014/main" id="{C23BF19E-CA1A-CBF6-9B9D-C994E9471D8A}"/>
              </a:ext>
            </a:extLst>
          </p:cNvPr>
          <p:cNvCxnSpPr>
            <a:cxnSpLocks/>
          </p:cNvCxnSpPr>
          <p:nvPr/>
        </p:nvCxnSpPr>
        <p:spPr>
          <a:xfrm flipH="1" flipV="1">
            <a:off x="1304731" y="1153188"/>
            <a:ext cx="9397418" cy="3844"/>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8703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e and green lines connected">
            <a:extLst>
              <a:ext uri="{FF2B5EF4-FFF2-40B4-BE49-F238E27FC236}">
                <a16:creationId xmlns:a16="http://schemas.microsoft.com/office/drawing/2014/main" id="{3142A528-E5D7-6F14-849C-73E8957FF072}"/>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4" name="Rectangle 3">
            <a:extLst>
              <a:ext uri="{FF2B5EF4-FFF2-40B4-BE49-F238E27FC236}">
                <a16:creationId xmlns:a16="http://schemas.microsoft.com/office/drawing/2014/main" id="{BD4145D8-AC86-59B0-47C6-7AD64A92829F}"/>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IT21286650</a:t>
            </a:r>
            <a:r>
              <a:rPr lang="en-US" sz="1800" dirty="0">
                <a:solidFill>
                  <a:schemeClr val="tx1"/>
                </a:solidFill>
              </a:rPr>
              <a:t>   |   </a:t>
            </a:r>
            <a:r>
              <a:rPr lang="en-US" b="1" dirty="0">
                <a:solidFill>
                  <a:schemeClr val="tx1"/>
                </a:solidFill>
              </a:rPr>
              <a:t>Senevirathna D M O C </a:t>
            </a:r>
            <a:r>
              <a:rPr lang="en-US" sz="1800" b="1" dirty="0">
                <a:solidFill>
                  <a:schemeClr val="tx1"/>
                </a:solidFill>
              </a:rPr>
              <a:t>  |  24-25J-082 </a:t>
            </a:r>
          </a:p>
        </p:txBody>
      </p:sp>
      <p:sp>
        <p:nvSpPr>
          <p:cNvPr id="6" name="Title 1">
            <a:extLst>
              <a:ext uri="{FF2B5EF4-FFF2-40B4-BE49-F238E27FC236}">
                <a16:creationId xmlns:a16="http://schemas.microsoft.com/office/drawing/2014/main" id="{D9B0E189-B921-FEBE-52DB-810F306B3082}"/>
              </a:ext>
            </a:extLst>
          </p:cNvPr>
          <p:cNvSpPr>
            <a:spLocks noGrp="1"/>
          </p:cNvSpPr>
          <p:nvPr>
            <p:ph type="title"/>
          </p:nvPr>
        </p:nvSpPr>
        <p:spPr>
          <a:xfrm>
            <a:off x="304800" y="304800"/>
            <a:ext cx="11684000" cy="838200"/>
          </a:xfrm>
        </p:spPr>
        <p:txBody>
          <a:bodyPr>
            <a:normAutofit/>
          </a:bodyPr>
          <a:lstStyle/>
          <a:p>
            <a:r>
              <a:rPr lang="en-US" sz="4000" b="1" dirty="0"/>
              <a:t>Gantt Chart</a:t>
            </a:r>
            <a:endParaRPr lang="en-US" b="1" dirty="0"/>
          </a:p>
        </p:txBody>
      </p:sp>
      <p:pic>
        <p:nvPicPr>
          <p:cNvPr id="3" name="Picture 2" descr="A graph with blue lines&#10;&#10;Description automatically generated">
            <a:extLst>
              <a:ext uri="{FF2B5EF4-FFF2-40B4-BE49-F238E27FC236}">
                <a16:creationId xmlns:a16="http://schemas.microsoft.com/office/drawing/2014/main" id="{21C77D57-41DE-5840-B843-9787DC76E4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990600"/>
            <a:ext cx="11664906" cy="4800600"/>
          </a:xfrm>
          <a:prstGeom prst="rect">
            <a:avLst/>
          </a:prstGeom>
        </p:spPr>
      </p:pic>
    </p:spTree>
    <p:extLst>
      <p:ext uri="{BB962C8B-B14F-4D97-AF65-F5344CB8AC3E}">
        <p14:creationId xmlns:p14="http://schemas.microsoft.com/office/powerpoint/2010/main" val="496280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e and green lines connected">
            <a:extLst>
              <a:ext uri="{FF2B5EF4-FFF2-40B4-BE49-F238E27FC236}">
                <a16:creationId xmlns:a16="http://schemas.microsoft.com/office/drawing/2014/main" id="{3142A528-E5D7-6F14-849C-73E8957FF072}"/>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4" name="Rectangle 3">
            <a:extLst>
              <a:ext uri="{FF2B5EF4-FFF2-40B4-BE49-F238E27FC236}">
                <a16:creationId xmlns:a16="http://schemas.microsoft.com/office/drawing/2014/main" id="{BD4145D8-AC86-59B0-47C6-7AD64A92829F}"/>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IT21286650</a:t>
            </a:r>
            <a:r>
              <a:rPr lang="en-US" sz="1800" dirty="0">
                <a:solidFill>
                  <a:schemeClr val="tx1"/>
                </a:solidFill>
              </a:rPr>
              <a:t>   |   </a:t>
            </a:r>
            <a:r>
              <a:rPr lang="en-US" b="1" dirty="0">
                <a:solidFill>
                  <a:schemeClr val="tx1"/>
                </a:solidFill>
              </a:rPr>
              <a:t>Senevirathna D M O C </a:t>
            </a:r>
            <a:r>
              <a:rPr lang="en-US" sz="1800" b="1" dirty="0">
                <a:solidFill>
                  <a:schemeClr val="tx1"/>
                </a:solidFill>
              </a:rPr>
              <a:t>  |  24-25J-082 </a:t>
            </a:r>
          </a:p>
        </p:txBody>
      </p:sp>
      <p:sp>
        <p:nvSpPr>
          <p:cNvPr id="6" name="Title 1">
            <a:extLst>
              <a:ext uri="{FF2B5EF4-FFF2-40B4-BE49-F238E27FC236}">
                <a16:creationId xmlns:a16="http://schemas.microsoft.com/office/drawing/2014/main" id="{D9B0E189-B921-FEBE-52DB-810F306B3082}"/>
              </a:ext>
            </a:extLst>
          </p:cNvPr>
          <p:cNvSpPr>
            <a:spLocks noGrp="1"/>
          </p:cNvSpPr>
          <p:nvPr>
            <p:ph type="title"/>
          </p:nvPr>
        </p:nvSpPr>
        <p:spPr>
          <a:xfrm>
            <a:off x="304800" y="304800"/>
            <a:ext cx="11684000" cy="838200"/>
          </a:xfrm>
        </p:spPr>
        <p:txBody>
          <a:bodyPr>
            <a:normAutofit/>
          </a:bodyPr>
          <a:lstStyle/>
          <a:p>
            <a:r>
              <a:rPr lang="en-US" sz="4000" b="1" dirty="0"/>
              <a:t>Commercialization</a:t>
            </a:r>
            <a:endParaRPr lang="en-US" b="1" dirty="0"/>
          </a:p>
        </p:txBody>
      </p:sp>
      <p:pic>
        <p:nvPicPr>
          <p:cNvPr id="3" name="Picture 2" descr="A screenshot of a white and black text">
            <a:extLst>
              <a:ext uri="{FF2B5EF4-FFF2-40B4-BE49-F238E27FC236}">
                <a16:creationId xmlns:a16="http://schemas.microsoft.com/office/drawing/2014/main" id="{4BA29C1A-1F4F-9314-0103-4C859D6BA8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950" y="1447075"/>
            <a:ext cx="10292099" cy="44203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2580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e and green lines connected">
            <a:extLst>
              <a:ext uri="{FF2B5EF4-FFF2-40B4-BE49-F238E27FC236}">
                <a16:creationId xmlns:a16="http://schemas.microsoft.com/office/drawing/2014/main" id="{3142A528-E5D7-6F14-849C-73E8957FF072}"/>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4" name="Rectangle 3">
            <a:extLst>
              <a:ext uri="{FF2B5EF4-FFF2-40B4-BE49-F238E27FC236}">
                <a16:creationId xmlns:a16="http://schemas.microsoft.com/office/drawing/2014/main" id="{BD4145D8-AC86-59B0-47C6-7AD64A92829F}"/>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IT21286650</a:t>
            </a:r>
            <a:r>
              <a:rPr lang="en-US" sz="1800" dirty="0">
                <a:solidFill>
                  <a:schemeClr val="tx1"/>
                </a:solidFill>
              </a:rPr>
              <a:t>   |   </a:t>
            </a:r>
            <a:r>
              <a:rPr lang="en-US" b="1" dirty="0">
                <a:solidFill>
                  <a:schemeClr val="tx1"/>
                </a:solidFill>
              </a:rPr>
              <a:t>Senevirathna D M O C </a:t>
            </a:r>
            <a:r>
              <a:rPr lang="en-US" sz="1800" b="1" dirty="0">
                <a:solidFill>
                  <a:schemeClr val="tx1"/>
                </a:solidFill>
              </a:rPr>
              <a:t>  |  24-25J-082 </a:t>
            </a:r>
          </a:p>
        </p:txBody>
      </p:sp>
      <p:sp>
        <p:nvSpPr>
          <p:cNvPr id="6" name="Title 1">
            <a:extLst>
              <a:ext uri="{FF2B5EF4-FFF2-40B4-BE49-F238E27FC236}">
                <a16:creationId xmlns:a16="http://schemas.microsoft.com/office/drawing/2014/main" id="{D9B0E189-B921-FEBE-52DB-810F306B3082}"/>
              </a:ext>
            </a:extLst>
          </p:cNvPr>
          <p:cNvSpPr>
            <a:spLocks noGrp="1"/>
          </p:cNvSpPr>
          <p:nvPr>
            <p:ph type="title"/>
          </p:nvPr>
        </p:nvSpPr>
        <p:spPr>
          <a:xfrm>
            <a:off x="304800" y="304800"/>
            <a:ext cx="11684000" cy="838200"/>
          </a:xfrm>
        </p:spPr>
        <p:txBody>
          <a:bodyPr>
            <a:normAutofit/>
          </a:bodyPr>
          <a:lstStyle/>
          <a:p>
            <a:r>
              <a:rPr lang="en-US" b="1" dirty="0"/>
              <a:t>References</a:t>
            </a:r>
          </a:p>
        </p:txBody>
      </p:sp>
      <p:sp>
        <p:nvSpPr>
          <p:cNvPr id="13" name="TextBox 12">
            <a:extLst>
              <a:ext uri="{FF2B5EF4-FFF2-40B4-BE49-F238E27FC236}">
                <a16:creationId xmlns:a16="http://schemas.microsoft.com/office/drawing/2014/main" id="{A8E130D2-56A0-8810-C2CC-81BEB89939B2}"/>
              </a:ext>
            </a:extLst>
          </p:cNvPr>
          <p:cNvSpPr txBox="1"/>
          <p:nvPr/>
        </p:nvSpPr>
        <p:spPr>
          <a:xfrm>
            <a:off x="304800" y="1447075"/>
            <a:ext cx="11684000" cy="3970318"/>
          </a:xfrm>
          <a:prstGeom prst="rect">
            <a:avLst/>
          </a:prstGeom>
          <a:noFill/>
        </p:spPr>
        <p:txBody>
          <a:bodyPr wrap="square">
            <a:spAutoFit/>
          </a:bodyPr>
          <a:lstStyle/>
          <a:p>
            <a:endParaRPr lang="en-US" dirty="0"/>
          </a:p>
          <a:p>
            <a:r>
              <a:rPr lang="en-US" dirty="0"/>
              <a:t>[1] S. K. ,. T. T. ,. W. W. G. M. V. S. ,. W. M. K. ,. E. E. M. O. M. ,. K. S. R. M. J. S. </a:t>
            </a:r>
            <a:r>
              <a:rPr lang="en-US" dirty="0" err="1"/>
              <a:t>Rajapaksha</a:t>
            </a:r>
            <a:r>
              <a:rPr lang="en-US" dirty="0"/>
              <a:t>, "Guru </a:t>
            </a:r>
            <a:r>
              <a:rPr lang="en-US" dirty="0" err="1"/>
              <a:t>Gedara</a:t>
            </a:r>
            <a:r>
              <a:rPr lang="en-US" dirty="0"/>
              <a:t>: Smart Mathematical e-learning Platform for Grade Five Students,” </a:t>
            </a:r>
            <a:r>
              <a:rPr lang="en-US" i="1" dirty="0"/>
              <a:t>INTERNATIONAL CONFERENCE ON ADVANCED RESEARCH IN COMPUTING</a:t>
            </a:r>
            <a:r>
              <a:rPr lang="en-US" dirty="0"/>
              <a:t>;, 21 February 2021.</a:t>
            </a:r>
          </a:p>
          <a:p>
            <a:endParaRPr lang="en-US" dirty="0"/>
          </a:p>
          <a:p>
            <a:r>
              <a:rPr lang="en-US" dirty="0"/>
              <a:t>[2] T. </a:t>
            </a:r>
            <a:r>
              <a:rPr lang="en-US" dirty="0" err="1"/>
              <a:t>Alsubait</a:t>
            </a:r>
            <a:r>
              <a:rPr lang="en-US" dirty="0"/>
              <a:t>, B. </a:t>
            </a:r>
            <a:r>
              <a:rPr lang="en-US" dirty="0" err="1"/>
              <a:t>Parsia</a:t>
            </a:r>
            <a:r>
              <a:rPr lang="en-US" dirty="0"/>
              <a:t> and U. Sattler, "A similarity-based theory of controlling MCQ difficulty</a:t>
            </a:r>
            <a:r>
              <a:rPr lang="en-US" i="1" dirty="0"/>
              <a:t>," 2013 Second International Conference on E-Learning and E-Technologies in Education (ICEEE), </a:t>
            </a:r>
            <a:r>
              <a:rPr lang="en-US" dirty="0"/>
              <a:t>Lodz, Poland, 2013, pp. 283-288, </a:t>
            </a:r>
            <a:r>
              <a:rPr lang="en-US" dirty="0" err="1"/>
              <a:t>doi</a:t>
            </a:r>
            <a:r>
              <a:rPr lang="en-US" dirty="0"/>
              <a:t>: 10.1109/ICeLeTE.2013.6644389.</a:t>
            </a:r>
          </a:p>
          <a:p>
            <a:endParaRPr lang="en-US" dirty="0"/>
          </a:p>
          <a:p>
            <a:r>
              <a:rPr lang="en-US" dirty="0"/>
              <a:t>[3] D. R. CH and S. K. Saha, "Automatic Multiple Choice Question Generation From Text: A Survey," in </a:t>
            </a:r>
            <a:r>
              <a:rPr lang="en-US" i="1" dirty="0"/>
              <a:t>IEEE Transactions on Learning Technologies</a:t>
            </a:r>
            <a:r>
              <a:rPr lang="en-US" dirty="0"/>
              <a:t>, vol. 13, no. 1, pp. 14-25, 1 Jan.-March 2020, </a:t>
            </a:r>
            <a:r>
              <a:rPr lang="en-US" dirty="0" err="1"/>
              <a:t>doi</a:t>
            </a:r>
            <a:r>
              <a:rPr lang="en-US" dirty="0"/>
              <a:t>: 10.1109/TLT.2018.2889100.</a:t>
            </a:r>
          </a:p>
          <a:p>
            <a:endParaRPr lang="en-US" dirty="0"/>
          </a:p>
          <a:p>
            <a:r>
              <a:rPr lang="en-US" dirty="0"/>
              <a:t>[4] C. N. Hang, C. Wei Tan and P. -D. Yu, "</a:t>
            </a:r>
            <a:r>
              <a:rPr lang="en-US" dirty="0" err="1"/>
              <a:t>MCQGen</a:t>
            </a:r>
            <a:r>
              <a:rPr lang="en-US" dirty="0"/>
              <a:t>: A Large Language Model-Driven MCQ Generator for Personalized Learning," in </a:t>
            </a:r>
            <a:r>
              <a:rPr lang="en-US" i="1" dirty="0"/>
              <a:t>IEEE Access</a:t>
            </a:r>
            <a:r>
              <a:rPr lang="en-US" dirty="0"/>
              <a:t>, vol. 12, pp. 102261-102273, 2024, </a:t>
            </a:r>
            <a:r>
              <a:rPr lang="en-US" dirty="0" err="1"/>
              <a:t>doi</a:t>
            </a:r>
            <a:r>
              <a:rPr lang="en-US" dirty="0"/>
              <a:t>: 10.1109/ACCESS.2024.3420709.</a:t>
            </a:r>
          </a:p>
        </p:txBody>
      </p:sp>
    </p:spTree>
    <p:extLst>
      <p:ext uri="{BB962C8B-B14F-4D97-AF65-F5344CB8AC3E}">
        <p14:creationId xmlns:p14="http://schemas.microsoft.com/office/powerpoint/2010/main" val="3679574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Blue and green lines connected">
            <a:extLst>
              <a:ext uri="{FF2B5EF4-FFF2-40B4-BE49-F238E27FC236}">
                <a16:creationId xmlns:a16="http://schemas.microsoft.com/office/drawing/2014/main" id="{92550D4A-A1C0-54F0-401A-D8D29A9A966B}"/>
              </a:ext>
            </a:extLst>
          </p:cNvPr>
          <p:cNvPicPr>
            <a:picLocks noChangeAspect="1"/>
          </p:cNvPicPr>
          <p:nvPr/>
        </p:nvPicPr>
        <p:blipFill>
          <a:blip r:embed="rId2" cstate="print">
            <a:alphaModFix amt="70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5" name="Title 4">
            <a:extLst>
              <a:ext uri="{FF2B5EF4-FFF2-40B4-BE49-F238E27FC236}">
                <a16:creationId xmlns:a16="http://schemas.microsoft.com/office/drawing/2014/main" id="{FA755AF9-6AEA-4BCA-A1A2-C57A58214B9E}"/>
              </a:ext>
            </a:extLst>
          </p:cNvPr>
          <p:cNvSpPr>
            <a:spLocks noGrp="1"/>
          </p:cNvSpPr>
          <p:nvPr>
            <p:ph type="title"/>
          </p:nvPr>
        </p:nvSpPr>
        <p:spPr>
          <a:xfrm>
            <a:off x="609600" y="2370024"/>
            <a:ext cx="10363200" cy="1362075"/>
          </a:xfrm>
        </p:spPr>
        <p:txBody>
          <a:bodyPr/>
          <a:lstStyle/>
          <a:p>
            <a:r>
              <a:rPr lang="en-US" dirty="0"/>
              <a:t>IT21231278   |    Kavindya N D </a:t>
            </a:r>
            <a:r>
              <a:rPr lang="en-US" dirty="0" err="1"/>
              <a:t>D</a:t>
            </a:r>
            <a:r>
              <a:rPr lang="en-US" dirty="0"/>
              <a:t>  </a:t>
            </a:r>
          </a:p>
        </p:txBody>
      </p:sp>
      <p:sp>
        <p:nvSpPr>
          <p:cNvPr id="6" name="Text Placeholder 5">
            <a:extLst>
              <a:ext uri="{FF2B5EF4-FFF2-40B4-BE49-F238E27FC236}">
                <a16:creationId xmlns:a16="http://schemas.microsoft.com/office/drawing/2014/main" id="{07A91C59-28F0-4A9C-ACA2-19A536A0C380}"/>
              </a:ext>
            </a:extLst>
          </p:cNvPr>
          <p:cNvSpPr>
            <a:spLocks noGrp="1"/>
          </p:cNvSpPr>
          <p:nvPr>
            <p:ph type="body" idx="1"/>
          </p:nvPr>
        </p:nvSpPr>
        <p:spPr>
          <a:xfrm>
            <a:off x="609600" y="3504562"/>
            <a:ext cx="10363200" cy="784448"/>
          </a:xfrm>
        </p:spPr>
        <p:txBody>
          <a:bodyPr>
            <a:normAutofit/>
          </a:bodyPr>
          <a:lstStyle/>
          <a:p>
            <a:r>
              <a:rPr lang="en-US" sz="2800" b="1" dirty="0">
                <a:solidFill>
                  <a:schemeClr val="tx1"/>
                </a:solidFill>
                <a:latin typeface="Canva Sans Bold"/>
              </a:rPr>
              <a:t>Specialization – Information Technology</a:t>
            </a:r>
            <a:endParaRPr lang="en-US" sz="1800" b="1" dirty="0">
              <a:solidFill>
                <a:schemeClr val="tx1"/>
              </a:solidFill>
            </a:endParaRPr>
          </a:p>
        </p:txBody>
      </p:sp>
      <p:sp>
        <p:nvSpPr>
          <p:cNvPr id="4" name="Rectangle 3">
            <a:extLst>
              <a:ext uri="{FF2B5EF4-FFF2-40B4-BE49-F238E27FC236}">
                <a16:creationId xmlns:a16="http://schemas.microsoft.com/office/drawing/2014/main" id="{5FB98E66-DBD5-4B29-AC68-A58A70C64231}"/>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a:t>
            </a:r>
            <a:r>
              <a:rPr lang="en-US" b="1" dirty="0">
                <a:solidFill>
                  <a:schemeClr val="tx1"/>
                </a:solidFill>
              </a:rPr>
              <a:t>21231278</a:t>
            </a:r>
            <a:r>
              <a:rPr lang="en-US" sz="1800" b="1" dirty="0">
                <a:solidFill>
                  <a:schemeClr val="tx1"/>
                </a:solidFill>
              </a:rPr>
              <a:t>   |   Kavindya</a:t>
            </a:r>
            <a:r>
              <a:rPr lang="en-US" b="1" dirty="0">
                <a:solidFill>
                  <a:schemeClr val="tx1"/>
                </a:solidFill>
              </a:rPr>
              <a:t> N D </a:t>
            </a:r>
            <a:r>
              <a:rPr lang="en-US" b="1" dirty="0" err="1">
                <a:solidFill>
                  <a:schemeClr val="tx1"/>
                </a:solidFill>
              </a:rPr>
              <a:t>D</a:t>
            </a:r>
            <a:r>
              <a:rPr lang="en-US" b="1" dirty="0">
                <a:solidFill>
                  <a:schemeClr val="tx1"/>
                </a:solidFill>
              </a:rPr>
              <a:t> </a:t>
            </a:r>
            <a:r>
              <a:rPr lang="en-US" sz="1800" b="1" dirty="0">
                <a:solidFill>
                  <a:schemeClr val="tx1"/>
                </a:solidFill>
              </a:rPr>
              <a:t>   |  </a:t>
            </a:r>
            <a:r>
              <a:rPr lang="en-US" b="1" dirty="0">
                <a:solidFill>
                  <a:schemeClr val="tx1"/>
                </a:solidFill>
              </a:rPr>
              <a:t>24-25J-082</a:t>
            </a:r>
            <a:endParaRPr lang="en-US" sz="1800" b="1" dirty="0">
              <a:solidFill>
                <a:schemeClr val="tx1"/>
              </a:solidFill>
            </a:endParaRPr>
          </a:p>
        </p:txBody>
      </p:sp>
      <p:sp>
        <p:nvSpPr>
          <p:cNvPr id="2" name="TextBox 4">
            <a:extLst>
              <a:ext uri="{FF2B5EF4-FFF2-40B4-BE49-F238E27FC236}">
                <a16:creationId xmlns:a16="http://schemas.microsoft.com/office/drawing/2014/main" id="{6676BCC8-DA72-E0C1-60F7-D2BF9AF561D5}"/>
              </a:ext>
            </a:extLst>
          </p:cNvPr>
          <p:cNvSpPr txBox="1"/>
          <p:nvPr/>
        </p:nvSpPr>
        <p:spPr>
          <a:xfrm>
            <a:off x="609600" y="5006221"/>
            <a:ext cx="10896600" cy="769441"/>
          </a:xfrm>
          <a:prstGeom prst="rect">
            <a:avLst/>
          </a:prstGeom>
        </p:spPr>
        <p:txBody>
          <a:bodyPr wrap="square" lIns="0" tIns="0" rIns="0" bIns="0" rtlCol="0" anchor="t">
            <a:spAutoFit/>
          </a:bodyPr>
          <a:lstStyle/>
          <a:p>
            <a:pPr>
              <a:lnSpc>
                <a:spcPts val="3001"/>
              </a:lnSpc>
            </a:pPr>
            <a:r>
              <a:rPr lang="en-US" sz="2800" b="1" dirty="0">
                <a:latin typeface="Canva Sans Bold" panose="020B0604020202020204" charset="0"/>
              </a:rPr>
              <a:t> Component 2 – Intelligent Video and Tutorial Recommendation</a:t>
            </a:r>
            <a:endParaRPr lang="en-US" sz="3200" b="1" dirty="0">
              <a:latin typeface="Canva Sans Bold" panose="020B0604020202020204" charset="0"/>
            </a:endParaRPr>
          </a:p>
          <a:p>
            <a:pPr algn="ctr">
              <a:lnSpc>
                <a:spcPts val="3001"/>
              </a:lnSpc>
            </a:pPr>
            <a:endParaRPr lang="en-US" sz="3001" dirty="0">
              <a:latin typeface="Canva Sans Bold" panose="020B0604020202020204" charset="0"/>
            </a:endParaRPr>
          </a:p>
        </p:txBody>
      </p:sp>
      <p:pic>
        <p:nvPicPr>
          <p:cNvPr id="8" name="Picture 7" descr="A person in a purple dress&#10;&#10;Description automatically generated">
            <a:extLst>
              <a:ext uri="{FF2B5EF4-FFF2-40B4-BE49-F238E27FC236}">
                <a16:creationId xmlns:a16="http://schemas.microsoft.com/office/drawing/2014/main" id="{3A85E955-24EE-5F09-1DDF-72F6AC4A4391}"/>
              </a:ext>
            </a:extLst>
          </p:cNvPr>
          <p:cNvPicPr>
            <a:picLocks noChangeAspect="1"/>
          </p:cNvPicPr>
          <p:nvPr/>
        </p:nvPicPr>
        <p:blipFill rotWithShape="1">
          <a:blip r:embed="rId3">
            <a:extLst>
              <a:ext uri="{28A0092B-C50C-407E-A947-70E740481C1C}">
                <a14:useLocalDpi xmlns:a14="http://schemas.microsoft.com/office/drawing/2010/main" val="0"/>
              </a:ext>
            </a:extLst>
          </a:blip>
          <a:srcRect l="2936" r="4331"/>
          <a:stretch/>
        </p:blipFill>
        <p:spPr>
          <a:xfrm>
            <a:off x="10134600" y="119558"/>
            <a:ext cx="1981200" cy="2301989"/>
          </a:xfrm>
          <a:prstGeom prst="rect">
            <a:avLst/>
          </a:prstGeom>
        </p:spPr>
      </p:pic>
    </p:spTree>
    <p:extLst>
      <p:ext uri="{BB962C8B-B14F-4D97-AF65-F5344CB8AC3E}">
        <p14:creationId xmlns:p14="http://schemas.microsoft.com/office/powerpoint/2010/main" val="657867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lue and green lines connected">
            <a:extLst>
              <a:ext uri="{FF2B5EF4-FFF2-40B4-BE49-F238E27FC236}">
                <a16:creationId xmlns:a16="http://schemas.microsoft.com/office/drawing/2014/main" id="{887EFC47-20B4-5DC6-D2DD-9DA05E556FD6}"/>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304800" y="228600"/>
            <a:ext cx="11684000" cy="868362"/>
          </a:xfrm>
        </p:spPr>
        <p:txBody>
          <a:bodyPr>
            <a:normAutofit fontScale="90000"/>
          </a:bodyPr>
          <a:lstStyle/>
          <a:p>
            <a:br>
              <a:rPr lang="en-US" sz="4400" b="1" dirty="0"/>
            </a:br>
            <a:r>
              <a:rPr lang="en-US" sz="4400" b="1" dirty="0"/>
              <a:t>Background</a:t>
            </a:r>
            <a:br>
              <a:rPr lang="en-US" dirty="0"/>
            </a:br>
            <a:endParaRPr lang="en-US" dirty="0"/>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304800" y="1071562"/>
            <a:ext cx="11684000" cy="5181600"/>
          </a:xfrm>
        </p:spPr>
        <p:txBody>
          <a:bodyPr>
            <a:normAutofit lnSpcReduction="10000"/>
          </a:bodyPr>
          <a:lstStyle/>
          <a:p>
            <a:r>
              <a:rPr lang="en-US" sz="2400" kern="100" dirty="0">
                <a:effectLst/>
                <a:latin typeface="Aptos" panose="020B0004020202020204" pitchFamily="34" charset="0"/>
                <a:ea typeface="Aptos" panose="020B0004020202020204" pitchFamily="34" charset="0"/>
                <a:cs typeface="Times New Roman" panose="02020603050405020304" pitchFamily="18" charset="0"/>
              </a:rPr>
              <a:t>The rise of online interview platforms has transformed the recruitment process, making it more efficient and accessible. </a:t>
            </a:r>
          </a:p>
          <a:p>
            <a:pPr marL="0" indent="0">
              <a:buNone/>
            </a:pP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2400" kern="100" dirty="0">
                <a:effectLst/>
                <a:latin typeface="Aptos" panose="020B0004020202020204" pitchFamily="34" charset="0"/>
                <a:ea typeface="Aptos" panose="020B0004020202020204" pitchFamily="34" charset="0"/>
                <a:cs typeface="Times New Roman" panose="02020603050405020304" pitchFamily="18" charset="0"/>
              </a:rPr>
              <a:t>Key components of these platforms are video interviews and tutorials. Video interviews allow employers to assess candidates' communication skills and personalities beyond what a resume can show, while tutorials help candidates prepare effectively for the interview process. </a:t>
            </a:r>
          </a:p>
          <a:p>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2400" kern="100" dirty="0">
                <a:effectLst/>
                <a:latin typeface="Aptos" panose="020B0004020202020204" pitchFamily="34" charset="0"/>
                <a:ea typeface="Aptos" panose="020B0004020202020204" pitchFamily="34" charset="0"/>
                <a:cs typeface="Times New Roman" panose="02020603050405020304" pitchFamily="18" charset="0"/>
              </a:rPr>
              <a:t>Despite their importance, there is limited research on the best practices for integrating these elements to maximize their effectiveness. </a:t>
            </a:r>
          </a:p>
          <a:p>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2400" kern="100" dirty="0">
                <a:effectLst/>
                <a:latin typeface="Aptos" panose="020B0004020202020204" pitchFamily="34" charset="0"/>
                <a:ea typeface="Aptos" panose="020B0004020202020204" pitchFamily="34" charset="0"/>
                <a:cs typeface="Times New Roman" panose="02020603050405020304" pitchFamily="18" charset="0"/>
              </a:rPr>
              <a:t>This study aims to explore and enhance the design and implementation of video and tutorial features in online interview systems to improve both candidate experience and hiring outcomes.</a:t>
            </a:r>
          </a:p>
          <a:p>
            <a:pPr marL="0" indent="0">
              <a:buNone/>
            </a:pPr>
            <a:endParaRPr lang="en-US" dirty="0">
              <a:highlight>
                <a:srgbClr val="FFFF00"/>
              </a:highlight>
            </a:endParaRPr>
          </a:p>
        </p:txBody>
      </p:sp>
      <p:sp>
        <p:nvSpPr>
          <p:cNvPr id="3" name="Rectangle 2">
            <a:extLst>
              <a:ext uri="{FF2B5EF4-FFF2-40B4-BE49-F238E27FC236}">
                <a16:creationId xmlns:a16="http://schemas.microsoft.com/office/drawing/2014/main" id="{20C2E2AE-C3F3-1026-5719-CACBC4A72497}"/>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a:t>
            </a:r>
            <a:r>
              <a:rPr lang="en-US" b="1" dirty="0">
                <a:solidFill>
                  <a:schemeClr val="tx1"/>
                </a:solidFill>
              </a:rPr>
              <a:t>21231278</a:t>
            </a:r>
            <a:r>
              <a:rPr lang="en-US" sz="1800" b="1" dirty="0">
                <a:solidFill>
                  <a:schemeClr val="tx1"/>
                </a:solidFill>
              </a:rPr>
              <a:t>   |   Kavindya</a:t>
            </a:r>
            <a:r>
              <a:rPr lang="en-US" b="1" dirty="0">
                <a:solidFill>
                  <a:schemeClr val="tx1"/>
                </a:solidFill>
              </a:rPr>
              <a:t> N D D </a:t>
            </a:r>
            <a:r>
              <a:rPr lang="en-US" sz="1800" b="1" dirty="0">
                <a:solidFill>
                  <a:schemeClr val="tx1"/>
                </a:solidFill>
              </a:rPr>
              <a:t>   |  </a:t>
            </a:r>
            <a:r>
              <a:rPr lang="en-US" b="1" dirty="0">
                <a:solidFill>
                  <a:schemeClr val="tx1"/>
                </a:solidFill>
              </a:rPr>
              <a:t>24-25J-082</a:t>
            </a:r>
            <a:endParaRPr lang="en-US" sz="1800" b="1" dirty="0">
              <a:solidFill>
                <a:schemeClr val="tx1"/>
              </a:solidFill>
            </a:endParaRPr>
          </a:p>
        </p:txBody>
      </p:sp>
    </p:spTree>
    <p:extLst>
      <p:ext uri="{BB962C8B-B14F-4D97-AF65-F5344CB8AC3E}">
        <p14:creationId xmlns:p14="http://schemas.microsoft.com/office/powerpoint/2010/main" val="16616612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lue and green lines connected">
            <a:extLst>
              <a:ext uri="{FF2B5EF4-FFF2-40B4-BE49-F238E27FC236}">
                <a16:creationId xmlns:a16="http://schemas.microsoft.com/office/drawing/2014/main" id="{9242C252-4337-714F-0041-40102332640B}"/>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2" name="Title 1">
            <a:extLst>
              <a:ext uri="{FF2B5EF4-FFF2-40B4-BE49-F238E27FC236}">
                <a16:creationId xmlns:a16="http://schemas.microsoft.com/office/drawing/2014/main" id="{EC453098-67E9-7AD5-00D3-A09AD778F918}"/>
              </a:ext>
            </a:extLst>
          </p:cNvPr>
          <p:cNvSpPr>
            <a:spLocks noGrp="1"/>
          </p:cNvSpPr>
          <p:nvPr>
            <p:ph type="title"/>
          </p:nvPr>
        </p:nvSpPr>
        <p:spPr>
          <a:xfrm>
            <a:off x="304800" y="304800"/>
            <a:ext cx="11684000" cy="838200"/>
          </a:xfrm>
        </p:spPr>
        <p:txBody>
          <a:bodyPr>
            <a:normAutofit/>
          </a:bodyPr>
          <a:lstStyle/>
          <a:p>
            <a:r>
              <a:rPr lang="en-US" sz="4000" b="1" dirty="0"/>
              <a:t>Research Gap</a:t>
            </a:r>
          </a:p>
        </p:txBody>
      </p:sp>
      <p:sp>
        <p:nvSpPr>
          <p:cNvPr id="3" name="Content Placeholder 2">
            <a:extLst>
              <a:ext uri="{FF2B5EF4-FFF2-40B4-BE49-F238E27FC236}">
                <a16:creationId xmlns:a16="http://schemas.microsoft.com/office/drawing/2014/main" id="{30F57EB0-6AB7-53A9-9DB4-350B37A53E7E}"/>
              </a:ext>
            </a:extLst>
          </p:cNvPr>
          <p:cNvSpPr>
            <a:spLocks noGrp="1"/>
          </p:cNvSpPr>
          <p:nvPr>
            <p:ph idx="1"/>
          </p:nvPr>
        </p:nvSpPr>
        <p:spPr/>
        <p:txBody>
          <a:bodyPr/>
          <a:lstStyle/>
          <a:p>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dirty="0"/>
              <a:t>Impact of Video Interviews on Candidate Evaluation</a:t>
            </a:r>
          </a:p>
          <a:p>
            <a:r>
              <a:rPr lang="en-US" dirty="0"/>
              <a:t>Effectiveness of Tutorials in Candidate Preparation</a:t>
            </a:r>
          </a:p>
          <a:p>
            <a:r>
              <a:rPr lang="en-US" dirty="0"/>
              <a:t>User Experience and Accessibility</a:t>
            </a:r>
          </a:p>
          <a:p>
            <a:r>
              <a:rPr lang="en-US" dirty="0"/>
              <a:t>Integration of AI and Machine Learning</a:t>
            </a:r>
          </a:p>
          <a:p>
            <a:r>
              <a:rPr lang="en-US" dirty="0"/>
              <a:t>Cultural and Demographic Considerations</a:t>
            </a:r>
          </a:p>
          <a:p>
            <a:pPr marL="0" indent="0">
              <a:buNone/>
            </a:pPr>
            <a:endParaRPr lang="en-US" dirty="0"/>
          </a:p>
        </p:txBody>
      </p:sp>
      <p:pic>
        <p:nvPicPr>
          <p:cNvPr id="6" name="Picture 5" descr="A computer with a questionnaire and a pencil&#10;&#10;Description automatically generated">
            <a:extLst>
              <a:ext uri="{FF2B5EF4-FFF2-40B4-BE49-F238E27FC236}">
                <a16:creationId xmlns:a16="http://schemas.microsoft.com/office/drawing/2014/main" id="{73569A39-D982-3639-BE10-3AA0CD0FB3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76888" y="4267200"/>
            <a:ext cx="2647878" cy="2057400"/>
          </a:xfrm>
          <a:prstGeom prst="rect">
            <a:avLst/>
          </a:prstGeom>
        </p:spPr>
      </p:pic>
      <p:sp>
        <p:nvSpPr>
          <p:cNvPr id="5" name="Rectangle 4">
            <a:extLst>
              <a:ext uri="{FF2B5EF4-FFF2-40B4-BE49-F238E27FC236}">
                <a16:creationId xmlns:a16="http://schemas.microsoft.com/office/drawing/2014/main" id="{1EC86D22-E028-B5F0-2A6B-53563A432EFC}"/>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a:t>
            </a:r>
            <a:r>
              <a:rPr lang="en-US" b="1" dirty="0">
                <a:solidFill>
                  <a:schemeClr val="tx1"/>
                </a:solidFill>
              </a:rPr>
              <a:t>21231278</a:t>
            </a:r>
            <a:r>
              <a:rPr lang="en-US" sz="1800" b="1" dirty="0">
                <a:solidFill>
                  <a:schemeClr val="tx1"/>
                </a:solidFill>
              </a:rPr>
              <a:t>   |   Kavindya</a:t>
            </a:r>
            <a:r>
              <a:rPr lang="en-US" b="1" dirty="0">
                <a:solidFill>
                  <a:schemeClr val="tx1"/>
                </a:solidFill>
              </a:rPr>
              <a:t> N D </a:t>
            </a:r>
            <a:r>
              <a:rPr lang="en-US" b="1" dirty="0" err="1">
                <a:solidFill>
                  <a:schemeClr val="tx1"/>
                </a:solidFill>
              </a:rPr>
              <a:t>D</a:t>
            </a:r>
            <a:r>
              <a:rPr lang="en-US" b="1" dirty="0">
                <a:solidFill>
                  <a:schemeClr val="tx1"/>
                </a:solidFill>
              </a:rPr>
              <a:t> </a:t>
            </a:r>
            <a:r>
              <a:rPr lang="en-US" sz="1800" b="1" dirty="0">
                <a:solidFill>
                  <a:schemeClr val="tx1"/>
                </a:solidFill>
              </a:rPr>
              <a:t>   |  </a:t>
            </a:r>
            <a:r>
              <a:rPr lang="en-US" b="1" dirty="0">
                <a:solidFill>
                  <a:schemeClr val="tx1"/>
                </a:solidFill>
              </a:rPr>
              <a:t>24-25J-082</a:t>
            </a:r>
            <a:endParaRPr lang="en-US" sz="1800" b="1" dirty="0">
              <a:solidFill>
                <a:schemeClr val="tx1"/>
              </a:solidFill>
            </a:endParaRPr>
          </a:p>
        </p:txBody>
      </p:sp>
    </p:spTree>
    <p:extLst>
      <p:ext uri="{BB962C8B-B14F-4D97-AF65-F5344CB8AC3E}">
        <p14:creationId xmlns:p14="http://schemas.microsoft.com/office/powerpoint/2010/main" val="16537376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lue and green lines connected">
            <a:extLst>
              <a:ext uri="{FF2B5EF4-FFF2-40B4-BE49-F238E27FC236}">
                <a16:creationId xmlns:a16="http://schemas.microsoft.com/office/drawing/2014/main" id="{8FFEF4EF-D685-08B9-DA06-C08A6AFE5A91}"/>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7" name="Title 1">
            <a:extLst>
              <a:ext uri="{FF2B5EF4-FFF2-40B4-BE49-F238E27FC236}">
                <a16:creationId xmlns:a16="http://schemas.microsoft.com/office/drawing/2014/main" id="{4F30F0FD-8872-5E12-4ED3-8FA7BB806F01}"/>
              </a:ext>
            </a:extLst>
          </p:cNvPr>
          <p:cNvSpPr>
            <a:spLocks noGrp="1"/>
          </p:cNvSpPr>
          <p:nvPr>
            <p:ph type="title"/>
          </p:nvPr>
        </p:nvSpPr>
        <p:spPr>
          <a:xfrm>
            <a:off x="304800" y="304800"/>
            <a:ext cx="11684000" cy="838200"/>
          </a:xfrm>
        </p:spPr>
        <p:txBody>
          <a:bodyPr>
            <a:normAutofit/>
          </a:bodyPr>
          <a:lstStyle/>
          <a:p>
            <a:r>
              <a:rPr lang="en-US" sz="4000" b="1" dirty="0"/>
              <a:t>Research Gap</a:t>
            </a:r>
          </a:p>
        </p:txBody>
      </p:sp>
      <p:graphicFrame>
        <p:nvGraphicFramePr>
          <p:cNvPr id="43" name="Table 3">
            <a:extLst>
              <a:ext uri="{FF2B5EF4-FFF2-40B4-BE49-F238E27FC236}">
                <a16:creationId xmlns:a16="http://schemas.microsoft.com/office/drawing/2014/main" id="{1197FFAE-D8CF-0E23-497E-104B5B947E04}"/>
              </a:ext>
            </a:extLst>
          </p:cNvPr>
          <p:cNvGraphicFramePr>
            <a:graphicFrameLocks noGrp="1"/>
          </p:cNvGraphicFramePr>
          <p:nvPr/>
        </p:nvGraphicFramePr>
        <p:xfrm>
          <a:off x="304800" y="1143001"/>
          <a:ext cx="11683999" cy="5029198"/>
        </p:xfrm>
        <a:graphic>
          <a:graphicData uri="http://schemas.openxmlformats.org/drawingml/2006/table">
            <a:tbl>
              <a:tblPr/>
              <a:tblGrid>
                <a:gridCol w="2743200">
                  <a:extLst>
                    <a:ext uri="{9D8B030D-6E8A-4147-A177-3AD203B41FA5}">
                      <a16:colId xmlns:a16="http://schemas.microsoft.com/office/drawing/2014/main" val="20000"/>
                    </a:ext>
                  </a:extLst>
                </a:gridCol>
                <a:gridCol w="2398462">
                  <a:extLst>
                    <a:ext uri="{9D8B030D-6E8A-4147-A177-3AD203B41FA5}">
                      <a16:colId xmlns:a16="http://schemas.microsoft.com/office/drawing/2014/main" val="20001"/>
                    </a:ext>
                  </a:extLst>
                </a:gridCol>
                <a:gridCol w="1652246">
                  <a:extLst>
                    <a:ext uri="{9D8B030D-6E8A-4147-A177-3AD203B41FA5}">
                      <a16:colId xmlns:a16="http://schemas.microsoft.com/office/drawing/2014/main" val="20002"/>
                    </a:ext>
                  </a:extLst>
                </a:gridCol>
                <a:gridCol w="1658262">
                  <a:extLst>
                    <a:ext uri="{9D8B030D-6E8A-4147-A177-3AD203B41FA5}">
                      <a16:colId xmlns:a16="http://schemas.microsoft.com/office/drawing/2014/main" val="20003"/>
                    </a:ext>
                  </a:extLst>
                </a:gridCol>
                <a:gridCol w="1654719">
                  <a:extLst>
                    <a:ext uri="{9D8B030D-6E8A-4147-A177-3AD203B41FA5}">
                      <a16:colId xmlns:a16="http://schemas.microsoft.com/office/drawing/2014/main" val="20004"/>
                    </a:ext>
                  </a:extLst>
                </a:gridCol>
                <a:gridCol w="1577110">
                  <a:extLst>
                    <a:ext uri="{9D8B030D-6E8A-4147-A177-3AD203B41FA5}">
                      <a16:colId xmlns:a16="http://schemas.microsoft.com/office/drawing/2014/main" val="20005"/>
                    </a:ext>
                  </a:extLst>
                </a:gridCol>
              </a:tblGrid>
              <a:tr h="823309">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78B9EB"/>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78B9EB"/>
                    </a:solidFill>
                  </a:tcPr>
                </a:tc>
                <a:tc>
                  <a:txBody>
                    <a:bodyPr/>
                    <a:lstStyle/>
                    <a:p>
                      <a:pPr algn="ctr">
                        <a:lnSpc>
                          <a:spcPts val="1987"/>
                        </a:lnSpc>
                        <a:defRPr/>
                      </a:pPr>
                      <a:endParaRPr lang="en-US" sz="110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78B9EB"/>
                    </a:solidFill>
                  </a:tcPr>
                </a:tc>
                <a:tc>
                  <a:txBody>
                    <a:bodyPr/>
                    <a:lstStyle/>
                    <a:p>
                      <a:pPr algn="ctr">
                        <a:lnSpc>
                          <a:spcPts val="1987"/>
                        </a:lnSpc>
                        <a:defRPr/>
                      </a:pPr>
                      <a:endParaRPr lang="en-US" sz="110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78B9EB"/>
                    </a:solidFill>
                  </a:tcPr>
                </a:tc>
                <a:tc>
                  <a:txBody>
                    <a:bodyPr/>
                    <a:lstStyle/>
                    <a:p>
                      <a:pPr algn="ctr">
                        <a:lnSpc>
                          <a:spcPts val="1987"/>
                        </a:lnSpc>
                        <a:defRPr/>
                      </a:pPr>
                      <a:endParaRPr lang="en-US" sz="110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78B9EB"/>
                    </a:solidFill>
                  </a:tcPr>
                </a:tc>
                <a:tc>
                  <a:txBody>
                    <a:bodyPr/>
                    <a:lstStyle/>
                    <a:p>
                      <a:pPr algn="ctr">
                        <a:lnSpc>
                          <a:spcPts val="1987"/>
                        </a:lnSpc>
                        <a:defRPr/>
                      </a:pPr>
                      <a:endParaRPr lang="en-US" sz="110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78B9EB"/>
                    </a:solidFill>
                  </a:tcPr>
                </a:tc>
                <a:extLst>
                  <a:ext uri="{0D108BD9-81ED-4DB2-BD59-A6C34878D82A}">
                    <a16:rowId xmlns:a16="http://schemas.microsoft.com/office/drawing/2014/main" val="10000"/>
                  </a:ext>
                </a:extLst>
              </a:tr>
              <a:tr h="823309">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78B9EB"/>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extLst>
                  <a:ext uri="{0D108BD9-81ED-4DB2-BD59-A6C34878D82A}">
                    <a16:rowId xmlns:a16="http://schemas.microsoft.com/office/drawing/2014/main" val="10001"/>
                  </a:ext>
                </a:extLst>
              </a:tr>
              <a:tr h="823309">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78B9EB"/>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extLst>
                  <a:ext uri="{0D108BD9-81ED-4DB2-BD59-A6C34878D82A}">
                    <a16:rowId xmlns:a16="http://schemas.microsoft.com/office/drawing/2014/main" val="10002"/>
                  </a:ext>
                </a:extLst>
              </a:tr>
              <a:tr h="823309">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78B9EB"/>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extLst>
                  <a:ext uri="{0D108BD9-81ED-4DB2-BD59-A6C34878D82A}">
                    <a16:rowId xmlns:a16="http://schemas.microsoft.com/office/drawing/2014/main" val="10003"/>
                  </a:ext>
                </a:extLst>
              </a:tr>
              <a:tr h="823309">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78B9EB"/>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extLst>
                  <a:ext uri="{0D108BD9-81ED-4DB2-BD59-A6C34878D82A}">
                    <a16:rowId xmlns:a16="http://schemas.microsoft.com/office/drawing/2014/main" val="10004"/>
                  </a:ext>
                </a:extLst>
              </a:tr>
              <a:tr h="912653">
                <a:tc>
                  <a:txBody>
                    <a:bodyPr/>
                    <a:lstStyle/>
                    <a:p>
                      <a:pPr algn="l">
                        <a:lnSpc>
                          <a:spcPts val="1812"/>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78B9EB"/>
                    </a:solidFill>
                  </a:tcPr>
                </a:tc>
                <a:tc>
                  <a:txBody>
                    <a:bodyPr/>
                    <a:lstStyle/>
                    <a:p>
                      <a:pPr algn="ctr">
                        <a:lnSpc>
                          <a:spcPts val="1987"/>
                        </a:lnSpc>
                        <a:defRPr/>
                      </a:pPr>
                      <a:endParaRPr lang="en-US" sz="110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extLst>
                  <a:ext uri="{0D108BD9-81ED-4DB2-BD59-A6C34878D82A}">
                    <a16:rowId xmlns:a16="http://schemas.microsoft.com/office/drawing/2014/main" val="10005"/>
                  </a:ext>
                </a:extLst>
              </a:tr>
            </a:tbl>
          </a:graphicData>
        </a:graphic>
      </p:graphicFrame>
      <p:sp>
        <p:nvSpPr>
          <p:cNvPr id="44" name="TextBox 7">
            <a:extLst>
              <a:ext uri="{FF2B5EF4-FFF2-40B4-BE49-F238E27FC236}">
                <a16:creationId xmlns:a16="http://schemas.microsoft.com/office/drawing/2014/main" id="{DFCC8C48-B1B9-4D3B-A6CA-56FAC2E066D7}"/>
              </a:ext>
            </a:extLst>
          </p:cNvPr>
          <p:cNvSpPr txBox="1"/>
          <p:nvPr/>
        </p:nvSpPr>
        <p:spPr>
          <a:xfrm>
            <a:off x="359002" y="2061758"/>
            <a:ext cx="2743201" cy="461665"/>
          </a:xfrm>
          <a:prstGeom prst="rect">
            <a:avLst/>
          </a:prstGeom>
        </p:spPr>
        <p:txBody>
          <a:bodyPr wrap="square" lIns="0" tIns="0" rIns="0" bIns="0" rtlCol="0" anchor="t">
            <a:spAutoFit/>
          </a:bodyPr>
          <a:lstStyle/>
          <a:p>
            <a:pPr>
              <a:lnSpc>
                <a:spcPts val="1812"/>
              </a:lnSpc>
              <a:spcBef>
                <a:spcPct val="0"/>
              </a:spcBef>
            </a:pPr>
            <a:r>
              <a:rPr lang="en-US" sz="1600" dirty="0">
                <a:solidFill>
                  <a:srgbClr val="000000"/>
                </a:solidFill>
                <a:latin typeface="Canva Sans Bold"/>
              </a:rPr>
              <a:t>Impact of Video Interviews on Candidate Evaluation</a:t>
            </a:r>
          </a:p>
        </p:txBody>
      </p:sp>
      <p:sp>
        <p:nvSpPr>
          <p:cNvPr id="45" name="TextBox 7">
            <a:extLst>
              <a:ext uri="{FF2B5EF4-FFF2-40B4-BE49-F238E27FC236}">
                <a16:creationId xmlns:a16="http://schemas.microsoft.com/office/drawing/2014/main" id="{BB45A383-6D80-BDBC-5330-63F39AD5D26F}"/>
              </a:ext>
            </a:extLst>
          </p:cNvPr>
          <p:cNvSpPr txBox="1"/>
          <p:nvPr/>
        </p:nvSpPr>
        <p:spPr>
          <a:xfrm>
            <a:off x="359002" y="3103385"/>
            <a:ext cx="2743201" cy="461665"/>
          </a:xfrm>
          <a:prstGeom prst="rect">
            <a:avLst/>
          </a:prstGeom>
        </p:spPr>
        <p:txBody>
          <a:bodyPr wrap="square" lIns="0" tIns="0" rIns="0" bIns="0" rtlCol="0" anchor="t">
            <a:spAutoFit/>
          </a:bodyPr>
          <a:lstStyle/>
          <a:p>
            <a:pPr>
              <a:lnSpc>
                <a:spcPts val="1812"/>
              </a:lnSpc>
              <a:spcBef>
                <a:spcPct val="0"/>
              </a:spcBef>
            </a:pPr>
            <a:r>
              <a:rPr lang="en-US" sz="1600" dirty="0">
                <a:solidFill>
                  <a:srgbClr val="000000"/>
                </a:solidFill>
                <a:latin typeface="Canva Sans Bold"/>
              </a:rPr>
              <a:t>Effectiveness of Tutorials in Candidate Preparation</a:t>
            </a:r>
            <a:endParaRPr lang="en-US" sz="1294" dirty="0">
              <a:solidFill>
                <a:srgbClr val="000000"/>
              </a:solidFill>
              <a:latin typeface="Canva Sans Bold"/>
            </a:endParaRPr>
          </a:p>
        </p:txBody>
      </p:sp>
      <p:sp>
        <p:nvSpPr>
          <p:cNvPr id="46" name="TextBox 7">
            <a:extLst>
              <a:ext uri="{FF2B5EF4-FFF2-40B4-BE49-F238E27FC236}">
                <a16:creationId xmlns:a16="http://schemas.microsoft.com/office/drawing/2014/main" id="{E892A53D-2625-6F70-3924-22A85FF14E31}"/>
              </a:ext>
            </a:extLst>
          </p:cNvPr>
          <p:cNvSpPr txBox="1"/>
          <p:nvPr/>
        </p:nvSpPr>
        <p:spPr>
          <a:xfrm>
            <a:off x="359002" y="4178359"/>
            <a:ext cx="2743201" cy="230832"/>
          </a:xfrm>
          <a:prstGeom prst="rect">
            <a:avLst/>
          </a:prstGeom>
        </p:spPr>
        <p:txBody>
          <a:bodyPr wrap="square" lIns="0" tIns="0" rIns="0" bIns="0" rtlCol="0" anchor="t">
            <a:spAutoFit/>
          </a:bodyPr>
          <a:lstStyle/>
          <a:p>
            <a:pPr>
              <a:lnSpc>
                <a:spcPts val="1812"/>
              </a:lnSpc>
              <a:spcBef>
                <a:spcPct val="0"/>
              </a:spcBef>
            </a:pPr>
            <a:r>
              <a:rPr lang="en-US" sz="1600" dirty="0">
                <a:solidFill>
                  <a:srgbClr val="000000"/>
                </a:solidFill>
                <a:latin typeface="Canva Sans Bold"/>
              </a:rPr>
              <a:t>User Experience and Accessibility</a:t>
            </a:r>
            <a:endParaRPr lang="en-US" sz="1294" dirty="0">
              <a:solidFill>
                <a:srgbClr val="000000"/>
              </a:solidFill>
              <a:latin typeface="Canva Sans Bold"/>
            </a:endParaRPr>
          </a:p>
        </p:txBody>
      </p:sp>
      <p:sp>
        <p:nvSpPr>
          <p:cNvPr id="47" name="TextBox 7">
            <a:extLst>
              <a:ext uri="{FF2B5EF4-FFF2-40B4-BE49-F238E27FC236}">
                <a16:creationId xmlns:a16="http://schemas.microsoft.com/office/drawing/2014/main" id="{05208077-1419-92FE-7F22-9E8EB8D858DF}"/>
              </a:ext>
            </a:extLst>
          </p:cNvPr>
          <p:cNvSpPr txBox="1"/>
          <p:nvPr/>
        </p:nvSpPr>
        <p:spPr>
          <a:xfrm>
            <a:off x="359002" y="5253334"/>
            <a:ext cx="2743201" cy="461665"/>
          </a:xfrm>
          <a:prstGeom prst="rect">
            <a:avLst/>
          </a:prstGeom>
        </p:spPr>
        <p:txBody>
          <a:bodyPr wrap="square" lIns="0" tIns="0" rIns="0" bIns="0" rtlCol="0" anchor="t">
            <a:spAutoFit/>
          </a:bodyPr>
          <a:lstStyle/>
          <a:p>
            <a:pPr>
              <a:lnSpc>
                <a:spcPts val="1812"/>
              </a:lnSpc>
              <a:spcBef>
                <a:spcPct val="0"/>
              </a:spcBef>
            </a:pPr>
            <a:r>
              <a:rPr lang="en-US" sz="1600" dirty="0">
                <a:solidFill>
                  <a:srgbClr val="000000"/>
                </a:solidFill>
                <a:latin typeface="Canva Sans Bold"/>
              </a:rPr>
              <a:t>Integration of AI and Machine Learning</a:t>
            </a:r>
          </a:p>
        </p:txBody>
      </p:sp>
      <p:sp>
        <p:nvSpPr>
          <p:cNvPr id="48" name="TextBox 8">
            <a:extLst>
              <a:ext uri="{FF2B5EF4-FFF2-40B4-BE49-F238E27FC236}">
                <a16:creationId xmlns:a16="http://schemas.microsoft.com/office/drawing/2014/main" id="{2E00DC11-64F5-926A-AE04-8D0C0990467A}"/>
              </a:ext>
            </a:extLst>
          </p:cNvPr>
          <p:cNvSpPr txBox="1"/>
          <p:nvPr/>
        </p:nvSpPr>
        <p:spPr>
          <a:xfrm>
            <a:off x="3102203" y="1448153"/>
            <a:ext cx="1673160" cy="231129"/>
          </a:xfrm>
          <a:prstGeom prst="rect">
            <a:avLst/>
          </a:prstGeom>
        </p:spPr>
        <p:txBody>
          <a:bodyPr lIns="0" tIns="0" rIns="0" bIns="0" rtlCol="0" anchor="t">
            <a:spAutoFit/>
          </a:bodyPr>
          <a:lstStyle/>
          <a:p>
            <a:pPr>
              <a:lnSpc>
                <a:spcPts val="1940"/>
              </a:lnSpc>
              <a:spcBef>
                <a:spcPct val="0"/>
              </a:spcBef>
            </a:pPr>
            <a:r>
              <a:rPr lang="en-US" sz="1386" dirty="0">
                <a:solidFill>
                  <a:srgbClr val="000000"/>
                </a:solidFill>
                <a:latin typeface="Canva Sans Bold"/>
              </a:rPr>
              <a:t>RESEARCH [1] </a:t>
            </a:r>
          </a:p>
        </p:txBody>
      </p:sp>
      <p:sp>
        <p:nvSpPr>
          <p:cNvPr id="49" name="TextBox 8">
            <a:extLst>
              <a:ext uri="{FF2B5EF4-FFF2-40B4-BE49-F238E27FC236}">
                <a16:creationId xmlns:a16="http://schemas.microsoft.com/office/drawing/2014/main" id="{1E9DA514-7A78-CD9E-BBBA-BAC25F5EC15D}"/>
              </a:ext>
            </a:extLst>
          </p:cNvPr>
          <p:cNvSpPr txBox="1"/>
          <p:nvPr/>
        </p:nvSpPr>
        <p:spPr>
          <a:xfrm>
            <a:off x="5037184" y="1447073"/>
            <a:ext cx="1673160" cy="231129"/>
          </a:xfrm>
          <a:prstGeom prst="rect">
            <a:avLst/>
          </a:prstGeom>
        </p:spPr>
        <p:txBody>
          <a:bodyPr lIns="0" tIns="0" rIns="0" bIns="0" rtlCol="0" anchor="t">
            <a:spAutoFit/>
          </a:bodyPr>
          <a:lstStyle/>
          <a:p>
            <a:pPr>
              <a:lnSpc>
                <a:spcPts val="1940"/>
              </a:lnSpc>
              <a:spcBef>
                <a:spcPct val="0"/>
              </a:spcBef>
            </a:pPr>
            <a:r>
              <a:rPr lang="en-US" sz="1386" dirty="0">
                <a:solidFill>
                  <a:srgbClr val="000000"/>
                </a:solidFill>
                <a:latin typeface="Canva Sans Bold"/>
              </a:rPr>
              <a:t>RESEARCH [2] </a:t>
            </a:r>
          </a:p>
        </p:txBody>
      </p:sp>
      <p:sp>
        <p:nvSpPr>
          <p:cNvPr id="50" name="TextBox 8">
            <a:extLst>
              <a:ext uri="{FF2B5EF4-FFF2-40B4-BE49-F238E27FC236}">
                <a16:creationId xmlns:a16="http://schemas.microsoft.com/office/drawing/2014/main" id="{35DC552D-2E74-1D4E-0ED8-7B190245618B}"/>
              </a:ext>
            </a:extLst>
          </p:cNvPr>
          <p:cNvSpPr txBox="1"/>
          <p:nvPr/>
        </p:nvSpPr>
        <p:spPr>
          <a:xfrm>
            <a:off x="6972165" y="1447073"/>
            <a:ext cx="1673160" cy="231129"/>
          </a:xfrm>
          <a:prstGeom prst="rect">
            <a:avLst/>
          </a:prstGeom>
        </p:spPr>
        <p:txBody>
          <a:bodyPr lIns="0" tIns="0" rIns="0" bIns="0" rtlCol="0" anchor="t">
            <a:spAutoFit/>
          </a:bodyPr>
          <a:lstStyle/>
          <a:p>
            <a:pPr>
              <a:lnSpc>
                <a:spcPts val="1940"/>
              </a:lnSpc>
              <a:spcBef>
                <a:spcPct val="0"/>
              </a:spcBef>
            </a:pPr>
            <a:r>
              <a:rPr lang="en-US" sz="1386" dirty="0">
                <a:solidFill>
                  <a:srgbClr val="000000"/>
                </a:solidFill>
                <a:latin typeface="Canva Sans Bold"/>
              </a:rPr>
              <a:t>RESEARCH [3] </a:t>
            </a:r>
          </a:p>
        </p:txBody>
      </p:sp>
      <p:sp>
        <p:nvSpPr>
          <p:cNvPr id="51" name="TextBox 8">
            <a:extLst>
              <a:ext uri="{FF2B5EF4-FFF2-40B4-BE49-F238E27FC236}">
                <a16:creationId xmlns:a16="http://schemas.microsoft.com/office/drawing/2014/main" id="{7E0B2F82-40F5-02B9-7A66-82CD96A4EF03}"/>
              </a:ext>
            </a:extLst>
          </p:cNvPr>
          <p:cNvSpPr txBox="1"/>
          <p:nvPr/>
        </p:nvSpPr>
        <p:spPr>
          <a:xfrm>
            <a:off x="8797725" y="1447073"/>
            <a:ext cx="1673160" cy="231129"/>
          </a:xfrm>
          <a:prstGeom prst="rect">
            <a:avLst/>
          </a:prstGeom>
        </p:spPr>
        <p:txBody>
          <a:bodyPr lIns="0" tIns="0" rIns="0" bIns="0" rtlCol="0" anchor="t">
            <a:spAutoFit/>
          </a:bodyPr>
          <a:lstStyle/>
          <a:p>
            <a:pPr>
              <a:lnSpc>
                <a:spcPts val="1940"/>
              </a:lnSpc>
              <a:spcBef>
                <a:spcPct val="0"/>
              </a:spcBef>
            </a:pPr>
            <a:r>
              <a:rPr lang="en-US" sz="1386" dirty="0">
                <a:solidFill>
                  <a:srgbClr val="000000"/>
                </a:solidFill>
                <a:latin typeface="Canva Sans Bold"/>
              </a:rPr>
              <a:t>RESEARCH [4] </a:t>
            </a:r>
          </a:p>
        </p:txBody>
      </p:sp>
      <p:sp>
        <p:nvSpPr>
          <p:cNvPr id="52" name="TextBox 12">
            <a:extLst>
              <a:ext uri="{FF2B5EF4-FFF2-40B4-BE49-F238E27FC236}">
                <a16:creationId xmlns:a16="http://schemas.microsoft.com/office/drawing/2014/main" id="{4E1E5DDF-F249-EDB3-745E-4539B5FF31E9}"/>
              </a:ext>
            </a:extLst>
          </p:cNvPr>
          <p:cNvSpPr txBox="1"/>
          <p:nvPr/>
        </p:nvSpPr>
        <p:spPr>
          <a:xfrm>
            <a:off x="10470886" y="1328194"/>
            <a:ext cx="1517913" cy="468888"/>
          </a:xfrm>
          <a:prstGeom prst="rect">
            <a:avLst/>
          </a:prstGeom>
        </p:spPr>
        <p:txBody>
          <a:bodyPr wrap="square" lIns="0" tIns="0" rIns="0" bIns="0" rtlCol="0" anchor="t">
            <a:spAutoFit/>
          </a:bodyPr>
          <a:lstStyle/>
          <a:p>
            <a:pPr algn="ctr">
              <a:lnSpc>
                <a:spcPts val="1940"/>
              </a:lnSpc>
              <a:spcBef>
                <a:spcPct val="0"/>
              </a:spcBef>
            </a:pPr>
            <a:r>
              <a:rPr lang="en-US" sz="1386" dirty="0">
                <a:solidFill>
                  <a:srgbClr val="000000"/>
                </a:solidFill>
                <a:latin typeface="Canva Sans Bold"/>
              </a:rPr>
              <a:t>PROPOSED </a:t>
            </a:r>
          </a:p>
          <a:p>
            <a:pPr algn="ctr">
              <a:lnSpc>
                <a:spcPts val="1940"/>
              </a:lnSpc>
              <a:spcBef>
                <a:spcPct val="0"/>
              </a:spcBef>
            </a:pPr>
            <a:r>
              <a:rPr lang="en-US" sz="1386" dirty="0">
                <a:solidFill>
                  <a:srgbClr val="000000"/>
                </a:solidFill>
                <a:latin typeface="Canva Sans Bold"/>
              </a:rPr>
              <a:t>SOLUTION</a:t>
            </a:r>
          </a:p>
        </p:txBody>
      </p:sp>
      <p:pic>
        <p:nvPicPr>
          <p:cNvPr id="54" name="Graphic 53" descr="Checkmark with solid fill">
            <a:extLst>
              <a:ext uri="{FF2B5EF4-FFF2-40B4-BE49-F238E27FC236}">
                <a16:creationId xmlns:a16="http://schemas.microsoft.com/office/drawing/2014/main" id="{74B93ACE-6154-7070-13DF-AE0050150D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81583" y="2061758"/>
            <a:ext cx="457200" cy="457200"/>
          </a:xfrm>
          <a:prstGeom prst="rect">
            <a:avLst/>
          </a:prstGeom>
        </p:spPr>
      </p:pic>
      <p:pic>
        <p:nvPicPr>
          <p:cNvPr id="55" name="Graphic 54" descr="Checkmark with solid fill">
            <a:extLst>
              <a:ext uri="{FF2B5EF4-FFF2-40B4-BE49-F238E27FC236}">
                <a16:creationId xmlns:a16="http://schemas.microsoft.com/office/drawing/2014/main" id="{65B010B1-E115-E335-17A7-EA874325EAB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52042" y="2061758"/>
            <a:ext cx="457200" cy="457200"/>
          </a:xfrm>
          <a:prstGeom prst="rect">
            <a:avLst/>
          </a:prstGeom>
        </p:spPr>
      </p:pic>
      <p:pic>
        <p:nvPicPr>
          <p:cNvPr id="57" name="Graphic 56" descr="Close with solid fill">
            <a:extLst>
              <a:ext uri="{FF2B5EF4-FFF2-40B4-BE49-F238E27FC236}">
                <a16:creationId xmlns:a16="http://schemas.microsoft.com/office/drawing/2014/main" id="{E8FEF7B2-8804-45BB-D7F4-88C90C74A85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81583" y="3103385"/>
            <a:ext cx="457200" cy="457200"/>
          </a:xfrm>
          <a:prstGeom prst="rect">
            <a:avLst/>
          </a:prstGeom>
        </p:spPr>
      </p:pic>
      <p:pic>
        <p:nvPicPr>
          <p:cNvPr id="58" name="Graphic 57" descr="Close with solid fill">
            <a:extLst>
              <a:ext uri="{FF2B5EF4-FFF2-40B4-BE49-F238E27FC236}">
                <a16:creationId xmlns:a16="http://schemas.microsoft.com/office/drawing/2014/main" id="{326D3389-D91B-C5FD-6A80-CC20A814A64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81583" y="4125735"/>
            <a:ext cx="457200" cy="457200"/>
          </a:xfrm>
          <a:prstGeom prst="rect">
            <a:avLst/>
          </a:prstGeom>
        </p:spPr>
      </p:pic>
      <p:pic>
        <p:nvPicPr>
          <p:cNvPr id="60" name="Graphic 59" descr="Checkmark with solid fill">
            <a:extLst>
              <a:ext uri="{FF2B5EF4-FFF2-40B4-BE49-F238E27FC236}">
                <a16:creationId xmlns:a16="http://schemas.microsoft.com/office/drawing/2014/main" id="{585DE56A-3072-2F4D-F314-2EE7518C65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81583" y="5257799"/>
            <a:ext cx="457200" cy="457200"/>
          </a:xfrm>
          <a:prstGeom prst="rect">
            <a:avLst/>
          </a:prstGeom>
        </p:spPr>
      </p:pic>
      <p:pic>
        <p:nvPicPr>
          <p:cNvPr id="61" name="Graphic 60" descr="Checkmark with solid fill">
            <a:extLst>
              <a:ext uri="{FF2B5EF4-FFF2-40B4-BE49-F238E27FC236}">
                <a16:creationId xmlns:a16="http://schemas.microsoft.com/office/drawing/2014/main" id="{2D68D4DE-2075-E5CA-7C59-85E78470015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16564" y="5257799"/>
            <a:ext cx="457200" cy="457200"/>
          </a:xfrm>
          <a:prstGeom prst="rect">
            <a:avLst/>
          </a:prstGeom>
        </p:spPr>
      </p:pic>
      <p:pic>
        <p:nvPicPr>
          <p:cNvPr id="62" name="Graphic 61" descr="Close with solid fill">
            <a:extLst>
              <a:ext uri="{FF2B5EF4-FFF2-40B4-BE49-F238E27FC236}">
                <a16:creationId xmlns:a16="http://schemas.microsoft.com/office/drawing/2014/main" id="{517D9E65-5FA4-89BD-FED7-36BF46C41BC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16564" y="4125735"/>
            <a:ext cx="457200" cy="457200"/>
          </a:xfrm>
          <a:prstGeom prst="rect">
            <a:avLst/>
          </a:prstGeom>
        </p:spPr>
      </p:pic>
      <p:pic>
        <p:nvPicPr>
          <p:cNvPr id="63" name="Graphic 62" descr="Close with solid fill">
            <a:extLst>
              <a:ext uri="{FF2B5EF4-FFF2-40B4-BE49-F238E27FC236}">
                <a16:creationId xmlns:a16="http://schemas.microsoft.com/office/drawing/2014/main" id="{134E5275-483F-4C8E-37A3-756E4110B39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51545" y="4125735"/>
            <a:ext cx="457200" cy="457200"/>
          </a:xfrm>
          <a:prstGeom prst="rect">
            <a:avLst/>
          </a:prstGeom>
        </p:spPr>
      </p:pic>
      <p:pic>
        <p:nvPicPr>
          <p:cNvPr id="64" name="Graphic 63" descr="Close with solid fill">
            <a:extLst>
              <a:ext uri="{FF2B5EF4-FFF2-40B4-BE49-F238E27FC236}">
                <a16:creationId xmlns:a16="http://schemas.microsoft.com/office/drawing/2014/main" id="{9328A25E-D875-E5BB-6222-70AB8D4252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286526" y="4125735"/>
            <a:ext cx="457200" cy="457200"/>
          </a:xfrm>
          <a:prstGeom prst="rect">
            <a:avLst/>
          </a:prstGeom>
        </p:spPr>
      </p:pic>
      <p:pic>
        <p:nvPicPr>
          <p:cNvPr id="65" name="Graphic 64" descr="Checkmark with solid fill">
            <a:extLst>
              <a:ext uri="{FF2B5EF4-FFF2-40B4-BE49-F238E27FC236}">
                <a16:creationId xmlns:a16="http://schemas.microsoft.com/office/drawing/2014/main" id="{D5BD01DC-9288-7A9C-69B7-AD38F5895F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52042" y="3107850"/>
            <a:ext cx="457200" cy="457200"/>
          </a:xfrm>
          <a:prstGeom prst="rect">
            <a:avLst/>
          </a:prstGeom>
        </p:spPr>
      </p:pic>
      <p:pic>
        <p:nvPicPr>
          <p:cNvPr id="66" name="Graphic 65" descr="Checkmark with solid fill">
            <a:extLst>
              <a:ext uri="{FF2B5EF4-FFF2-40B4-BE49-F238E27FC236}">
                <a16:creationId xmlns:a16="http://schemas.microsoft.com/office/drawing/2014/main" id="{DC92C017-FA16-6982-C804-9C1562F67B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52042" y="4125735"/>
            <a:ext cx="457200" cy="457200"/>
          </a:xfrm>
          <a:prstGeom prst="rect">
            <a:avLst/>
          </a:prstGeom>
        </p:spPr>
      </p:pic>
      <p:pic>
        <p:nvPicPr>
          <p:cNvPr id="67" name="Graphic 66" descr="Checkmark with solid fill">
            <a:extLst>
              <a:ext uri="{FF2B5EF4-FFF2-40B4-BE49-F238E27FC236}">
                <a16:creationId xmlns:a16="http://schemas.microsoft.com/office/drawing/2014/main" id="{CA22B83B-9329-4895-5E12-F620221086A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52042" y="5257799"/>
            <a:ext cx="457200" cy="457200"/>
          </a:xfrm>
          <a:prstGeom prst="rect">
            <a:avLst/>
          </a:prstGeom>
        </p:spPr>
      </p:pic>
      <p:pic>
        <p:nvPicPr>
          <p:cNvPr id="68" name="Graphic 67" descr="Close with solid fill">
            <a:extLst>
              <a:ext uri="{FF2B5EF4-FFF2-40B4-BE49-F238E27FC236}">
                <a16:creationId xmlns:a16="http://schemas.microsoft.com/office/drawing/2014/main" id="{68856664-1A0C-B103-F21A-A46E420A68A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56647" y="5257799"/>
            <a:ext cx="457200" cy="457200"/>
          </a:xfrm>
          <a:prstGeom prst="rect">
            <a:avLst/>
          </a:prstGeom>
        </p:spPr>
      </p:pic>
      <p:pic>
        <p:nvPicPr>
          <p:cNvPr id="69" name="Graphic 68" descr="Checkmark with solid fill">
            <a:extLst>
              <a:ext uri="{FF2B5EF4-FFF2-40B4-BE49-F238E27FC236}">
                <a16:creationId xmlns:a16="http://schemas.microsoft.com/office/drawing/2014/main" id="{39E4CDF0-7100-8454-6F86-11F97A7C9C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86526" y="5253334"/>
            <a:ext cx="457200" cy="457200"/>
          </a:xfrm>
          <a:prstGeom prst="rect">
            <a:avLst/>
          </a:prstGeom>
        </p:spPr>
      </p:pic>
      <p:pic>
        <p:nvPicPr>
          <p:cNvPr id="70" name="Graphic 69" descr="Checkmark with solid fill">
            <a:extLst>
              <a:ext uri="{FF2B5EF4-FFF2-40B4-BE49-F238E27FC236}">
                <a16:creationId xmlns:a16="http://schemas.microsoft.com/office/drawing/2014/main" id="{DF1EDC0C-3724-420E-1015-42ACDCF22F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59480" y="2061758"/>
            <a:ext cx="457200" cy="457200"/>
          </a:xfrm>
          <a:prstGeom prst="rect">
            <a:avLst/>
          </a:prstGeom>
        </p:spPr>
      </p:pic>
      <p:pic>
        <p:nvPicPr>
          <p:cNvPr id="71" name="Graphic 70" descr="Checkmark with solid fill">
            <a:extLst>
              <a:ext uri="{FF2B5EF4-FFF2-40B4-BE49-F238E27FC236}">
                <a16:creationId xmlns:a16="http://schemas.microsoft.com/office/drawing/2014/main" id="{F398408E-AB0B-EDB0-6777-E93FF9BFFC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16564" y="2061758"/>
            <a:ext cx="457200" cy="457200"/>
          </a:xfrm>
          <a:prstGeom prst="rect">
            <a:avLst/>
          </a:prstGeom>
        </p:spPr>
      </p:pic>
      <p:pic>
        <p:nvPicPr>
          <p:cNvPr id="72" name="Graphic 71" descr="Checkmark with solid fill">
            <a:extLst>
              <a:ext uri="{FF2B5EF4-FFF2-40B4-BE49-F238E27FC236}">
                <a16:creationId xmlns:a16="http://schemas.microsoft.com/office/drawing/2014/main" id="{C64207F2-F9D8-088D-EEC7-3FC6676F7B6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86526" y="2061758"/>
            <a:ext cx="457200" cy="457200"/>
          </a:xfrm>
          <a:prstGeom prst="rect">
            <a:avLst/>
          </a:prstGeom>
        </p:spPr>
      </p:pic>
      <p:pic>
        <p:nvPicPr>
          <p:cNvPr id="73" name="Graphic 72" descr="Close with solid fill">
            <a:extLst>
              <a:ext uri="{FF2B5EF4-FFF2-40B4-BE49-F238E27FC236}">
                <a16:creationId xmlns:a16="http://schemas.microsoft.com/office/drawing/2014/main" id="{4503CDFC-7275-29D4-9963-03A22542513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16564" y="3103385"/>
            <a:ext cx="457200" cy="457200"/>
          </a:xfrm>
          <a:prstGeom prst="rect">
            <a:avLst/>
          </a:prstGeom>
        </p:spPr>
      </p:pic>
      <p:pic>
        <p:nvPicPr>
          <p:cNvPr id="74" name="Graphic 73" descr="Close with solid fill">
            <a:extLst>
              <a:ext uri="{FF2B5EF4-FFF2-40B4-BE49-F238E27FC236}">
                <a16:creationId xmlns:a16="http://schemas.microsoft.com/office/drawing/2014/main" id="{BD571B29-1092-B621-924C-525F12F3090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47959" y="3103385"/>
            <a:ext cx="457200" cy="457200"/>
          </a:xfrm>
          <a:prstGeom prst="rect">
            <a:avLst/>
          </a:prstGeom>
        </p:spPr>
      </p:pic>
      <p:pic>
        <p:nvPicPr>
          <p:cNvPr id="75" name="Graphic 74" descr="Checkmark with solid fill">
            <a:extLst>
              <a:ext uri="{FF2B5EF4-FFF2-40B4-BE49-F238E27FC236}">
                <a16:creationId xmlns:a16="http://schemas.microsoft.com/office/drawing/2014/main" id="{1755C5BE-4188-B393-AC24-AA1C9BAB633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86526" y="3103385"/>
            <a:ext cx="457200" cy="457200"/>
          </a:xfrm>
          <a:prstGeom prst="rect">
            <a:avLst/>
          </a:prstGeom>
        </p:spPr>
      </p:pic>
      <p:sp>
        <p:nvSpPr>
          <p:cNvPr id="2" name="Rectangle 1">
            <a:extLst>
              <a:ext uri="{FF2B5EF4-FFF2-40B4-BE49-F238E27FC236}">
                <a16:creationId xmlns:a16="http://schemas.microsoft.com/office/drawing/2014/main" id="{F31280EC-104E-317B-8E26-D408C3355C7D}"/>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a:t>
            </a:r>
            <a:r>
              <a:rPr lang="en-US" b="1" dirty="0">
                <a:solidFill>
                  <a:schemeClr val="tx1"/>
                </a:solidFill>
              </a:rPr>
              <a:t>21231278</a:t>
            </a:r>
            <a:r>
              <a:rPr lang="en-US" sz="1800" b="1" dirty="0">
                <a:solidFill>
                  <a:schemeClr val="tx1"/>
                </a:solidFill>
              </a:rPr>
              <a:t>   |   Kavindya</a:t>
            </a:r>
            <a:r>
              <a:rPr lang="en-US" b="1" dirty="0">
                <a:solidFill>
                  <a:schemeClr val="tx1"/>
                </a:solidFill>
              </a:rPr>
              <a:t> N D </a:t>
            </a:r>
            <a:r>
              <a:rPr lang="en-US" b="1" dirty="0" err="1">
                <a:solidFill>
                  <a:schemeClr val="tx1"/>
                </a:solidFill>
              </a:rPr>
              <a:t>D</a:t>
            </a:r>
            <a:r>
              <a:rPr lang="en-US" b="1" dirty="0">
                <a:solidFill>
                  <a:schemeClr val="tx1"/>
                </a:solidFill>
              </a:rPr>
              <a:t> </a:t>
            </a:r>
            <a:r>
              <a:rPr lang="en-US" sz="1800" b="1" dirty="0">
                <a:solidFill>
                  <a:schemeClr val="tx1"/>
                </a:solidFill>
              </a:rPr>
              <a:t>   |  </a:t>
            </a:r>
            <a:r>
              <a:rPr lang="en-US" b="1" dirty="0">
                <a:solidFill>
                  <a:schemeClr val="tx1"/>
                </a:solidFill>
              </a:rPr>
              <a:t>24-25J-082</a:t>
            </a:r>
            <a:endParaRPr lang="en-US" sz="1800" b="1" dirty="0">
              <a:solidFill>
                <a:schemeClr val="tx1"/>
              </a:solidFill>
            </a:endParaRPr>
          </a:p>
        </p:txBody>
      </p:sp>
    </p:spTree>
    <p:extLst>
      <p:ext uri="{BB962C8B-B14F-4D97-AF65-F5344CB8AC3E}">
        <p14:creationId xmlns:p14="http://schemas.microsoft.com/office/powerpoint/2010/main" val="3704996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e and green lines connected">
            <a:extLst>
              <a:ext uri="{FF2B5EF4-FFF2-40B4-BE49-F238E27FC236}">
                <a16:creationId xmlns:a16="http://schemas.microsoft.com/office/drawing/2014/main" id="{3142A528-E5D7-6F14-849C-73E8957FF072}"/>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6" name="Title 1">
            <a:extLst>
              <a:ext uri="{FF2B5EF4-FFF2-40B4-BE49-F238E27FC236}">
                <a16:creationId xmlns:a16="http://schemas.microsoft.com/office/drawing/2014/main" id="{D9B0E189-B921-FEBE-52DB-810F306B3082}"/>
              </a:ext>
            </a:extLst>
          </p:cNvPr>
          <p:cNvSpPr>
            <a:spLocks noGrp="1"/>
          </p:cNvSpPr>
          <p:nvPr>
            <p:ph type="title"/>
          </p:nvPr>
        </p:nvSpPr>
        <p:spPr>
          <a:xfrm>
            <a:off x="304800" y="304800"/>
            <a:ext cx="11684000" cy="838200"/>
          </a:xfrm>
        </p:spPr>
        <p:txBody>
          <a:bodyPr>
            <a:normAutofit/>
          </a:bodyPr>
          <a:lstStyle/>
          <a:p>
            <a:r>
              <a:rPr lang="en-US" sz="4000" b="1" dirty="0"/>
              <a:t>Research Problem</a:t>
            </a:r>
          </a:p>
        </p:txBody>
      </p:sp>
      <p:pic>
        <p:nvPicPr>
          <p:cNvPr id="8" name="Google Shape;183;g25d395fbcb3_3_46">
            <a:extLst>
              <a:ext uri="{FF2B5EF4-FFF2-40B4-BE49-F238E27FC236}">
                <a16:creationId xmlns:a16="http://schemas.microsoft.com/office/drawing/2014/main" id="{183E65F0-6DCC-5931-C09E-686A3442AD92}"/>
              </a:ext>
            </a:extLst>
          </p:cNvPr>
          <p:cNvPicPr preferRelativeResize="0"/>
          <p:nvPr/>
        </p:nvPicPr>
        <p:blipFill>
          <a:blip r:embed="rId3">
            <a:alphaModFix/>
          </a:blip>
          <a:stretch>
            <a:fillRect/>
          </a:stretch>
        </p:blipFill>
        <p:spPr>
          <a:xfrm>
            <a:off x="514299" y="3429000"/>
            <a:ext cx="2082576" cy="2776750"/>
          </a:xfrm>
          <a:prstGeom prst="rect">
            <a:avLst/>
          </a:prstGeom>
          <a:noFill/>
          <a:ln>
            <a:noFill/>
          </a:ln>
        </p:spPr>
      </p:pic>
      <p:sp>
        <p:nvSpPr>
          <p:cNvPr id="9" name="Google Shape;184;g25d395fbcb3_3_46">
            <a:extLst>
              <a:ext uri="{FF2B5EF4-FFF2-40B4-BE49-F238E27FC236}">
                <a16:creationId xmlns:a16="http://schemas.microsoft.com/office/drawing/2014/main" id="{080E4CF4-B7CE-4D52-5506-FB52168BD11A}"/>
              </a:ext>
            </a:extLst>
          </p:cNvPr>
          <p:cNvSpPr/>
          <p:nvPr/>
        </p:nvSpPr>
        <p:spPr>
          <a:xfrm>
            <a:off x="2924861" y="1597649"/>
            <a:ext cx="8752840" cy="3964951"/>
          </a:xfrm>
          <a:prstGeom prst="roundRect">
            <a:avLst>
              <a:gd name="adj" fmla="val 16667"/>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a:lnSpc>
                <a:spcPct val="107000"/>
              </a:lnSpc>
              <a:spcBef>
                <a:spcPts val="0"/>
              </a:spcBef>
              <a:spcAft>
                <a:spcPts val="800"/>
              </a:spcAft>
            </a:pPr>
            <a:endParaRPr lang="en-US" sz="2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endParaRPr lang="en-US" sz="2800" kern="100" dirty="0">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How do video interview formats and tutorial types affect the accuracy and effectiveness of online interviews?</a:t>
            </a:r>
          </a:p>
          <a:p>
            <a:pPr marL="0" marR="0">
              <a:lnSpc>
                <a:spcPct val="107000"/>
              </a:lnSpc>
              <a:spcBef>
                <a:spcPts val="0"/>
              </a:spcBef>
              <a:spcAft>
                <a:spcPts val="800"/>
              </a:spcAft>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How can we make online interview platforms better for users, and how can AI be used to provide helpful feedback and tutorials while addressing privacy concerns?</a:t>
            </a:r>
          </a:p>
          <a:p>
            <a:pPr marL="0" marR="0">
              <a:lnSpc>
                <a:spcPct val="107000"/>
              </a:lnSpc>
              <a:spcBef>
                <a:spcPts val="0"/>
              </a:spcBef>
              <a:spcAft>
                <a:spcPts val="800"/>
              </a:spcAft>
            </a:pPr>
            <a:endParaRPr lang="en-US" sz="2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endParaRPr lang="en-US" sz="2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CBF00781-62B7-7B28-8243-1467B57E08E9}"/>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a:t>
            </a:r>
            <a:r>
              <a:rPr lang="en-US" b="1" dirty="0">
                <a:solidFill>
                  <a:schemeClr val="tx1"/>
                </a:solidFill>
              </a:rPr>
              <a:t>21231278</a:t>
            </a:r>
            <a:r>
              <a:rPr lang="en-US" sz="1800" b="1" dirty="0">
                <a:solidFill>
                  <a:schemeClr val="tx1"/>
                </a:solidFill>
              </a:rPr>
              <a:t>   |   Kavindya</a:t>
            </a:r>
            <a:r>
              <a:rPr lang="en-US" b="1" dirty="0">
                <a:solidFill>
                  <a:schemeClr val="tx1"/>
                </a:solidFill>
              </a:rPr>
              <a:t> N D </a:t>
            </a:r>
            <a:r>
              <a:rPr lang="en-US" b="1" dirty="0" err="1">
                <a:solidFill>
                  <a:schemeClr val="tx1"/>
                </a:solidFill>
              </a:rPr>
              <a:t>D</a:t>
            </a:r>
            <a:r>
              <a:rPr lang="en-US" b="1" dirty="0">
                <a:solidFill>
                  <a:schemeClr val="tx1"/>
                </a:solidFill>
              </a:rPr>
              <a:t> </a:t>
            </a:r>
            <a:r>
              <a:rPr lang="en-US" sz="1800" b="1" dirty="0">
                <a:solidFill>
                  <a:schemeClr val="tx1"/>
                </a:solidFill>
              </a:rPr>
              <a:t>   |  </a:t>
            </a:r>
            <a:r>
              <a:rPr lang="en-US" b="1" dirty="0">
                <a:solidFill>
                  <a:schemeClr val="tx1"/>
                </a:solidFill>
              </a:rPr>
              <a:t>24-25J-082</a:t>
            </a:r>
            <a:endParaRPr lang="en-US" sz="1800" b="1" dirty="0">
              <a:solidFill>
                <a:schemeClr val="tx1"/>
              </a:solidFill>
            </a:endParaRPr>
          </a:p>
        </p:txBody>
      </p:sp>
    </p:spTree>
    <p:extLst>
      <p:ext uri="{BB962C8B-B14F-4D97-AF65-F5344CB8AC3E}">
        <p14:creationId xmlns:p14="http://schemas.microsoft.com/office/powerpoint/2010/main" val="33185019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e and green lines connected">
            <a:extLst>
              <a:ext uri="{FF2B5EF4-FFF2-40B4-BE49-F238E27FC236}">
                <a16:creationId xmlns:a16="http://schemas.microsoft.com/office/drawing/2014/main" id="{3142A528-E5D7-6F14-849C-73E8957FF072}"/>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6" name="Title 1">
            <a:extLst>
              <a:ext uri="{FF2B5EF4-FFF2-40B4-BE49-F238E27FC236}">
                <a16:creationId xmlns:a16="http://schemas.microsoft.com/office/drawing/2014/main" id="{D9B0E189-B921-FEBE-52DB-810F306B3082}"/>
              </a:ext>
            </a:extLst>
          </p:cNvPr>
          <p:cNvSpPr>
            <a:spLocks noGrp="1"/>
          </p:cNvSpPr>
          <p:nvPr>
            <p:ph type="title"/>
          </p:nvPr>
        </p:nvSpPr>
        <p:spPr>
          <a:xfrm>
            <a:off x="304800" y="304800"/>
            <a:ext cx="11684000" cy="838200"/>
          </a:xfrm>
        </p:spPr>
        <p:txBody>
          <a:bodyPr>
            <a:normAutofit/>
          </a:bodyPr>
          <a:lstStyle/>
          <a:p>
            <a:r>
              <a:rPr lang="en-US" sz="4000" b="1" dirty="0"/>
              <a:t>Specific Objectives</a:t>
            </a:r>
            <a:endParaRPr lang="en-US" b="1" dirty="0"/>
          </a:p>
        </p:txBody>
      </p:sp>
      <p:sp>
        <p:nvSpPr>
          <p:cNvPr id="2" name="Google Shape;194;g25d395fbcb3_3_65">
            <a:extLst>
              <a:ext uri="{FF2B5EF4-FFF2-40B4-BE49-F238E27FC236}">
                <a16:creationId xmlns:a16="http://schemas.microsoft.com/office/drawing/2014/main" id="{7E0C8B44-CC4E-45A3-E5C4-6F759922B7F4}"/>
              </a:ext>
            </a:extLst>
          </p:cNvPr>
          <p:cNvSpPr/>
          <p:nvPr/>
        </p:nvSpPr>
        <p:spPr>
          <a:xfrm>
            <a:off x="1295400" y="1981200"/>
            <a:ext cx="9933350" cy="2620275"/>
          </a:xfrm>
          <a:prstGeom prst="roundRect">
            <a:avLst>
              <a:gd name="adj" fmla="val 16667"/>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Clr>
                <a:schemeClr val="dk1"/>
              </a:buClr>
              <a:buSzPts val="1100"/>
              <a:buFont typeface="Arial"/>
              <a:buNone/>
            </a:pPr>
            <a:r>
              <a:rPr lang="en-US" sz="2800" dirty="0">
                <a:effectLst/>
                <a:latin typeface="Aptos" panose="020B0004020202020204" pitchFamily="34" charset="0"/>
                <a:ea typeface="Aptos" panose="020B0004020202020204" pitchFamily="34" charset="0"/>
                <a:cs typeface="Times New Roman" panose="02020603050405020304" pitchFamily="18" charset="0"/>
              </a:rPr>
              <a:t>To enhance the effectiveness of video and tutorial components in online interview platforms by addressing the  research gaps and improving candidate evaluation, preparation, user experience, and inclusivity.</a:t>
            </a:r>
          </a:p>
        </p:txBody>
      </p:sp>
      <p:pic>
        <p:nvPicPr>
          <p:cNvPr id="3" name="Graphic 2" descr="Presentation with checklist with solid fill">
            <a:extLst>
              <a:ext uri="{FF2B5EF4-FFF2-40B4-BE49-F238E27FC236}">
                <a16:creationId xmlns:a16="http://schemas.microsoft.com/office/drawing/2014/main" id="{4F40179C-5B2F-B6A7-03B5-CBCBE2389F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62200" y="396874"/>
            <a:ext cx="914400" cy="914400"/>
          </a:xfrm>
          <a:prstGeom prst="rect">
            <a:avLst/>
          </a:prstGeom>
        </p:spPr>
      </p:pic>
      <p:sp>
        <p:nvSpPr>
          <p:cNvPr id="7" name="Rectangle 6">
            <a:extLst>
              <a:ext uri="{FF2B5EF4-FFF2-40B4-BE49-F238E27FC236}">
                <a16:creationId xmlns:a16="http://schemas.microsoft.com/office/drawing/2014/main" id="{F43A9C62-B0A5-D79A-5C5D-14D069159591}"/>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a:t>
            </a:r>
            <a:r>
              <a:rPr lang="en-US" b="1" dirty="0">
                <a:solidFill>
                  <a:schemeClr val="tx1"/>
                </a:solidFill>
              </a:rPr>
              <a:t>21231278</a:t>
            </a:r>
            <a:r>
              <a:rPr lang="en-US" sz="1800" b="1" dirty="0">
                <a:solidFill>
                  <a:schemeClr val="tx1"/>
                </a:solidFill>
              </a:rPr>
              <a:t>   |   Kavindya</a:t>
            </a:r>
            <a:r>
              <a:rPr lang="en-US" b="1" dirty="0">
                <a:solidFill>
                  <a:schemeClr val="tx1"/>
                </a:solidFill>
              </a:rPr>
              <a:t> N D </a:t>
            </a:r>
            <a:r>
              <a:rPr lang="en-US" b="1" dirty="0" err="1">
                <a:solidFill>
                  <a:schemeClr val="tx1"/>
                </a:solidFill>
              </a:rPr>
              <a:t>D</a:t>
            </a:r>
            <a:r>
              <a:rPr lang="en-US" b="1" dirty="0">
                <a:solidFill>
                  <a:schemeClr val="tx1"/>
                </a:solidFill>
              </a:rPr>
              <a:t> </a:t>
            </a:r>
            <a:r>
              <a:rPr lang="en-US" sz="1800" b="1" dirty="0">
                <a:solidFill>
                  <a:schemeClr val="tx1"/>
                </a:solidFill>
              </a:rPr>
              <a:t>   |  </a:t>
            </a:r>
            <a:r>
              <a:rPr lang="en-US" b="1" dirty="0">
                <a:solidFill>
                  <a:schemeClr val="tx1"/>
                </a:solidFill>
              </a:rPr>
              <a:t>24-25J-082</a:t>
            </a:r>
            <a:endParaRPr lang="en-US" sz="1800" b="1" dirty="0">
              <a:solidFill>
                <a:schemeClr val="tx1"/>
              </a:solidFill>
            </a:endParaRPr>
          </a:p>
        </p:txBody>
      </p:sp>
    </p:spTree>
    <p:extLst>
      <p:ext uri="{BB962C8B-B14F-4D97-AF65-F5344CB8AC3E}">
        <p14:creationId xmlns:p14="http://schemas.microsoft.com/office/powerpoint/2010/main" val="824039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lue and green lines connected">
            <a:extLst>
              <a:ext uri="{FF2B5EF4-FFF2-40B4-BE49-F238E27FC236}">
                <a16:creationId xmlns:a16="http://schemas.microsoft.com/office/drawing/2014/main" id="{EE0F26C2-20D2-DCAA-3F2F-965E62CABCB7}"/>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10564"/>
            <a:ext cx="12192000" cy="6323875"/>
          </a:xfrm>
          <a:prstGeom prst="rect">
            <a:avLst/>
          </a:prstGeom>
        </p:spPr>
      </p:pic>
      <p:sp>
        <p:nvSpPr>
          <p:cNvPr id="2" name="Title 1">
            <a:extLst>
              <a:ext uri="{FF2B5EF4-FFF2-40B4-BE49-F238E27FC236}">
                <a16:creationId xmlns:a16="http://schemas.microsoft.com/office/drawing/2014/main" id="{F5006024-4F31-BDCB-DA15-253F34536D04}"/>
              </a:ext>
            </a:extLst>
          </p:cNvPr>
          <p:cNvSpPr>
            <a:spLocks noGrp="1"/>
          </p:cNvSpPr>
          <p:nvPr>
            <p:ph type="ctrTitle"/>
          </p:nvPr>
        </p:nvSpPr>
        <p:spPr>
          <a:xfrm>
            <a:off x="4343400" y="304800"/>
            <a:ext cx="3657600" cy="990600"/>
          </a:xfrm>
        </p:spPr>
        <p:txBody>
          <a:bodyPr>
            <a:normAutofit fontScale="90000"/>
          </a:bodyPr>
          <a:lstStyle/>
          <a:p>
            <a:r>
              <a:rPr lang="en-US" sz="4900" dirty="0">
                <a:solidFill>
                  <a:srgbClr val="2667FF"/>
                </a:solidFill>
                <a:latin typeface="Adobe Devanagari"/>
              </a:rPr>
              <a:t>Agenda</a:t>
            </a:r>
            <a:br>
              <a:rPr lang="en-US" sz="4400" dirty="0">
                <a:solidFill>
                  <a:srgbClr val="2667FF"/>
                </a:solidFill>
                <a:latin typeface="Codec Pro Bold"/>
              </a:rPr>
            </a:br>
            <a:endParaRPr lang="en-US" dirty="0"/>
          </a:p>
        </p:txBody>
      </p:sp>
      <p:sp>
        <p:nvSpPr>
          <p:cNvPr id="3" name="Subtitle 2">
            <a:extLst>
              <a:ext uri="{FF2B5EF4-FFF2-40B4-BE49-F238E27FC236}">
                <a16:creationId xmlns:a16="http://schemas.microsoft.com/office/drawing/2014/main" id="{6440FBFA-2578-546E-CE77-1083A9D36FEC}"/>
              </a:ext>
            </a:extLst>
          </p:cNvPr>
          <p:cNvSpPr>
            <a:spLocks noGrp="1"/>
          </p:cNvSpPr>
          <p:nvPr>
            <p:ph type="subTitle" idx="1"/>
          </p:nvPr>
        </p:nvSpPr>
        <p:spPr>
          <a:xfrm>
            <a:off x="3911600" y="1099255"/>
            <a:ext cx="7924800" cy="5214056"/>
          </a:xfrm>
        </p:spPr>
        <p:txBody>
          <a:bodyPr>
            <a:noAutofit/>
          </a:bodyPr>
          <a:lstStyle/>
          <a:p>
            <a:pPr marL="457200" indent="-457200" algn="l">
              <a:lnSpc>
                <a:spcPct val="220000"/>
              </a:lnSpc>
              <a:buFont typeface="Arial" panose="020B0604020202020204" pitchFamily="34" charset="0"/>
              <a:buChar char="•"/>
            </a:pPr>
            <a:r>
              <a:rPr lang="en-US" sz="2400" dirty="0">
                <a:solidFill>
                  <a:schemeClr val="tx1"/>
                </a:solidFill>
              </a:rPr>
              <a:t>Introduction 						</a:t>
            </a:r>
            <a:r>
              <a:rPr lang="en-US" sz="2000" dirty="0">
                <a:solidFill>
                  <a:schemeClr val="tx1"/>
                </a:solidFill>
              </a:rPr>
              <a:t>4</a:t>
            </a:r>
            <a:endParaRPr lang="en-US" sz="2400" dirty="0">
              <a:solidFill>
                <a:schemeClr val="tx1"/>
              </a:solidFill>
            </a:endParaRPr>
          </a:p>
          <a:p>
            <a:pPr marL="457200" indent="-457200" algn="l">
              <a:lnSpc>
                <a:spcPct val="220000"/>
              </a:lnSpc>
              <a:buFont typeface="Arial" panose="020B0604020202020204" pitchFamily="34" charset="0"/>
              <a:buChar char="•"/>
            </a:pPr>
            <a:r>
              <a:rPr lang="en-US" sz="2400" dirty="0">
                <a:solidFill>
                  <a:schemeClr val="tx1"/>
                </a:solidFill>
              </a:rPr>
              <a:t>Research Problems                                                                 </a:t>
            </a:r>
            <a:r>
              <a:rPr lang="en-US" sz="2000" dirty="0">
                <a:solidFill>
                  <a:schemeClr val="tx1"/>
                </a:solidFill>
              </a:rPr>
              <a:t>5</a:t>
            </a:r>
          </a:p>
          <a:p>
            <a:pPr marL="457200" indent="-457200" algn="l">
              <a:lnSpc>
                <a:spcPct val="220000"/>
              </a:lnSpc>
              <a:buFont typeface="Arial" panose="020B0604020202020204" pitchFamily="34" charset="0"/>
              <a:buChar char="•"/>
            </a:pPr>
            <a:r>
              <a:rPr lang="en-US" sz="2400" dirty="0">
                <a:solidFill>
                  <a:schemeClr val="tx1"/>
                </a:solidFill>
              </a:rPr>
              <a:t>Main Objective					 	</a:t>
            </a:r>
            <a:r>
              <a:rPr lang="en-US" sz="2000" dirty="0">
                <a:solidFill>
                  <a:schemeClr val="tx1"/>
                </a:solidFill>
              </a:rPr>
              <a:t>6</a:t>
            </a:r>
          </a:p>
          <a:p>
            <a:pPr marL="457200" indent="-457200" algn="l">
              <a:lnSpc>
                <a:spcPct val="220000"/>
              </a:lnSpc>
              <a:buFont typeface="Arial" panose="020B0604020202020204" pitchFamily="34" charset="0"/>
              <a:buChar char="•"/>
            </a:pPr>
            <a:r>
              <a:rPr lang="en-US" sz="2400" dirty="0">
                <a:solidFill>
                  <a:srgbClr val="000000"/>
                </a:solidFill>
              </a:rPr>
              <a:t>System Overview Diagram				</a:t>
            </a:r>
            <a:r>
              <a:rPr lang="en-US" sz="2000" dirty="0">
                <a:solidFill>
                  <a:srgbClr val="000000"/>
                </a:solidFill>
              </a:rPr>
              <a:t>7</a:t>
            </a:r>
            <a:endParaRPr lang="en-US" sz="2000" dirty="0"/>
          </a:p>
          <a:p>
            <a:pPr marL="457200" indent="-457200" algn="l">
              <a:lnSpc>
                <a:spcPct val="220000"/>
              </a:lnSpc>
              <a:buFont typeface="Arial" panose="020B0604020202020204" pitchFamily="34" charset="0"/>
              <a:buChar char="•"/>
            </a:pPr>
            <a:r>
              <a:rPr lang="en-US" sz="2400" dirty="0">
                <a:solidFill>
                  <a:srgbClr val="000000"/>
                </a:solidFill>
              </a:rPr>
              <a:t>Individual Components					</a:t>
            </a:r>
            <a:r>
              <a:rPr lang="en-US" sz="2000" dirty="0">
                <a:solidFill>
                  <a:srgbClr val="000000"/>
                </a:solidFill>
              </a:rPr>
              <a:t>8</a:t>
            </a:r>
          </a:p>
          <a:p>
            <a:pPr marL="457200" indent="-457200" algn="l">
              <a:lnSpc>
                <a:spcPct val="220000"/>
              </a:lnSpc>
              <a:buFont typeface="Arial" panose="020B0604020202020204" pitchFamily="34" charset="0"/>
              <a:buChar char="•"/>
            </a:pPr>
            <a:r>
              <a:rPr lang="en-US" sz="2400" dirty="0">
                <a:solidFill>
                  <a:srgbClr val="000000"/>
                </a:solidFill>
              </a:rPr>
              <a:t>Budget 							</a:t>
            </a:r>
            <a:r>
              <a:rPr lang="en-US" sz="2000" dirty="0">
                <a:solidFill>
                  <a:srgbClr val="000000"/>
                </a:solidFill>
              </a:rPr>
              <a:t>72</a:t>
            </a:r>
          </a:p>
          <a:p>
            <a:pPr algn="l"/>
            <a:endParaRPr lang="en-US" sz="2000" dirty="0"/>
          </a:p>
          <a:p>
            <a:pPr marL="457200" indent="-457200" algn="l">
              <a:buFont typeface="Arial" panose="020B0604020202020204" pitchFamily="34" charset="0"/>
              <a:buChar char="•"/>
            </a:pPr>
            <a:endParaRPr lang="en-US" sz="2000" dirty="0"/>
          </a:p>
          <a:p>
            <a:pPr marL="457200" indent="-457200" algn="l">
              <a:buFont typeface="Arial" panose="020B0604020202020204" pitchFamily="34" charset="0"/>
              <a:buChar char="•"/>
            </a:pPr>
            <a:endParaRPr lang="en-US" sz="2000" dirty="0">
              <a:solidFill>
                <a:schemeClr val="tx1"/>
              </a:solidFill>
            </a:endParaRPr>
          </a:p>
          <a:p>
            <a:pPr marL="457200" indent="-457200" algn="l">
              <a:buFont typeface="Arial" panose="020B0604020202020204" pitchFamily="34" charset="0"/>
              <a:buChar char="•"/>
            </a:pPr>
            <a:endParaRPr lang="en-US" sz="2000" dirty="0">
              <a:solidFill>
                <a:schemeClr val="tx1"/>
              </a:solidFill>
            </a:endParaRPr>
          </a:p>
          <a:p>
            <a:pPr marL="457200" indent="-457200">
              <a:buFont typeface="Arial" panose="020B0604020202020204" pitchFamily="34" charset="0"/>
              <a:buChar char="•"/>
            </a:pPr>
            <a:endParaRPr lang="en-US" sz="2000" dirty="0">
              <a:solidFill>
                <a:schemeClr val="tx1"/>
              </a:solidFill>
            </a:endParaRPr>
          </a:p>
        </p:txBody>
      </p:sp>
      <p:pic>
        <p:nvPicPr>
          <p:cNvPr id="6" name="Picture 5" descr="A cartoon character of a person&#10;&#10;Description automatically generated">
            <a:extLst>
              <a:ext uri="{FF2B5EF4-FFF2-40B4-BE49-F238E27FC236}">
                <a16:creationId xmlns:a16="http://schemas.microsoft.com/office/drawing/2014/main" id="{3071F88D-7C71-F8EB-CAEF-9845B847E7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933450"/>
            <a:ext cx="3429000" cy="4572000"/>
          </a:xfrm>
          <a:prstGeom prst="rect">
            <a:avLst/>
          </a:prstGeom>
          <a:ln>
            <a:noFill/>
          </a:ln>
          <a:effectLst>
            <a:softEdge rad="112500"/>
          </a:effectLst>
        </p:spPr>
      </p:pic>
    </p:spTree>
    <p:extLst>
      <p:ext uri="{BB962C8B-B14F-4D97-AF65-F5344CB8AC3E}">
        <p14:creationId xmlns:p14="http://schemas.microsoft.com/office/powerpoint/2010/main" val="3369839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e and green lines connected">
            <a:extLst>
              <a:ext uri="{FF2B5EF4-FFF2-40B4-BE49-F238E27FC236}">
                <a16:creationId xmlns:a16="http://schemas.microsoft.com/office/drawing/2014/main" id="{3142A528-E5D7-6F14-849C-73E8957FF072}"/>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6" name="Title 1">
            <a:extLst>
              <a:ext uri="{FF2B5EF4-FFF2-40B4-BE49-F238E27FC236}">
                <a16:creationId xmlns:a16="http://schemas.microsoft.com/office/drawing/2014/main" id="{D9B0E189-B921-FEBE-52DB-810F306B3082}"/>
              </a:ext>
            </a:extLst>
          </p:cNvPr>
          <p:cNvSpPr>
            <a:spLocks noGrp="1"/>
          </p:cNvSpPr>
          <p:nvPr>
            <p:ph type="title"/>
          </p:nvPr>
        </p:nvSpPr>
        <p:spPr>
          <a:xfrm>
            <a:off x="304800" y="304800"/>
            <a:ext cx="11684000" cy="838200"/>
          </a:xfrm>
        </p:spPr>
        <p:txBody>
          <a:bodyPr>
            <a:normAutofit/>
          </a:bodyPr>
          <a:lstStyle/>
          <a:p>
            <a:r>
              <a:rPr lang="en-US" sz="4000" b="1" dirty="0"/>
              <a:t>Sub Objectives</a:t>
            </a:r>
            <a:endParaRPr lang="en-US" b="1" dirty="0"/>
          </a:p>
        </p:txBody>
      </p:sp>
      <p:sp>
        <p:nvSpPr>
          <p:cNvPr id="2" name="Google Shape;194;g25d395fbcb3_3_65">
            <a:extLst>
              <a:ext uri="{FF2B5EF4-FFF2-40B4-BE49-F238E27FC236}">
                <a16:creationId xmlns:a16="http://schemas.microsoft.com/office/drawing/2014/main" id="{7E0C8B44-CC4E-45A3-E5C4-6F759922B7F4}"/>
              </a:ext>
            </a:extLst>
          </p:cNvPr>
          <p:cNvSpPr/>
          <p:nvPr/>
        </p:nvSpPr>
        <p:spPr>
          <a:xfrm>
            <a:off x="457200" y="1403348"/>
            <a:ext cx="10058400" cy="4560963"/>
          </a:xfrm>
          <a:prstGeom prst="roundRect">
            <a:avLst>
              <a:gd name="adj" fmla="val 16667"/>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342900" marR="0" lvl="0" indent="-342900">
              <a:lnSpc>
                <a:spcPct val="107000"/>
              </a:lnSpc>
              <a:spcBef>
                <a:spcPts val="0"/>
              </a:spcBef>
              <a:spcAft>
                <a:spcPts val="800"/>
              </a:spcAft>
              <a:buFont typeface="Arial" panose="020B0604020202020204" pitchFamily="34" charset="0"/>
              <a:buChar char="•"/>
              <a:tabLst>
                <a:tab pos="457200" algn="l"/>
              </a:tabLst>
            </a:pPr>
            <a:endParaRPr lang="en-US" sz="28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indent="-457200">
              <a:lnSpc>
                <a:spcPct val="107000"/>
              </a:lnSpc>
              <a:spcBef>
                <a:spcPts val="0"/>
              </a:spcBef>
              <a:spcAft>
                <a:spcPts val="800"/>
              </a:spcAft>
              <a:buFont typeface="Arial" panose="020B0604020202020204" pitchFamily="34" charset="0"/>
              <a:buChar char="•"/>
            </a:pPr>
            <a:endParaRPr lang="en-US" sz="28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indent="-457200">
              <a:lnSpc>
                <a:spcPct val="107000"/>
              </a:lnSpc>
              <a:spcBef>
                <a:spcPts val="0"/>
              </a:spcBef>
              <a:spcAft>
                <a:spcPts val="800"/>
              </a:spcAft>
              <a:buFont typeface="Arial" panose="020B0604020202020204" pitchFamily="34" charset="0"/>
              <a:buChar char="•"/>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Evaluate the Impact of Different Video Interview Formats on Candidate Evaluation</a:t>
            </a:r>
          </a:p>
          <a:p>
            <a:pPr marL="457200" marR="0" indent="-457200">
              <a:lnSpc>
                <a:spcPct val="107000"/>
              </a:lnSpc>
              <a:spcBef>
                <a:spcPts val="0"/>
              </a:spcBef>
              <a:spcAft>
                <a:spcPts val="800"/>
              </a:spcAft>
              <a:buFont typeface="Arial" panose="020B0604020202020204" pitchFamily="34" charset="0"/>
              <a:buChar char="•"/>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Analyze User Experience and Accessibility of Video and Tutorial Components</a:t>
            </a:r>
          </a:p>
          <a:p>
            <a:pPr marL="457200" marR="0" indent="-457200">
              <a:lnSpc>
                <a:spcPct val="107000"/>
              </a:lnSpc>
              <a:spcBef>
                <a:spcPts val="0"/>
              </a:spcBef>
              <a:spcAft>
                <a:spcPts val="800"/>
              </a:spcAft>
              <a:buFont typeface="Arial" panose="020B0604020202020204" pitchFamily="34" charset="0"/>
              <a:buChar char="•"/>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Investigate the Integration of AI and Machine Learning in Video Interviews and Tutorials</a:t>
            </a:r>
          </a:p>
          <a:p>
            <a:pPr marL="457200" marR="0" indent="-457200">
              <a:lnSpc>
                <a:spcPct val="107000"/>
              </a:lnSpc>
              <a:spcBef>
                <a:spcPts val="0"/>
              </a:spcBef>
              <a:spcAft>
                <a:spcPts val="800"/>
              </a:spcAft>
              <a:buFont typeface="Arial" panose="020B0604020202020204" pitchFamily="34" charset="0"/>
              <a:buChar char="•"/>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Examine the Impact of Cultural and Demographic Factors on Video Interviews and Tutorials</a:t>
            </a:r>
          </a:p>
          <a:p>
            <a:pPr marL="457200" marR="0" indent="-457200">
              <a:lnSpc>
                <a:spcPct val="107000"/>
              </a:lnSpc>
              <a:spcBef>
                <a:spcPts val="0"/>
              </a:spcBef>
              <a:spcAft>
                <a:spcPts val="800"/>
              </a:spcAft>
              <a:buFont typeface="Arial" panose="020B0604020202020204" pitchFamily="34" charset="0"/>
              <a:buChar char="•"/>
            </a:pPr>
            <a:endParaRPr lang="en-US" sz="2800" kern="1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rtl="0">
              <a:lnSpc>
                <a:spcPct val="115000"/>
              </a:lnSpc>
              <a:spcBef>
                <a:spcPts val="0"/>
              </a:spcBef>
              <a:spcAft>
                <a:spcPts val="1600"/>
              </a:spcAft>
              <a:buClr>
                <a:schemeClr val="dk1"/>
              </a:buClr>
              <a:buSzPts val="1100"/>
              <a:buFont typeface="Arial"/>
              <a:buNone/>
            </a:pPr>
            <a:endParaRPr sz="1000" dirty="0"/>
          </a:p>
        </p:txBody>
      </p:sp>
      <p:pic>
        <p:nvPicPr>
          <p:cNvPr id="3" name="Graphic 2" descr="Presentation with checklist with solid fill">
            <a:extLst>
              <a:ext uri="{FF2B5EF4-FFF2-40B4-BE49-F238E27FC236}">
                <a16:creationId xmlns:a16="http://schemas.microsoft.com/office/drawing/2014/main" id="{F6D5AB16-5ED1-C4F9-6610-49B6914678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62200" y="396874"/>
            <a:ext cx="914400" cy="914400"/>
          </a:xfrm>
          <a:prstGeom prst="rect">
            <a:avLst/>
          </a:prstGeom>
        </p:spPr>
      </p:pic>
      <p:pic>
        <p:nvPicPr>
          <p:cNvPr id="8" name="Google Shape;552;g25c91279f4b_0_153">
            <a:extLst>
              <a:ext uri="{FF2B5EF4-FFF2-40B4-BE49-F238E27FC236}">
                <a16:creationId xmlns:a16="http://schemas.microsoft.com/office/drawing/2014/main" id="{EDC0EF6A-1680-461D-4D38-9EB3B07C10AA}"/>
              </a:ext>
            </a:extLst>
          </p:cNvPr>
          <p:cNvPicPr preferRelativeResize="0"/>
          <p:nvPr/>
        </p:nvPicPr>
        <p:blipFill>
          <a:blip r:embed="rId5">
            <a:alphaModFix/>
          </a:blip>
          <a:stretch>
            <a:fillRect/>
          </a:stretch>
        </p:blipFill>
        <p:spPr>
          <a:xfrm>
            <a:off x="10226700" y="4176150"/>
            <a:ext cx="1620300" cy="1935126"/>
          </a:xfrm>
          <a:prstGeom prst="rect">
            <a:avLst/>
          </a:prstGeom>
          <a:noFill/>
          <a:ln>
            <a:noFill/>
          </a:ln>
        </p:spPr>
      </p:pic>
      <p:sp>
        <p:nvSpPr>
          <p:cNvPr id="7" name="Rectangle 6">
            <a:extLst>
              <a:ext uri="{FF2B5EF4-FFF2-40B4-BE49-F238E27FC236}">
                <a16:creationId xmlns:a16="http://schemas.microsoft.com/office/drawing/2014/main" id="{59D661EB-DAAD-1509-C730-139C981DEB85}"/>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a:t>
            </a:r>
            <a:r>
              <a:rPr lang="en-US" b="1" dirty="0">
                <a:solidFill>
                  <a:schemeClr val="tx1"/>
                </a:solidFill>
              </a:rPr>
              <a:t>21231278</a:t>
            </a:r>
            <a:r>
              <a:rPr lang="en-US" sz="1800" b="1" dirty="0">
                <a:solidFill>
                  <a:schemeClr val="tx1"/>
                </a:solidFill>
              </a:rPr>
              <a:t>   |   Kavindya</a:t>
            </a:r>
            <a:r>
              <a:rPr lang="en-US" b="1" dirty="0">
                <a:solidFill>
                  <a:schemeClr val="tx1"/>
                </a:solidFill>
              </a:rPr>
              <a:t> N D </a:t>
            </a:r>
            <a:r>
              <a:rPr lang="en-US" b="1" dirty="0" err="1">
                <a:solidFill>
                  <a:schemeClr val="tx1"/>
                </a:solidFill>
              </a:rPr>
              <a:t>D</a:t>
            </a:r>
            <a:r>
              <a:rPr lang="en-US" b="1" dirty="0">
                <a:solidFill>
                  <a:schemeClr val="tx1"/>
                </a:solidFill>
              </a:rPr>
              <a:t> </a:t>
            </a:r>
            <a:r>
              <a:rPr lang="en-US" sz="1800" b="1" dirty="0">
                <a:solidFill>
                  <a:schemeClr val="tx1"/>
                </a:solidFill>
              </a:rPr>
              <a:t>   |  </a:t>
            </a:r>
            <a:r>
              <a:rPr lang="en-US" b="1" dirty="0">
                <a:solidFill>
                  <a:schemeClr val="tx1"/>
                </a:solidFill>
              </a:rPr>
              <a:t>24-25J-082</a:t>
            </a:r>
            <a:endParaRPr lang="en-US" sz="1800" b="1" dirty="0">
              <a:solidFill>
                <a:schemeClr val="tx1"/>
              </a:solidFill>
            </a:endParaRPr>
          </a:p>
        </p:txBody>
      </p:sp>
    </p:spTree>
    <p:extLst>
      <p:ext uri="{BB962C8B-B14F-4D97-AF65-F5344CB8AC3E}">
        <p14:creationId xmlns:p14="http://schemas.microsoft.com/office/powerpoint/2010/main" val="2875714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e and green lines connected">
            <a:extLst>
              <a:ext uri="{FF2B5EF4-FFF2-40B4-BE49-F238E27FC236}">
                <a16:creationId xmlns:a16="http://schemas.microsoft.com/office/drawing/2014/main" id="{3142A528-E5D7-6F14-849C-73E8957FF072}"/>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6" name="Title 1">
            <a:extLst>
              <a:ext uri="{FF2B5EF4-FFF2-40B4-BE49-F238E27FC236}">
                <a16:creationId xmlns:a16="http://schemas.microsoft.com/office/drawing/2014/main" id="{D9B0E189-B921-FEBE-52DB-810F306B3082}"/>
              </a:ext>
            </a:extLst>
          </p:cNvPr>
          <p:cNvSpPr>
            <a:spLocks noGrp="1"/>
          </p:cNvSpPr>
          <p:nvPr>
            <p:ph type="title"/>
          </p:nvPr>
        </p:nvSpPr>
        <p:spPr>
          <a:xfrm>
            <a:off x="304800" y="304800"/>
            <a:ext cx="11684000" cy="838200"/>
          </a:xfrm>
        </p:spPr>
        <p:txBody>
          <a:bodyPr>
            <a:normAutofit/>
          </a:bodyPr>
          <a:lstStyle/>
          <a:p>
            <a:r>
              <a:rPr lang="en-US" sz="4000" b="1" dirty="0"/>
              <a:t>Novelty</a:t>
            </a:r>
            <a:endParaRPr lang="en-US" b="1" dirty="0"/>
          </a:p>
        </p:txBody>
      </p:sp>
      <p:sp>
        <p:nvSpPr>
          <p:cNvPr id="2" name="Google Shape;194;g25d395fbcb3_3_65">
            <a:extLst>
              <a:ext uri="{FF2B5EF4-FFF2-40B4-BE49-F238E27FC236}">
                <a16:creationId xmlns:a16="http://schemas.microsoft.com/office/drawing/2014/main" id="{7E0C8B44-CC4E-45A3-E5C4-6F759922B7F4}"/>
              </a:ext>
            </a:extLst>
          </p:cNvPr>
          <p:cNvSpPr/>
          <p:nvPr/>
        </p:nvSpPr>
        <p:spPr>
          <a:xfrm>
            <a:off x="457200" y="1403348"/>
            <a:ext cx="10058400" cy="4560963"/>
          </a:xfrm>
          <a:prstGeom prst="roundRect">
            <a:avLst>
              <a:gd name="adj" fmla="val 16667"/>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R="0" lvl="0" algn="ctr">
              <a:lnSpc>
                <a:spcPct val="107000"/>
              </a:lnSpc>
              <a:spcBef>
                <a:spcPts val="0"/>
              </a:spcBef>
              <a:spcAft>
                <a:spcPts val="800"/>
              </a:spcAft>
              <a:tabLst>
                <a:tab pos="457200" algn="l"/>
              </a:tabLst>
            </a:pPr>
            <a:r>
              <a:rPr lang="en-US" sz="2800" kern="100" dirty="0">
                <a:effectLst/>
                <a:latin typeface="Adobe Devanagari"/>
                <a:ea typeface="Aptos" panose="020B0004020202020204" pitchFamily="34" charset="0"/>
                <a:cs typeface="Times New Roman" panose="02020603050405020304" pitchFamily="18" charset="0"/>
              </a:rPr>
              <a:t>“Our video and tutorial component stands out with its advanced features, including AI-driven personalized recommendations, interactive video elements, and real-time collaboration tools. It ensures high-quality streaming and secure content access, while providing seamless integration with interview tools and cross-platform support. This combination of innovations delivers a superior and engaging user experience.”</a:t>
            </a:r>
            <a:endParaRPr sz="1000" dirty="0">
              <a:latin typeface="Adobe Devanagari"/>
            </a:endParaRPr>
          </a:p>
        </p:txBody>
      </p:sp>
      <p:pic>
        <p:nvPicPr>
          <p:cNvPr id="8" name="Google Shape;552;g25c91279f4b_0_153">
            <a:extLst>
              <a:ext uri="{FF2B5EF4-FFF2-40B4-BE49-F238E27FC236}">
                <a16:creationId xmlns:a16="http://schemas.microsoft.com/office/drawing/2014/main" id="{EDC0EF6A-1680-461D-4D38-9EB3B07C10AA}"/>
              </a:ext>
            </a:extLst>
          </p:cNvPr>
          <p:cNvPicPr preferRelativeResize="0"/>
          <p:nvPr/>
        </p:nvPicPr>
        <p:blipFill>
          <a:blip r:embed="rId3">
            <a:alphaModFix/>
          </a:blip>
          <a:stretch>
            <a:fillRect/>
          </a:stretch>
        </p:blipFill>
        <p:spPr>
          <a:xfrm>
            <a:off x="10602180" y="4612640"/>
            <a:ext cx="1554260" cy="1576459"/>
          </a:xfrm>
          <a:prstGeom prst="rect">
            <a:avLst/>
          </a:prstGeom>
          <a:noFill/>
          <a:ln>
            <a:noFill/>
          </a:ln>
        </p:spPr>
      </p:pic>
      <p:sp>
        <p:nvSpPr>
          <p:cNvPr id="7" name="Rectangle 6">
            <a:extLst>
              <a:ext uri="{FF2B5EF4-FFF2-40B4-BE49-F238E27FC236}">
                <a16:creationId xmlns:a16="http://schemas.microsoft.com/office/drawing/2014/main" id="{59D661EB-DAAD-1509-C730-139C981DEB85}"/>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a:t>
            </a:r>
            <a:r>
              <a:rPr lang="en-US" b="1" dirty="0">
                <a:solidFill>
                  <a:schemeClr val="tx1"/>
                </a:solidFill>
              </a:rPr>
              <a:t>21231278</a:t>
            </a:r>
            <a:r>
              <a:rPr lang="en-US" sz="1800" b="1" dirty="0">
                <a:solidFill>
                  <a:schemeClr val="tx1"/>
                </a:solidFill>
              </a:rPr>
              <a:t>   |   Kavindya</a:t>
            </a:r>
            <a:r>
              <a:rPr lang="en-US" b="1" dirty="0">
                <a:solidFill>
                  <a:schemeClr val="tx1"/>
                </a:solidFill>
              </a:rPr>
              <a:t> N D </a:t>
            </a:r>
            <a:r>
              <a:rPr lang="en-US" b="1" dirty="0" err="1">
                <a:solidFill>
                  <a:schemeClr val="tx1"/>
                </a:solidFill>
              </a:rPr>
              <a:t>D</a:t>
            </a:r>
            <a:r>
              <a:rPr lang="en-US" b="1" dirty="0">
                <a:solidFill>
                  <a:schemeClr val="tx1"/>
                </a:solidFill>
              </a:rPr>
              <a:t> </a:t>
            </a:r>
            <a:r>
              <a:rPr lang="en-US" sz="1800" b="1" dirty="0">
                <a:solidFill>
                  <a:schemeClr val="tx1"/>
                </a:solidFill>
              </a:rPr>
              <a:t>   |  </a:t>
            </a:r>
            <a:r>
              <a:rPr lang="en-US" b="1" dirty="0">
                <a:solidFill>
                  <a:schemeClr val="tx1"/>
                </a:solidFill>
              </a:rPr>
              <a:t>24-25J-082</a:t>
            </a:r>
            <a:endParaRPr lang="en-US" sz="1800" b="1" dirty="0">
              <a:solidFill>
                <a:schemeClr val="tx1"/>
              </a:solidFill>
            </a:endParaRPr>
          </a:p>
        </p:txBody>
      </p:sp>
    </p:spTree>
    <p:extLst>
      <p:ext uri="{BB962C8B-B14F-4D97-AF65-F5344CB8AC3E}">
        <p14:creationId xmlns:p14="http://schemas.microsoft.com/office/powerpoint/2010/main" val="2800848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e and green lines connected">
            <a:extLst>
              <a:ext uri="{FF2B5EF4-FFF2-40B4-BE49-F238E27FC236}">
                <a16:creationId xmlns:a16="http://schemas.microsoft.com/office/drawing/2014/main" id="{3142A528-E5D7-6F14-849C-73E8957FF072}"/>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6" name="Title 1">
            <a:extLst>
              <a:ext uri="{FF2B5EF4-FFF2-40B4-BE49-F238E27FC236}">
                <a16:creationId xmlns:a16="http://schemas.microsoft.com/office/drawing/2014/main" id="{D9B0E189-B921-FEBE-52DB-810F306B3082}"/>
              </a:ext>
            </a:extLst>
          </p:cNvPr>
          <p:cNvSpPr>
            <a:spLocks noGrp="1"/>
          </p:cNvSpPr>
          <p:nvPr>
            <p:ph type="title"/>
          </p:nvPr>
        </p:nvSpPr>
        <p:spPr>
          <a:xfrm>
            <a:off x="304800" y="304800"/>
            <a:ext cx="11684000" cy="838200"/>
          </a:xfrm>
        </p:spPr>
        <p:txBody>
          <a:bodyPr>
            <a:normAutofit/>
          </a:bodyPr>
          <a:lstStyle/>
          <a:p>
            <a:r>
              <a:rPr lang="en-US" sz="4000" b="1" dirty="0"/>
              <a:t>System Diagram</a:t>
            </a:r>
            <a:endParaRPr lang="en-US" b="1" dirty="0"/>
          </a:p>
        </p:txBody>
      </p:sp>
      <p:sp>
        <p:nvSpPr>
          <p:cNvPr id="9" name="Google Shape;184;g25d395fbcb3_3_46">
            <a:extLst>
              <a:ext uri="{FF2B5EF4-FFF2-40B4-BE49-F238E27FC236}">
                <a16:creationId xmlns:a16="http://schemas.microsoft.com/office/drawing/2014/main" id="{20369074-2FE6-315D-18F7-B87214225800}"/>
              </a:ext>
            </a:extLst>
          </p:cNvPr>
          <p:cNvSpPr/>
          <p:nvPr/>
        </p:nvSpPr>
        <p:spPr>
          <a:xfrm>
            <a:off x="95301" y="1143000"/>
            <a:ext cx="11893499" cy="5105400"/>
          </a:xfrm>
          <a:prstGeom prst="roundRect">
            <a:avLst>
              <a:gd name="adj" fmla="val 16667"/>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a:lnSpc>
                <a:spcPct val="107000"/>
              </a:lnSpc>
              <a:spcBef>
                <a:spcPts val="0"/>
              </a:spcBef>
              <a:spcAft>
                <a:spcPts val="800"/>
              </a:spcAft>
            </a:pPr>
            <a:endParaRPr lang="en-US" sz="2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208882F7-D9A1-640F-E5DA-D73C7430FCDB}"/>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a:t>
            </a:r>
            <a:r>
              <a:rPr lang="en-US" b="1" dirty="0">
                <a:solidFill>
                  <a:schemeClr val="tx1"/>
                </a:solidFill>
              </a:rPr>
              <a:t>21231278</a:t>
            </a:r>
            <a:r>
              <a:rPr lang="en-US" sz="1800" b="1" dirty="0">
                <a:solidFill>
                  <a:schemeClr val="tx1"/>
                </a:solidFill>
              </a:rPr>
              <a:t>   |   Kavindya</a:t>
            </a:r>
            <a:r>
              <a:rPr lang="en-US" b="1" dirty="0">
                <a:solidFill>
                  <a:schemeClr val="tx1"/>
                </a:solidFill>
              </a:rPr>
              <a:t> N D </a:t>
            </a:r>
            <a:r>
              <a:rPr lang="en-US" b="1" dirty="0" err="1">
                <a:solidFill>
                  <a:schemeClr val="tx1"/>
                </a:solidFill>
              </a:rPr>
              <a:t>D</a:t>
            </a:r>
            <a:r>
              <a:rPr lang="en-US" b="1" dirty="0">
                <a:solidFill>
                  <a:schemeClr val="tx1"/>
                </a:solidFill>
              </a:rPr>
              <a:t> </a:t>
            </a:r>
            <a:r>
              <a:rPr lang="en-US" sz="1800" b="1" dirty="0">
                <a:solidFill>
                  <a:schemeClr val="tx1"/>
                </a:solidFill>
              </a:rPr>
              <a:t>   |  </a:t>
            </a:r>
            <a:r>
              <a:rPr lang="en-US" b="1" dirty="0">
                <a:solidFill>
                  <a:schemeClr val="tx1"/>
                </a:solidFill>
              </a:rPr>
              <a:t>24-25J-082</a:t>
            </a:r>
            <a:endParaRPr lang="en-US" sz="1800" b="1" dirty="0">
              <a:solidFill>
                <a:schemeClr val="tx1"/>
              </a:solidFill>
            </a:endParaRPr>
          </a:p>
        </p:txBody>
      </p:sp>
      <p:pic>
        <p:nvPicPr>
          <p:cNvPr id="4" name="Picture 3" descr="A diagram of a computer system&#10;&#10;Description automatically generated">
            <a:extLst>
              <a:ext uri="{FF2B5EF4-FFF2-40B4-BE49-F238E27FC236}">
                <a16:creationId xmlns:a16="http://schemas.microsoft.com/office/drawing/2014/main" id="{263AC5EA-1371-8359-3139-26CC817805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726" y="1524000"/>
            <a:ext cx="11023273" cy="4191000"/>
          </a:xfrm>
          <a:prstGeom prst="rect">
            <a:avLst/>
          </a:prstGeom>
        </p:spPr>
      </p:pic>
    </p:spTree>
    <p:extLst>
      <p:ext uri="{BB962C8B-B14F-4D97-AF65-F5344CB8AC3E}">
        <p14:creationId xmlns:p14="http://schemas.microsoft.com/office/powerpoint/2010/main" val="8353448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e and green lines connected">
            <a:extLst>
              <a:ext uri="{FF2B5EF4-FFF2-40B4-BE49-F238E27FC236}">
                <a16:creationId xmlns:a16="http://schemas.microsoft.com/office/drawing/2014/main" id="{3142A528-E5D7-6F14-849C-73E8957FF072}"/>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6" name="Title 1">
            <a:extLst>
              <a:ext uri="{FF2B5EF4-FFF2-40B4-BE49-F238E27FC236}">
                <a16:creationId xmlns:a16="http://schemas.microsoft.com/office/drawing/2014/main" id="{D9B0E189-B921-FEBE-52DB-810F306B3082}"/>
              </a:ext>
            </a:extLst>
          </p:cNvPr>
          <p:cNvSpPr>
            <a:spLocks noGrp="1"/>
          </p:cNvSpPr>
          <p:nvPr>
            <p:ph type="title"/>
          </p:nvPr>
        </p:nvSpPr>
        <p:spPr>
          <a:xfrm>
            <a:off x="304800" y="304800"/>
            <a:ext cx="11684000" cy="838200"/>
          </a:xfrm>
        </p:spPr>
        <p:txBody>
          <a:bodyPr>
            <a:normAutofit/>
          </a:bodyPr>
          <a:lstStyle/>
          <a:p>
            <a:r>
              <a:rPr lang="en-US" sz="4000" b="1" dirty="0"/>
              <a:t>Technologies</a:t>
            </a:r>
            <a:endParaRPr lang="en-US" b="1" dirty="0"/>
          </a:p>
        </p:txBody>
      </p:sp>
      <p:sp>
        <p:nvSpPr>
          <p:cNvPr id="2" name="Freeform 4">
            <a:extLst>
              <a:ext uri="{FF2B5EF4-FFF2-40B4-BE49-F238E27FC236}">
                <a16:creationId xmlns:a16="http://schemas.microsoft.com/office/drawing/2014/main" id="{846623EE-D177-0280-1722-E2296BB15195}"/>
              </a:ext>
            </a:extLst>
          </p:cNvPr>
          <p:cNvSpPr/>
          <p:nvPr/>
        </p:nvSpPr>
        <p:spPr>
          <a:xfrm>
            <a:off x="1759000" y="1642087"/>
            <a:ext cx="1257300" cy="1171576"/>
          </a:xfrm>
          <a:custGeom>
            <a:avLst/>
            <a:gdLst/>
            <a:ahLst/>
            <a:cxnLst/>
            <a:rect l="l" t="t" r="r" b="b"/>
            <a:pathLst>
              <a:path w="1527011" h="1422029">
                <a:moveTo>
                  <a:pt x="0" y="0"/>
                </a:moveTo>
                <a:lnTo>
                  <a:pt x="1527011" y="0"/>
                </a:lnTo>
                <a:lnTo>
                  <a:pt x="1527011" y="1422029"/>
                </a:lnTo>
                <a:lnTo>
                  <a:pt x="0" y="142202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dirty="0"/>
          </a:p>
        </p:txBody>
      </p:sp>
      <p:pic>
        <p:nvPicPr>
          <p:cNvPr id="8" name="Picture 7" descr="A green logo with black background&#10;&#10;Description automatically generated">
            <a:extLst>
              <a:ext uri="{FF2B5EF4-FFF2-40B4-BE49-F238E27FC236}">
                <a16:creationId xmlns:a16="http://schemas.microsoft.com/office/drawing/2014/main" id="{0993968A-1F2E-3E26-B0C0-12D826548D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69779" y="4053208"/>
            <a:ext cx="2759094" cy="1448525"/>
          </a:xfrm>
          <a:prstGeom prst="rect">
            <a:avLst/>
          </a:prstGeom>
        </p:spPr>
      </p:pic>
      <p:pic>
        <p:nvPicPr>
          <p:cNvPr id="12" name="Picture 11" descr="A logo with a fox head&#10;&#10;Description automatically generated">
            <a:extLst>
              <a:ext uri="{FF2B5EF4-FFF2-40B4-BE49-F238E27FC236}">
                <a16:creationId xmlns:a16="http://schemas.microsoft.com/office/drawing/2014/main" id="{74B5571E-A422-9C72-D516-177058343D0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40752" y="1642087"/>
            <a:ext cx="2045343" cy="1150506"/>
          </a:xfrm>
          <a:prstGeom prst="rect">
            <a:avLst/>
          </a:prstGeom>
        </p:spPr>
      </p:pic>
      <p:pic>
        <p:nvPicPr>
          <p:cNvPr id="14" name="Picture 13" descr="A blue ribbon with a black background&#10;&#10;Description automatically generated">
            <a:extLst>
              <a:ext uri="{FF2B5EF4-FFF2-40B4-BE49-F238E27FC236}">
                <a16:creationId xmlns:a16="http://schemas.microsoft.com/office/drawing/2014/main" id="{3725ADD1-71B1-5229-0E16-0262140EC64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22023" y="4254801"/>
            <a:ext cx="1053571" cy="1045340"/>
          </a:xfrm>
          <a:prstGeom prst="rect">
            <a:avLst/>
          </a:prstGeom>
        </p:spPr>
      </p:pic>
      <p:pic>
        <p:nvPicPr>
          <p:cNvPr id="16" name="Picture 15" descr="A blue dolphin with yellow text&#10;&#10;Description automatically generated">
            <a:extLst>
              <a:ext uri="{FF2B5EF4-FFF2-40B4-BE49-F238E27FC236}">
                <a16:creationId xmlns:a16="http://schemas.microsoft.com/office/drawing/2014/main" id="{4704D07D-4EE4-BC22-C05F-3590B830368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75299" y="4162130"/>
            <a:ext cx="1143000" cy="1143000"/>
          </a:xfrm>
          <a:prstGeom prst="rect">
            <a:avLst/>
          </a:prstGeom>
        </p:spPr>
      </p:pic>
      <p:sp>
        <p:nvSpPr>
          <p:cNvPr id="17" name="TextBox 18">
            <a:extLst>
              <a:ext uri="{FF2B5EF4-FFF2-40B4-BE49-F238E27FC236}">
                <a16:creationId xmlns:a16="http://schemas.microsoft.com/office/drawing/2014/main" id="{6E804D19-6E72-C3F1-D4AD-CAB14D05D834}"/>
              </a:ext>
            </a:extLst>
          </p:cNvPr>
          <p:cNvSpPr txBox="1"/>
          <p:nvPr/>
        </p:nvSpPr>
        <p:spPr>
          <a:xfrm>
            <a:off x="1394758" y="2792593"/>
            <a:ext cx="2049183" cy="502830"/>
          </a:xfrm>
          <a:prstGeom prst="rect">
            <a:avLst/>
          </a:prstGeom>
        </p:spPr>
        <p:txBody>
          <a:bodyPr wrap="square" lIns="0" tIns="0" rIns="0" bIns="0" rtlCol="0" anchor="t">
            <a:spAutoFit/>
          </a:bodyPr>
          <a:lstStyle/>
          <a:p>
            <a:pPr algn="ctr">
              <a:lnSpc>
                <a:spcPts val="4480"/>
              </a:lnSpc>
            </a:pPr>
            <a:r>
              <a:rPr lang="en-US" sz="2400" dirty="0">
                <a:solidFill>
                  <a:srgbClr val="000000"/>
                </a:solidFill>
                <a:latin typeface="Canva Sans Bold"/>
              </a:rPr>
              <a:t>React </a:t>
            </a:r>
            <a:r>
              <a:rPr lang="en-US" sz="2400" dirty="0" err="1">
                <a:solidFill>
                  <a:srgbClr val="000000"/>
                </a:solidFill>
                <a:latin typeface="Canva Sans Bold"/>
              </a:rPr>
              <a:t>js</a:t>
            </a:r>
            <a:endParaRPr lang="en-US" sz="2400" dirty="0">
              <a:solidFill>
                <a:srgbClr val="000000"/>
              </a:solidFill>
              <a:latin typeface="Canva Sans Bold"/>
            </a:endParaRPr>
          </a:p>
        </p:txBody>
      </p:sp>
      <p:sp>
        <p:nvSpPr>
          <p:cNvPr id="19" name="TextBox 18">
            <a:extLst>
              <a:ext uri="{FF2B5EF4-FFF2-40B4-BE49-F238E27FC236}">
                <a16:creationId xmlns:a16="http://schemas.microsoft.com/office/drawing/2014/main" id="{BEFC8DEC-FFDC-A7F6-233B-14EA187A0BCA}"/>
              </a:ext>
            </a:extLst>
          </p:cNvPr>
          <p:cNvSpPr txBox="1"/>
          <p:nvPr/>
        </p:nvSpPr>
        <p:spPr>
          <a:xfrm>
            <a:off x="8640752" y="2796331"/>
            <a:ext cx="2049183" cy="502830"/>
          </a:xfrm>
          <a:prstGeom prst="rect">
            <a:avLst/>
          </a:prstGeom>
        </p:spPr>
        <p:txBody>
          <a:bodyPr wrap="square" lIns="0" tIns="0" rIns="0" bIns="0" rtlCol="0" anchor="t">
            <a:spAutoFit/>
          </a:bodyPr>
          <a:lstStyle/>
          <a:p>
            <a:pPr algn="ctr">
              <a:lnSpc>
                <a:spcPts val="4480"/>
              </a:lnSpc>
            </a:pPr>
            <a:r>
              <a:rPr lang="en-US" sz="2400" dirty="0">
                <a:solidFill>
                  <a:srgbClr val="000000"/>
                </a:solidFill>
                <a:latin typeface="Canva Sans Bold"/>
              </a:rPr>
              <a:t>GitLab</a:t>
            </a:r>
          </a:p>
        </p:txBody>
      </p:sp>
      <p:sp>
        <p:nvSpPr>
          <p:cNvPr id="20" name="TextBox 18">
            <a:extLst>
              <a:ext uri="{FF2B5EF4-FFF2-40B4-BE49-F238E27FC236}">
                <a16:creationId xmlns:a16="http://schemas.microsoft.com/office/drawing/2014/main" id="{21861C00-DD40-B450-27A9-40B4D9F2820B}"/>
              </a:ext>
            </a:extLst>
          </p:cNvPr>
          <p:cNvSpPr txBox="1"/>
          <p:nvPr/>
        </p:nvSpPr>
        <p:spPr>
          <a:xfrm>
            <a:off x="8924734" y="5300141"/>
            <a:ext cx="2049183" cy="502830"/>
          </a:xfrm>
          <a:prstGeom prst="rect">
            <a:avLst/>
          </a:prstGeom>
        </p:spPr>
        <p:txBody>
          <a:bodyPr wrap="square" lIns="0" tIns="0" rIns="0" bIns="0" rtlCol="0" anchor="t">
            <a:spAutoFit/>
          </a:bodyPr>
          <a:lstStyle/>
          <a:p>
            <a:pPr algn="ctr">
              <a:lnSpc>
                <a:spcPts val="4480"/>
              </a:lnSpc>
            </a:pPr>
            <a:r>
              <a:rPr lang="en-US" sz="2400" dirty="0">
                <a:solidFill>
                  <a:srgbClr val="000000"/>
                </a:solidFill>
                <a:latin typeface="Canva Sans Bold"/>
              </a:rPr>
              <a:t>Spring boot</a:t>
            </a:r>
          </a:p>
        </p:txBody>
      </p:sp>
      <p:sp>
        <p:nvSpPr>
          <p:cNvPr id="21" name="TextBox 18">
            <a:extLst>
              <a:ext uri="{FF2B5EF4-FFF2-40B4-BE49-F238E27FC236}">
                <a16:creationId xmlns:a16="http://schemas.microsoft.com/office/drawing/2014/main" id="{5B5EC933-FD87-8349-C024-3E1AF43DDEE0}"/>
              </a:ext>
            </a:extLst>
          </p:cNvPr>
          <p:cNvSpPr txBox="1"/>
          <p:nvPr/>
        </p:nvSpPr>
        <p:spPr>
          <a:xfrm>
            <a:off x="1424216" y="5309540"/>
            <a:ext cx="2049183" cy="502830"/>
          </a:xfrm>
          <a:prstGeom prst="rect">
            <a:avLst/>
          </a:prstGeom>
        </p:spPr>
        <p:txBody>
          <a:bodyPr wrap="square" lIns="0" tIns="0" rIns="0" bIns="0" rtlCol="0" anchor="t">
            <a:spAutoFit/>
          </a:bodyPr>
          <a:lstStyle/>
          <a:p>
            <a:pPr algn="ctr">
              <a:lnSpc>
                <a:spcPts val="4480"/>
              </a:lnSpc>
            </a:pPr>
            <a:r>
              <a:rPr lang="en-US" sz="2400" dirty="0">
                <a:solidFill>
                  <a:srgbClr val="000000"/>
                </a:solidFill>
                <a:latin typeface="Canva Sans Bold"/>
              </a:rPr>
              <a:t>VS Code</a:t>
            </a:r>
          </a:p>
        </p:txBody>
      </p:sp>
      <p:sp>
        <p:nvSpPr>
          <p:cNvPr id="22" name="TextBox 18">
            <a:extLst>
              <a:ext uri="{FF2B5EF4-FFF2-40B4-BE49-F238E27FC236}">
                <a16:creationId xmlns:a16="http://schemas.microsoft.com/office/drawing/2014/main" id="{315B7504-4445-9246-4D3F-969CC638CC7B}"/>
              </a:ext>
            </a:extLst>
          </p:cNvPr>
          <p:cNvSpPr txBox="1"/>
          <p:nvPr/>
        </p:nvSpPr>
        <p:spPr>
          <a:xfrm>
            <a:off x="5071408" y="5300141"/>
            <a:ext cx="2049183" cy="502830"/>
          </a:xfrm>
          <a:prstGeom prst="rect">
            <a:avLst/>
          </a:prstGeom>
        </p:spPr>
        <p:txBody>
          <a:bodyPr wrap="square" lIns="0" tIns="0" rIns="0" bIns="0" rtlCol="0" anchor="t">
            <a:spAutoFit/>
          </a:bodyPr>
          <a:lstStyle/>
          <a:p>
            <a:pPr algn="ctr">
              <a:lnSpc>
                <a:spcPts val="4480"/>
              </a:lnSpc>
            </a:pPr>
            <a:r>
              <a:rPr lang="en-US" sz="2400" dirty="0">
                <a:solidFill>
                  <a:srgbClr val="000000"/>
                </a:solidFill>
                <a:latin typeface="Canva Sans Bold"/>
              </a:rPr>
              <a:t>MySQL</a:t>
            </a:r>
          </a:p>
        </p:txBody>
      </p:sp>
      <p:sp>
        <p:nvSpPr>
          <p:cNvPr id="7" name="Rectangle 6">
            <a:extLst>
              <a:ext uri="{FF2B5EF4-FFF2-40B4-BE49-F238E27FC236}">
                <a16:creationId xmlns:a16="http://schemas.microsoft.com/office/drawing/2014/main" id="{00D1AF01-9681-F566-C5C4-9742B92811FC}"/>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a:t>
            </a:r>
            <a:r>
              <a:rPr lang="en-US" b="1" dirty="0">
                <a:solidFill>
                  <a:schemeClr val="tx1"/>
                </a:solidFill>
              </a:rPr>
              <a:t>21231278</a:t>
            </a:r>
            <a:r>
              <a:rPr lang="en-US" sz="1800" b="1" dirty="0">
                <a:solidFill>
                  <a:schemeClr val="tx1"/>
                </a:solidFill>
              </a:rPr>
              <a:t>   |   Kavindya</a:t>
            </a:r>
            <a:r>
              <a:rPr lang="en-US" b="1" dirty="0">
                <a:solidFill>
                  <a:schemeClr val="tx1"/>
                </a:solidFill>
              </a:rPr>
              <a:t> N D </a:t>
            </a:r>
            <a:r>
              <a:rPr lang="en-US" b="1" dirty="0" err="1">
                <a:solidFill>
                  <a:schemeClr val="tx1"/>
                </a:solidFill>
              </a:rPr>
              <a:t>D</a:t>
            </a:r>
            <a:r>
              <a:rPr lang="en-US" b="1" dirty="0">
                <a:solidFill>
                  <a:schemeClr val="tx1"/>
                </a:solidFill>
              </a:rPr>
              <a:t> </a:t>
            </a:r>
            <a:r>
              <a:rPr lang="en-US" sz="1800" b="1" dirty="0">
                <a:solidFill>
                  <a:schemeClr val="tx1"/>
                </a:solidFill>
              </a:rPr>
              <a:t>   |  </a:t>
            </a:r>
            <a:r>
              <a:rPr lang="en-US" b="1" dirty="0">
                <a:solidFill>
                  <a:schemeClr val="tx1"/>
                </a:solidFill>
              </a:rPr>
              <a:t>24-25J-082</a:t>
            </a:r>
            <a:endParaRPr lang="en-US" sz="1800" b="1" dirty="0">
              <a:solidFill>
                <a:schemeClr val="tx1"/>
              </a:solidFill>
            </a:endParaRPr>
          </a:p>
        </p:txBody>
      </p:sp>
      <p:pic>
        <p:nvPicPr>
          <p:cNvPr id="10" name="Picture 9" descr="A black background with a black square&#10;&#10;Description automatically generated with medium confidence">
            <a:extLst>
              <a:ext uri="{FF2B5EF4-FFF2-40B4-BE49-F238E27FC236}">
                <a16:creationId xmlns:a16="http://schemas.microsoft.com/office/drawing/2014/main" id="{500765B5-4015-45AA-BC86-BFEDF40E0BB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682877" y="1730870"/>
            <a:ext cx="826243" cy="1061723"/>
          </a:xfrm>
          <a:prstGeom prst="rect">
            <a:avLst/>
          </a:prstGeom>
        </p:spPr>
      </p:pic>
      <p:sp>
        <p:nvSpPr>
          <p:cNvPr id="11" name="TextBox 18">
            <a:extLst>
              <a:ext uri="{FF2B5EF4-FFF2-40B4-BE49-F238E27FC236}">
                <a16:creationId xmlns:a16="http://schemas.microsoft.com/office/drawing/2014/main" id="{E5BFB849-B9DC-EFC7-CBCA-454FA86532D8}"/>
              </a:ext>
            </a:extLst>
          </p:cNvPr>
          <p:cNvSpPr txBox="1"/>
          <p:nvPr/>
        </p:nvSpPr>
        <p:spPr>
          <a:xfrm>
            <a:off x="5071406" y="2801992"/>
            <a:ext cx="2049183" cy="514051"/>
          </a:xfrm>
          <a:prstGeom prst="rect">
            <a:avLst/>
          </a:prstGeom>
        </p:spPr>
        <p:txBody>
          <a:bodyPr wrap="square" lIns="0" tIns="0" rIns="0" bIns="0" rtlCol="0" anchor="t">
            <a:spAutoFit/>
          </a:bodyPr>
          <a:lstStyle/>
          <a:p>
            <a:pPr algn="ctr">
              <a:lnSpc>
                <a:spcPts val="4480"/>
              </a:lnSpc>
            </a:pPr>
            <a:r>
              <a:rPr lang="en-US" sz="2400" dirty="0">
                <a:solidFill>
                  <a:srgbClr val="000000"/>
                </a:solidFill>
                <a:latin typeface="Canva Sans Bold"/>
              </a:rPr>
              <a:t>Flask</a:t>
            </a:r>
          </a:p>
        </p:txBody>
      </p:sp>
    </p:spTree>
    <p:extLst>
      <p:ext uri="{BB962C8B-B14F-4D97-AF65-F5344CB8AC3E}">
        <p14:creationId xmlns:p14="http://schemas.microsoft.com/office/powerpoint/2010/main" val="11493569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e and green lines connected">
            <a:extLst>
              <a:ext uri="{FF2B5EF4-FFF2-40B4-BE49-F238E27FC236}">
                <a16:creationId xmlns:a16="http://schemas.microsoft.com/office/drawing/2014/main" id="{3142A528-E5D7-6F14-849C-73E8957FF072}"/>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6" name="Title 1">
            <a:extLst>
              <a:ext uri="{FF2B5EF4-FFF2-40B4-BE49-F238E27FC236}">
                <a16:creationId xmlns:a16="http://schemas.microsoft.com/office/drawing/2014/main" id="{D9B0E189-B921-FEBE-52DB-810F306B3082}"/>
              </a:ext>
            </a:extLst>
          </p:cNvPr>
          <p:cNvSpPr>
            <a:spLocks noGrp="1"/>
          </p:cNvSpPr>
          <p:nvPr>
            <p:ph type="title"/>
          </p:nvPr>
        </p:nvSpPr>
        <p:spPr>
          <a:xfrm>
            <a:off x="304800" y="304800"/>
            <a:ext cx="11684000" cy="838200"/>
          </a:xfrm>
        </p:spPr>
        <p:txBody>
          <a:bodyPr>
            <a:normAutofit/>
          </a:bodyPr>
          <a:lstStyle/>
          <a:p>
            <a:r>
              <a:rPr lang="en-US" sz="4000" b="1" dirty="0"/>
              <a:t>Functional Requirements</a:t>
            </a:r>
            <a:endParaRPr lang="en-US" b="1" dirty="0"/>
          </a:p>
        </p:txBody>
      </p:sp>
      <p:sp>
        <p:nvSpPr>
          <p:cNvPr id="7" name="Google Shape;194;g25d395fbcb3_3_65">
            <a:extLst>
              <a:ext uri="{FF2B5EF4-FFF2-40B4-BE49-F238E27FC236}">
                <a16:creationId xmlns:a16="http://schemas.microsoft.com/office/drawing/2014/main" id="{EF0C2CE0-E09F-A7FE-6793-EEEC7D1F09B6}"/>
              </a:ext>
            </a:extLst>
          </p:cNvPr>
          <p:cNvSpPr/>
          <p:nvPr/>
        </p:nvSpPr>
        <p:spPr>
          <a:xfrm>
            <a:off x="3259317" y="1361244"/>
            <a:ext cx="5673366" cy="4745111"/>
          </a:xfrm>
          <a:prstGeom prst="roundRect">
            <a:avLst>
              <a:gd name="adj" fmla="val 16667"/>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171450" marR="0" lvl="0" indent="-171450">
              <a:lnSpc>
                <a:spcPct val="107000"/>
              </a:lnSpc>
              <a:spcBef>
                <a:spcPts val="0"/>
              </a:spcBef>
              <a:spcAft>
                <a:spcPts val="800"/>
              </a:spcAft>
              <a:buFont typeface="Arial" panose="020B0604020202020204" pitchFamily="34" charset="0"/>
              <a:buChar char="•"/>
              <a:tabLst>
                <a:tab pos="457200" algn="l"/>
              </a:tabLst>
            </a:pPr>
            <a:endParaRPr lang="en-US" sz="2800" kern="100" dirty="0">
              <a:effectLst/>
              <a:latin typeface="Aptos" panose="020B0004020202020204" pitchFamily="34" charset="0"/>
              <a:ea typeface="Aptos" panose="020B0004020202020204" pitchFamily="34" charset="0"/>
              <a:cs typeface="Times New Roman" panose="02020603050405020304" pitchFamily="18" charset="0"/>
            </a:endParaRPr>
          </a:p>
          <a:p>
            <a:pPr marL="171450" marR="0" lvl="0" indent="-171450">
              <a:lnSpc>
                <a:spcPct val="107000"/>
              </a:lnSpc>
              <a:spcBef>
                <a:spcPts val="0"/>
              </a:spcBef>
              <a:spcAft>
                <a:spcPts val="800"/>
              </a:spcAft>
              <a:buFont typeface="Arial" panose="020B0604020202020204" pitchFamily="34" charset="0"/>
              <a:buChar char="•"/>
              <a:tabLst>
                <a:tab pos="457200" algn="l"/>
              </a:tabLst>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Video Interview Functionality</a:t>
            </a:r>
          </a:p>
          <a:p>
            <a:pPr marL="171450" marR="0" lvl="0" indent="-171450">
              <a:lnSpc>
                <a:spcPct val="107000"/>
              </a:lnSpc>
              <a:spcBef>
                <a:spcPts val="0"/>
              </a:spcBef>
              <a:spcAft>
                <a:spcPts val="800"/>
              </a:spcAft>
              <a:buFont typeface="Arial" panose="020B0604020202020204" pitchFamily="34" charset="0"/>
              <a:buChar char="•"/>
              <a:tabLst>
                <a:tab pos="457200" algn="l"/>
              </a:tabLst>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Tutorial Functionality</a:t>
            </a:r>
          </a:p>
          <a:p>
            <a:pPr marL="171450" marR="0" lvl="0" indent="-171450">
              <a:lnSpc>
                <a:spcPct val="107000"/>
              </a:lnSpc>
              <a:spcBef>
                <a:spcPts val="0"/>
              </a:spcBef>
              <a:spcAft>
                <a:spcPts val="800"/>
              </a:spcAft>
              <a:buFont typeface="Arial" panose="020B0604020202020204" pitchFamily="34" charset="0"/>
              <a:buChar char="•"/>
              <a:tabLst>
                <a:tab pos="457200" algn="l"/>
              </a:tabLst>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User Management</a:t>
            </a:r>
          </a:p>
          <a:p>
            <a:pPr marL="171450" marR="0" lvl="0" indent="-171450">
              <a:lnSpc>
                <a:spcPct val="107000"/>
              </a:lnSpc>
              <a:spcBef>
                <a:spcPts val="0"/>
              </a:spcBef>
              <a:spcAft>
                <a:spcPts val="800"/>
              </a:spcAft>
              <a:buFont typeface="Arial" panose="020B0604020202020204" pitchFamily="34" charset="0"/>
              <a:buChar char="•"/>
              <a:tabLst>
                <a:tab pos="457200" algn="l"/>
              </a:tabLst>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Integration and Compatibility</a:t>
            </a:r>
          </a:p>
          <a:p>
            <a:pPr marL="171450" marR="0" lvl="0" indent="-171450">
              <a:lnSpc>
                <a:spcPct val="107000"/>
              </a:lnSpc>
              <a:spcBef>
                <a:spcPts val="0"/>
              </a:spcBef>
              <a:spcAft>
                <a:spcPts val="800"/>
              </a:spcAft>
              <a:buFont typeface="Arial" panose="020B0604020202020204" pitchFamily="34" charset="0"/>
              <a:buChar char="•"/>
              <a:tabLst>
                <a:tab pos="457200" algn="l"/>
              </a:tabLst>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Real-Time Feedback</a:t>
            </a:r>
          </a:p>
          <a:p>
            <a:pPr marL="171450" indent="-171450">
              <a:lnSpc>
                <a:spcPct val="107000"/>
              </a:lnSpc>
              <a:spcAft>
                <a:spcPts val="800"/>
              </a:spcAft>
              <a:buFont typeface="Arial" panose="020B0604020202020204" pitchFamily="34" charset="0"/>
              <a:buChar char="•"/>
              <a:tabLst>
                <a:tab pos="457200" algn="l"/>
              </a:tabLst>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Security</a:t>
            </a:r>
          </a:p>
          <a:p>
            <a:pPr marL="171450" marR="0" lvl="0" indent="-171450">
              <a:lnSpc>
                <a:spcPct val="107000"/>
              </a:lnSpc>
              <a:spcBef>
                <a:spcPts val="0"/>
              </a:spcBef>
              <a:spcAft>
                <a:spcPts val="800"/>
              </a:spcAft>
              <a:buFont typeface="Arial" panose="020B0604020202020204" pitchFamily="34" charset="0"/>
              <a:buChar char="•"/>
              <a:tabLst>
                <a:tab pos="457200" algn="l"/>
              </a:tabLst>
            </a:pPr>
            <a:endParaRPr lang="en-US" sz="2800" kern="1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rtl="0">
              <a:lnSpc>
                <a:spcPct val="115000"/>
              </a:lnSpc>
              <a:spcBef>
                <a:spcPts val="0"/>
              </a:spcBef>
              <a:spcAft>
                <a:spcPts val="1600"/>
              </a:spcAft>
              <a:buClr>
                <a:schemeClr val="dk1"/>
              </a:buClr>
              <a:buSzPts val="1100"/>
              <a:buFont typeface="Arial"/>
              <a:buNone/>
            </a:pPr>
            <a:endParaRPr lang="en-US" sz="1000" dirty="0"/>
          </a:p>
        </p:txBody>
      </p:sp>
      <p:pic>
        <p:nvPicPr>
          <p:cNvPr id="9" name="Google Shape;541;g25d395fbcb3_4_19">
            <a:extLst>
              <a:ext uri="{FF2B5EF4-FFF2-40B4-BE49-F238E27FC236}">
                <a16:creationId xmlns:a16="http://schemas.microsoft.com/office/drawing/2014/main" id="{619849A4-B638-CC3B-BEC7-8A819238627F}"/>
              </a:ext>
            </a:extLst>
          </p:cNvPr>
          <p:cNvPicPr preferRelativeResize="0"/>
          <p:nvPr/>
        </p:nvPicPr>
        <p:blipFill>
          <a:blip r:embed="rId3">
            <a:alphaModFix/>
          </a:blip>
          <a:stretch>
            <a:fillRect/>
          </a:stretch>
        </p:blipFill>
        <p:spPr>
          <a:xfrm>
            <a:off x="0" y="3880901"/>
            <a:ext cx="1954960" cy="2443699"/>
          </a:xfrm>
          <a:prstGeom prst="rect">
            <a:avLst/>
          </a:prstGeom>
          <a:ln>
            <a:noFill/>
          </a:ln>
          <a:effectLst>
            <a:softEdge rad="112500"/>
          </a:effectLst>
        </p:spPr>
      </p:pic>
      <p:sp>
        <p:nvSpPr>
          <p:cNvPr id="2" name="Rectangle 1">
            <a:extLst>
              <a:ext uri="{FF2B5EF4-FFF2-40B4-BE49-F238E27FC236}">
                <a16:creationId xmlns:a16="http://schemas.microsoft.com/office/drawing/2014/main" id="{A13AC3FE-5974-8059-A898-9B5EF24F1D9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a:t>
            </a:r>
            <a:r>
              <a:rPr lang="en-US" b="1" dirty="0">
                <a:solidFill>
                  <a:schemeClr val="tx1"/>
                </a:solidFill>
              </a:rPr>
              <a:t>21231278</a:t>
            </a:r>
            <a:r>
              <a:rPr lang="en-US" sz="1800" b="1" dirty="0">
                <a:solidFill>
                  <a:schemeClr val="tx1"/>
                </a:solidFill>
              </a:rPr>
              <a:t>   |   Kavindya</a:t>
            </a:r>
            <a:r>
              <a:rPr lang="en-US" b="1" dirty="0">
                <a:solidFill>
                  <a:schemeClr val="tx1"/>
                </a:solidFill>
              </a:rPr>
              <a:t> N D </a:t>
            </a:r>
            <a:r>
              <a:rPr lang="en-US" b="1" dirty="0" err="1">
                <a:solidFill>
                  <a:schemeClr val="tx1"/>
                </a:solidFill>
              </a:rPr>
              <a:t>D</a:t>
            </a:r>
            <a:r>
              <a:rPr lang="en-US" b="1" dirty="0">
                <a:solidFill>
                  <a:schemeClr val="tx1"/>
                </a:solidFill>
              </a:rPr>
              <a:t> </a:t>
            </a:r>
            <a:r>
              <a:rPr lang="en-US" sz="1800" b="1" dirty="0">
                <a:solidFill>
                  <a:schemeClr val="tx1"/>
                </a:solidFill>
              </a:rPr>
              <a:t>   |  </a:t>
            </a:r>
            <a:r>
              <a:rPr lang="en-US" b="1" dirty="0">
                <a:solidFill>
                  <a:schemeClr val="tx1"/>
                </a:solidFill>
              </a:rPr>
              <a:t>24-25J-082</a:t>
            </a:r>
            <a:endParaRPr lang="en-US" sz="1800" b="1" dirty="0">
              <a:solidFill>
                <a:schemeClr val="tx1"/>
              </a:solidFill>
            </a:endParaRPr>
          </a:p>
        </p:txBody>
      </p:sp>
    </p:spTree>
    <p:extLst>
      <p:ext uri="{BB962C8B-B14F-4D97-AF65-F5344CB8AC3E}">
        <p14:creationId xmlns:p14="http://schemas.microsoft.com/office/powerpoint/2010/main" val="31028877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e and green lines connected">
            <a:extLst>
              <a:ext uri="{FF2B5EF4-FFF2-40B4-BE49-F238E27FC236}">
                <a16:creationId xmlns:a16="http://schemas.microsoft.com/office/drawing/2014/main" id="{3142A528-E5D7-6F14-849C-73E8957FF072}"/>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6" name="Title 1">
            <a:extLst>
              <a:ext uri="{FF2B5EF4-FFF2-40B4-BE49-F238E27FC236}">
                <a16:creationId xmlns:a16="http://schemas.microsoft.com/office/drawing/2014/main" id="{D9B0E189-B921-FEBE-52DB-810F306B3082}"/>
              </a:ext>
            </a:extLst>
          </p:cNvPr>
          <p:cNvSpPr>
            <a:spLocks noGrp="1"/>
          </p:cNvSpPr>
          <p:nvPr>
            <p:ph type="title"/>
          </p:nvPr>
        </p:nvSpPr>
        <p:spPr>
          <a:xfrm>
            <a:off x="304800" y="304800"/>
            <a:ext cx="11684000" cy="838200"/>
          </a:xfrm>
        </p:spPr>
        <p:txBody>
          <a:bodyPr>
            <a:normAutofit/>
          </a:bodyPr>
          <a:lstStyle/>
          <a:p>
            <a:r>
              <a:rPr lang="en-US" sz="4000" b="1" dirty="0"/>
              <a:t>Non-Functional Requirements</a:t>
            </a:r>
            <a:endParaRPr lang="en-US" b="1" dirty="0"/>
          </a:p>
        </p:txBody>
      </p:sp>
      <p:sp>
        <p:nvSpPr>
          <p:cNvPr id="7" name="Google Shape;194;g25d395fbcb3_3_65">
            <a:extLst>
              <a:ext uri="{FF2B5EF4-FFF2-40B4-BE49-F238E27FC236}">
                <a16:creationId xmlns:a16="http://schemas.microsoft.com/office/drawing/2014/main" id="{EF0C2CE0-E09F-A7FE-6793-EEEC7D1F09B6}"/>
              </a:ext>
            </a:extLst>
          </p:cNvPr>
          <p:cNvSpPr/>
          <p:nvPr/>
        </p:nvSpPr>
        <p:spPr>
          <a:xfrm>
            <a:off x="3915658" y="1709322"/>
            <a:ext cx="4360683" cy="3439355"/>
          </a:xfrm>
          <a:prstGeom prst="roundRect">
            <a:avLst>
              <a:gd name="adj" fmla="val 16667"/>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171450" marR="0" lvl="0" indent="-171450">
              <a:lnSpc>
                <a:spcPct val="107000"/>
              </a:lnSpc>
              <a:spcBef>
                <a:spcPts val="0"/>
              </a:spcBef>
              <a:spcAft>
                <a:spcPts val="800"/>
              </a:spcAft>
              <a:buFont typeface="Arial" panose="020B0604020202020204" pitchFamily="34" charset="0"/>
              <a:buChar char="•"/>
              <a:tabLst>
                <a:tab pos="457200" algn="l"/>
              </a:tabLst>
            </a:pPr>
            <a:endParaRPr lang="en-US" sz="28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lvl="0" indent="-457200">
              <a:lnSpc>
                <a:spcPct val="107000"/>
              </a:lnSpc>
              <a:spcBef>
                <a:spcPts val="0"/>
              </a:spcBef>
              <a:spcAft>
                <a:spcPts val="800"/>
              </a:spcAft>
              <a:buFont typeface="Arial" panose="020B0604020202020204" pitchFamily="34" charset="0"/>
              <a:buChar char="•"/>
              <a:tabLst>
                <a:tab pos="457200" algn="l"/>
              </a:tabLst>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Performance</a:t>
            </a:r>
          </a:p>
          <a:p>
            <a:pPr marL="457200" marR="0" lvl="0" indent="-457200">
              <a:lnSpc>
                <a:spcPct val="107000"/>
              </a:lnSpc>
              <a:spcBef>
                <a:spcPts val="0"/>
              </a:spcBef>
              <a:spcAft>
                <a:spcPts val="800"/>
              </a:spcAft>
              <a:buFont typeface="Arial" panose="020B0604020202020204" pitchFamily="34" charset="0"/>
              <a:buChar char="•"/>
              <a:tabLst>
                <a:tab pos="457200" algn="l"/>
              </a:tabLst>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Usability</a:t>
            </a:r>
          </a:p>
          <a:p>
            <a:pPr marL="457200" marR="0" lvl="0" indent="-457200">
              <a:lnSpc>
                <a:spcPct val="107000"/>
              </a:lnSpc>
              <a:spcBef>
                <a:spcPts val="0"/>
              </a:spcBef>
              <a:spcAft>
                <a:spcPts val="800"/>
              </a:spcAft>
              <a:buFont typeface="Arial" panose="020B0604020202020204" pitchFamily="34" charset="0"/>
              <a:buChar char="•"/>
              <a:tabLst>
                <a:tab pos="457200" algn="l"/>
              </a:tabLst>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Reliability</a:t>
            </a:r>
          </a:p>
          <a:p>
            <a:pPr marL="457200" marR="0" lvl="0" indent="-457200">
              <a:lnSpc>
                <a:spcPct val="107000"/>
              </a:lnSpc>
              <a:spcBef>
                <a:spcPts val="0"/>
              </a:spcBef>
              <a:spcAft>
                <a:spcPts val="800"/>
              </a:spcAft>
              <a:buFont typeface="Arial" panose="020B0604020202020204" pitchFamily="34" charset="0"/>
              <a:buChar char="•"/>
              <a:tabLst>
                <a:tab pos="457200" algn="l"/>
              </a:tabLst>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Maintainability</a:t>
            </a:r>
          </a:p>
          <a:p>
            <a:pPr marL="0" lvl="0" indent="0" rtl="0">
              <a:lnSpc>
                <a:spcPct val="115000"/>
              </a:lnSpc>
              <a:spcBef>
                <a:spcPts val="0"/>
              </a:spcBef>
              <a:spcAft>
                <a:spcPts val="1600"/>
              </a:spcAft>
              <a:buClr>
                <a:schemeClr val="dk1"/>
              </a:buClr>
              <a:buSzPts val="1100"/>
              <a:buFont typeface="Arial"/>
              <a:buNone/>
            </a:pPr>
            <a:endParaRPr lang="en-US" sz="1000" dirty="0"/>
          </a:p>
        </p:txBody>
      </p:sp>
      <p:pic>
        <p:nvPicPr>
          <p:cNvPr id="2" name="Google Shape;541;g25d395fbcb3_4_19">
            <a:extLst>
              <a:ext uri="{FF2B5EF4-FFF2-40B4-BE49-F238E27FC236}">
                <a16:creationId xmlns:a16="http://schemas.microsoft.com/office/drawing/2014/main" id="{67269D6A-1CED-DA6D-FDF0-9F62792F7A8A}"/>
              </a:ext>
            </a:extLst>
          </p:cNvPr>
          <p:cNvPicPr preferRelativeResize="0"/>
          <p:nvPr/>
        </p:nvPicPr>
        <p:blipFill>
          <a:blip r:embed="rId3">
            <a:alphaModFix/>
          </a:blip>
          <a:stretch>
            <a:fillRect/>
          </a:stretch>
        </p:blipFill>
        <p:spPr>
          <a:xfrm>
            <a:off x="0" y="3880901"/>
            <a:ext cx="1954960" cy="2443699"/>
          </a:xfrm>
          <a:prstGeom prst="rect">
            <a:avLst/>
          </a:prstGeom>
          <a:ln>
            <a:noFill/>
          </a:ln>
          <a:effectLst>
            <a:softEdge rad="112500"/>
          </a:effectLst>
        </p:spPr>
      </p:pic>
      <p:sp>
        <p:nvSpPr>
          <p:cNvPr id="3" name="Rectangle 2">
            <a:extLst>
              <a:ext uri="{FF2B5EF4-FFF2-40B4-BE49-F238E27FC236}">
                <a16:creationId xmlns:a16="http://schemas.microsoft.com/office/drawing/2014/main" id="{2F5601B9-A87D-F93E-A688-C4D202AE6CC9}"/>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a:t>
            </a:r>
            <a:r>
              <a:rPr lang="en-US" b="1" dirty="0">
                <a:solidFill>
                  <a:schemeClr val="tx1"/>
                </a:solidFill>
              </a:rPr>
              <a:t>21231278</a:t>
            </a:r>
            <a:r>
              <a:rPr lang="en-US" sz="1800" b="1" dirty="0">
                <a:solidFill>
                  <a:schemeClr val="tx1"/>
                </a:solidFill>
              </a:rPr>
              <a:t>   |   Kavindya</a:t>
            </a:r>
            <a:r>
              <a:rPr lang="en-US" b="1" dirty="0">
                <a:solidFill>
                  <a:schemeClr val="tx1"/>
                </a:solidFill>
              </a:rPr>
              <a:t> N D </a:t>
            </a:r>
            <a:r>
              <a:rPr lang="en-US" b="1" dirty="0" err="1">
                <a:solidFill>
                  <a:schemeClr val="tx1"/>
                </a:solidFill>
              </a:rPr>
              <a:t>D</a:t>
            </a:r>
            <a:r>
              <a:rPr lang="en-US" b="1" dirty="0">
                <a:solidFill>
                  <a:schemeClr val="tx1"/>
                </a:solidFill>
              </a:rPr>
              <a:t> </a:t>
            </a:r>
            <a:r>
              <a:rPr lang="en-US" sz="1800" b="1" dirty="0">
                <a:solidFill>
                  <a:schemeClr val="tx1"/>
                </a:solidFill>
              </a:rPr>
              <a:t>   |  </a:t>
            </a:r>
            <a:r>
              <a:rPr lang="en-US" b="1" dirty="0">
                <a:solidFill>
                  <a:schemeClr val="tx1"/>
                </a:solidFill>
              </a:rPr>
              <a:t>24-25J-082</a:t>
            </a:r>
            <a:endParaRPr lang="en-US" sz="1800" b="1" dirty="0">
              <a:solidFill>
                <a:schemeClr val="tx1"/>
              </a:solidFill>
            </a:endParaRPr>
          </a:p>
        </p:txBody>
      </p:sp>
    </p:spTree>
    <p:extLst>
      <p:ext uri="{BB962C8B-B14F-4D97-AF65-F5344CB8AC3E}">
        <p14:creationId xmlns:p14="http://schemas.microsoft.com/office/powerpoint/2010/main" val="15496769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e and green lines connected">
            <a:extLst>
              <a:ext uri="{FF2B5EF4-FFF2-40B4-BE49-F238E27FC236}">
                <a16:creationId xmlns:a16="http://schemas.microsoft.com/office/drawing/2014/main" id="{3142A528-E5D7-6F14-849C-73E8957FF072}"/>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6" name="Title 1">
            <a:extLst>
              <a:ext uri="{FF2B5EF4-FFF2-40B4-BE49-F238E27FC236}">
                <a16:creationId xmlns:a16="http://schemas.microsoft.com/office/drawing/2014/main" id="{D9B0E189-B921-FEBE-52DB-810F306B3082}"/>
              </a:ext>
            </a:extLst>
          </p:cNvPr>
          <p:cNvSpPr>
            <a:spLocks noGrp="1"/>
          </p:cNvSpPr>
          <p:nvPr>
            <p:ph type="title"/>
          </p:nvPr>
        </p:nvSpPr>
        <p:spPr>
          <a:xfrm>
            <a:off x="304800" y="304800"/>
            <a:ext cx="11684000" cy="838200"/>
          </a:xfrm>
        </p:spPr>
        <p:txBody>
          <a:bodyPr>
            <a:normAutofit/>
          </a:bodyPr>
          <a:lstStyle/>
          <a:p>
            <a:r>
              <a:rPr lang="en-US" sz="4000" b="1" dirty="0"/>
              <a:t>Work Breakdown Structure</a:t>
            </a:r>
            <a:endParaRPr lang="en-US" b="1" dirty="0"/>
          </a:p>
        </p:txBody>
      </p:sp>
      <p:cxnSp>
        <p:nvCxnSpPr>
          <p:cNvPr id="8" name="Straight Connector 7">
            <a:extLst>
              <a:ext uri="{FF2B5EF4-FFF2-40B4-BE49-F238E27FC236}">
                <a16:creationId xmlns:a16="http://schemas.microsoft.com/office/drawing/2014/main" id="{D928D67D-7CB9-41A0-C796-8D53216AEFCC}"/>
              </a:ext>
            </a:extLst>
          </p:cNvPr>
          <p:cNvCxnSpPr>
            <a:cxnSpLocks/>
          </p:cNvCxnSpPr>
          <p:nvPr/>
        </p:nvCxnSpPr>
        <p:spPr>
          <a:xfrm>
            <a:off x="10695963" y="1180477"/>
            <a:ext cx="0" cy="4012308"/>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Straight Connector 8">
            <a:extLst>
              <a:ext uri="{FF2B5EF4-FFF2-40B4-BE49-F238E27FC236}">
                <a16:creationId xmlns:a16="http://schemas.microsoft.com/office/drawing/2014/main" id="{B8D0E725-FD29-EE86-E7A8-0813E9EEB9D7}"/>
              </a:ext>
            </a:extLst>
          </p:cNvPr>
          <p:cNvCxnSpPr>
            <a:cxnSpLocks/>
            <a:endCxn id="37" idx="2"/>
          </p:cNvCxnSpPr>
          <p:nvPr/>
        </p:nvCxnSpPr>
        <p:spPr>
          <a:xfrm>
            <a:off x="8336514" y="1180477"/>
            <a:ext cx="16906" cy="3683113"/>
          </a:xfrm>
          <a:prstGeom prst="line">
            <a:avLst/>
          </a:prstGeom>
        </p:spPr>
        <p:style>
          <a:lnRef idx="3">
            <a:schemeClr val="accent1"/>
          </a:lnRef>
          <a:fillRef idx="0">
            <a:schemeClr val="accent1"/>
          </a:fillRef>
          <a:effectRef idx="2">
            <a:schemeClr val="accent1"/>
          </a:effectRef>
          <a:fontRef idx="minor">
            <a:schemeClr val="tx1"/>
          </a:fontRef>
        </p:style>
      </p:cxnSp>
      <p:cxnSp>
        <p:nvCxnSpPr>
          <p:cNvPr id="10" name="Straight Connector 9">
            <a:extLst>
              <a:ext uri="{FF2B5EF4-FFF2-40B4-BE49-F238E27FC236}">
                <a16:creationId xmlns:a16="http://schemas.microsoft.com/office/drawing/2014/main" id="{01BE5336-9126-6377-98F9-0CA6C4ABB3C7}"/>
              </a:ext>
            </a:extLst>
          </p:cNvPr>
          <p:cNvCxnSpPr>
            <a:cxnSpLocks/>
            <a:endCxn id="32" idx="0"/>
          </p:cNvCxnSpPr>
          <p:nvPr/>
        </p:nvCxnSpPr>
        <p:spPr>
          <a:xfrm flipH="1">
            <a:off x="6124582" y="935875"/>
            <a:ext cx="16900" cy="3026525"/>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D4452FFC-888F-63BE-549D-535A2C24BD8E}"/>
              </a:ext>
            </a:extLst>
          </p:cNvPr>
          <p:cNvCxnSpPr>
            <a:cxnSpLocks/>
          </p:cNvCxnSpPr>
          <p:nvPr/>
        </p:nvCxnSpPr>
        <p:spPr>
          <a:xfrm>
            <a:off x="3657599" y="1180477"/>
            <a:ext cx="23659" cy="4341028"/>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Straight Connector 11">
            <a:extLst>
              <a:ext uri="{FF2B5EF4-FFF2-40B4-BE49-F238E27FC236}">
                <a16:creationId xmlns:a16="http://schemas.microsoft.com/office/drawing/2014/main" id="{C0E018ED-4BA6-1DE0-1D52-C547F9DCB472}"/>
              </a:ext>
            </a:extLst>
          </p:cNvPr>
          <p:cNvCxnSpPr>
            <a:cxnSpLocks/>
            <a:endCxn id="22" idx="0"/>
          </p:cNvCxnSpPr>
          <p:nvPr/>
        </p:nvCxnSpPr>
        <p:spPr>
          <a:xfrm>
            <a:off x="1311825" y="1180477"/>
            <a:ext cx="1" cy="4498476"/>
          </a:xfrm>
          <a:prstGeom prst="line">
            <a:avLst/>
          </a:prstGeom>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98E98572-216D-08D5-C2D7-A1742EE60E50}"/>
              </a:ext>
            </a:extLst>
          </p:cNvPr>
          <p:cNvSpPr/>
          <p:nvPr/>
        </p:nvSpPr>
        <p:spPr>
          <a:xfrm>
            <a:off x="650845" y="1443606"/>
            <a:ext cx="1371600" cy="533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dirty="0">
                <a:effectLst/>
                <a:latin typeface="Calibri" panose="020F0502020204030204" pitchFamily="34" charset="0"/>
              </a:rPr>
              <a:t>Group registration</a:t>
            </a:r>
          </a:p>
        </p:txBody>
      </p:sp>
      <p:sp>
        <p:nvSpPr>
          <p:cNvPr id="14" name="Rectangle 13">
            <a:extLst>
              <a:ext uri="{FF2B5EF4-FFF2-40B4-BE49-F238E27FC236}">
                <a16:creationId xmlns:a16="http://schemas.microsoft.com/office/drawing/2014/main" id="{7184C1D8-89AE-1590-289A-759B63153E2D}"/>
              </a:ext>
            </a:extLst>
          </p:cNvPr>
          <p:cNvSpPr/>
          <p:nvPr/>
        </p:nvSpPr>
        <p:spPr>
          <a:xfrm>
            <a:off x="2971799" y="1443606"/>
            <a:ext cx="1371600" cy="533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dirty="0">
                <a:effectLst/>
                <a:latin typeface="Calibri" panose="020F0502020204030204" pitchFamily="34" charset="0"/>
              </a:rPr>
              <a:t>Project proposal</a:t>
            </a:r>
          </a:p>
        </p:txBody>
      </p:sp>
      <p:sp>
        <p:nvSpPr>
          <p:cNvPr id="15" name="Rectangle 14">
            <a:extLst>
              <a:ext uri="{FF2B5EF4-FFF2-40B4-BE49-F238E27FC236}">
                <a16:creationId xmlns:a16="http://schemas.microsoft.com/office/drawing/2014/main" id="{12EF1C2D-E383-F1AA-3B4E-2A24C65CAEC0}"/>
              </a:ext>
            </a:extLst>
          </p:cNvPr>
          <p:cNvSpPr/>
          <p:nvPr/>
        </p:nvSpPr>
        <p:spPr>
          <a:xfrm>
            <a:off x="5381619" y="1443606"/>
            <a:ext cx="1371600" cy="533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dirty="0">
                <a:effectLst/>
                <a:latin typeface="Calibri" panose="020F0502020204030204" pitchFamily="34" charset="0"/>
              </a:rPr>
              <a:t>PP1</a:t>
            </a:r>
          </a:p>
        </p:txBody>
      </p:sp>
      <p:sp>
        <p:nvSpPr>
          <p:cNvPr id="16" name="Rectangle 15">
            <a:extLst>
              <a:ext uri="{FF2B5EF4-FFF2-40B4-BE49-F238E27FC236}">
                <a16:creationId xmlns:a16="http://schemas.microsoft.com/office/drawing/2014/main" id="{FE4EABCB-16C2-BCAB-D64B-3DC3DF286192}"/>
              </a:ext>
            </a:extLst>
          </p:cNvPr>
          <p:cNvSpPr/>
          <p:nvPr/>
        </p:nvSpPr>
        <p:spPr>
          <a:xfrm>
            <a:off x="7655304" y="1447800"/>
            <a:ext cx="1371600" cy="533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dirty="0">
                <a:effectLst/>
                <a:latin typeface="Calibri" panose="020F0502020204030204" pitchFamily="34" charset="0"/>
              </a:rPr>
              <a:t>PP2</a:t>
            </a:r>
          </a:p>
        </p:txBody>
      </p:sp>
      <p:sp>
        <p:nvSpPr>
          <p:cNvPr id="17" name="Rectangle 16">
            <a:extLst>
              <a:ext uri="{FF2B5EF4-FFF2-40B4-BE49-F238E27FC236}">
                <a16:creationId xmlns:a16="http://schemas.microsoft.com/office/drawing/2014/main" id="{B9CFD437-A2ED-F18C-7F4C-BE46B0272CFB}"/>
              </a:ext>
            </a:extLst>
          </p:cNvPr>
          <p:cNvSpPr/>
          <p:nvPr/>
        </p:nvSpPr>
        <p:spPr>
          <a:xfrm>
            <a:off x="9953618" y="1452943"/>
            <a:ext cx="1371600" cy="533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dirty="0">
                <a:effectLst/>
                <a:latin typeface="Calibri" panose="020F0502020204030204" pitchFamily="34" charset="0"/>
              </a:rPr>
              <a:t>Final Stage</a:t>
            </a:r>
          </a:p>
        </p:txBody>
      </p:sp>
      <p:sp>
        <p:nvSpPr>
          <p:cNvPr id="18" name="Rectangle: Rounded Corners 17">
            <a:extLst>
              <a:ext uri="{FF2B5EF4-FFF2-40B4-BE49-F238E27FC236}">
                <a16:creationId xmlns:a16="http://schemas.microsoft.com/office/drawing/2014/main" id="{95919C02-E7ED-BD27-DED3-7CB660683AFB}"/>
              </a:ext>
            </a:extLst>
          </p:cNvPr>
          <p:cNvSpPr/>
          <p:nvPr/>
        </p:nvSpPr>
        <p:spPr>
          <a:xfrm>
            <a:off x="803245" y="2327844"/>
            <a:ext cx="990600" cy="53340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Supervisor Selection</a:t>
            </a:r>
          </a:p>
        </p:txBody>
      </p:sp>
      <p:sp>
        <p:nvSpPr>
          <p:cNvPr id="19" name="Rectangle: Rounded Corners 18">
            <a:extLst>
              <a:ext uri="{FF2B5EF4-FFF2-40B4-BE49-F238E27FC236}">
                <a16:creationId xmlns:a16="http://schemas.microsoft.com/office/drawing/2014/main" id="{A27CF946-882F-20E9-56AE-11E3FE5D4C28}"/>
              </a:ext>
            </a:extLst>
          </p:cNvPr>
          <p:cNvSpPr/>
          <p:nvPr/>
        </p:nvSpPr>
        <p:spPr>
          <a:xfrm>
            <a:off x="298508" y="3640225"/>
            <a:ext cx="2085363" cy="129540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Background analysis,  group discussion, data and research paper collection, knowledge gap, research problem and novelty identification, Title selection  </a:t>
            </a:r>
          </a:p>
        </p:txBody>
      </p:sp>
      <p:sp>
        <p:nvSpPr>
          <p:cNvPr id="20" name="Rectangle: Rounded Corners 19">
            <a:extLst>
              <a:ext uri="{FF2B5EF4-FFF2-40B4-BE49-F238E27FC236}">
                <a16:creationId xmlns:a16="http://schemas.microsoft.com/office/drawing/2014/main" id="{62B85F96-20CE-38CE-B5D4-CF5C265E19DB}"/>
              </a:ext>
            </a:extLst>
          </p:cNvPr>
          <p:cNvSpPr/>
          <p:nvPr/>
        </p:nvSpPr>
        <p:spPr>
          <a:xfrm>
            <a:off x="649445" y="3043806"/>
            <a:ext cx="1324761" cy="38100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Online Group Registration</a:t>
            </a:r>
          </a:p>
        </p:txBody>
      </p:sp>
      <p:sp>
        <p:nvSpPr>
          <p:cNvPr id="21" name="Rectangle: Rounded Corners 20">
            <a:extLst>
              <a:ext uri="{FF2B5EF4-FFF2-40B4-BE49-F238E27FC236}">
                <a16:creationId xmlns:a16="http://schemas.microsoft.com/office/drawing/2014/main" id="{FF4D1B0C-454E-7E93-B9D5-BA5EB766F3F8}"/>
              </a:ext>
            </a:extLst>
          </p:cNvPr>
          <p:cNvSpPr/>
          <p:nvPr/>
        </p:nvSpPr>
        <p:spPr>
          <a:xfrm>
            <a:off x="675311" y="5116789"/>
            <a:ext cx="1324761" cy="38100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TAF Submission</a:t>
            </a:r>
          </a:p>
        </p:txBody>
      </p:sp>
      <p:sp>
        <p:nvSpPr>
          <p:cNvPr id="22" name="Rectangle: Rounded Corners 21">
            <a:extLst>
              <a:ext uri="{FF2B5EF4-FFF2-40B4-BE49-F238E27FC236}">
                <a16:creationId xmlns:a16="http://schemas.microsoft.com/office/drawing/2014/main" id="{9B99A436-5EDA-8563-AFE2-10697567FB54}"/>
              </a:ext>
            </a:extLst>
          </p:cNvPr>
          <p:cNvSpPr/>
          <p:nvPr/>
        </p:nvSpPr>
        <p:spPr>
          <a:xfrm>
            <a:off x="649445" y="5678953"/>
            <a:ext cx="1324761" cy="38100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Project charter submission</a:t>
            </a:r>
          </a:p>
        </p:txBody>
      </p:sp>
      <p:sp>
        <p:nvSpPr>
          <p:cNvPr id="23" name="Rectangle: Rounded Corners 22">
            <a:extLst>
              <a:ext uri="{FF2B5EF4-FFF2-40B4-BE49-F238E27FC236}">
                <a16:creationId xmlns:a16="http://schemas.microsoft.com/office/drawing/2014/main" id="{D9F624BE-63C0-4182-BD85-8B7E3F8CF969}"/>
              </a:ext>
            </a:extLst>
          </p:cNvPr>
          <p:cNvSpPr/>
          <p:nvPr/>
        </p:nvSpPr>
        <p:spPr>
          <a:xfrm>
            <a:off x="2819400" y="2319806"/>
            <a:ext cx="1600200" cy="38100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Supervisor guidance and discussion</a:t>
            </a:r>
          </a:p>
        </p:txBody>
      </p:sp>
      <p:sp>
        <p:nvSpPr>
          <p:cNvPr id="24" name="Rectangle: Rounded Corners 23">
            <a:extLst>
              <a:ext uri="{FF2B5EF4-FFF2-40B4-BE49-F238E27FC236}">
                <a16:creationId xmlns:a16="http://schemas.microsoft.com/office/drawing/2014/main" id="{EF2EBA80-A63A-78D2-06B2-844023B6917A}"/>
              </a:ext>
            </a:extLst>
          </p:cNvPr>
          <p:cNvSpPr/>
          <p:nvPr/>
        </p:nvSpPr>
        <p:spPr>
          <a:xfrm>
            <a:off x="2652708" y="3009350"/>
            <a:ext cx="1981200" cy="38100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Additional data and research paper gathering</a:t>
            </a:r>
          </a:p>
        </p:txBody>
      </p:sp>
      <p:sp>
        <p:nvSpPr>
          <p:cNvPr id="25" name="Rectangle: Rounded Corners 24">
            <a:extLst>
              <a:ext uri="{FF2B5EF4-FFF2-40B4-BE49-F238E27FC236}">
                <a16:creationId xmlns:a16="http://schemas.microsoft.com/office/drawing/2014/main" id="{15C536B2-6CFF-B63B-619E-CBFC3CA00782}"/>
              </a:ext>
            </a:extLst>
          </p:cNvPr>
          <p:cNvSpPr/>
          <p:nvPr/>
        </p:nvSpPr>
        <p:spPr>
          <a:xfrm>
            <a:off x="7362820" y="3928044"/>
            <a:ext cx="1981200" cy="38100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Requirement analysis and technology assessment.</a:t>
            </a:r>
          </a:p>
        </p:txBody>
      </p:sp>
      <p:sp>
        <p:nvSpPr>
          <p:cNvPr id="26" name="Rectangle: Rounded Corners 25">
            <a:extLst>
              <a:ext uri="{FF2B5EF4-FFF2-40B4-BE49-F238E27FC236}">
                <a16:creationId xmlns:a16="http://schemas.microsoft.com/office/drawing/2014/main" id="{31A9F19B-F666-E231-1483-3F80B7C8428A}"/>
              </a:ext>
            </a:extLst>
          </p:cNvPr>
          <p:cNvSpPr/>
          <p:nvPr/>
        </p:nvSpPr>
        <p:spPr>
          <a:xfrm>
            <a:off x="2847980" y="4192402"/>
            <a:ext cx="1647820" cy="38100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Hardware design and specifications</a:t>
            </a:r>
          </a:p>
        </p:txBody>
      </p:sp>
      <p:sp>
        <p:nvSpPr>
          <p:cNvPr id="27" name="Rectangle: Rounded Corners 26">
            <a:extLst>
              <a:ext uri="{FF2B5EF4-FFF2-40B4-BE49-F238E27FC236}">
                <a16:creationId xmlns:a16="http://schemas.microsoft.com/office/drawing/2014/main" id="{3845FDF9-C29F-1933-5A5C-784895690087}"/>
              </a:ext>
            </a:extLst>
          </p:cNvPr>
          <p:cNvSpPr/>
          <p:nvPr/>
        </p:nvSpPr>
        <p:spPr>
          <a:xfrm>
            <a:off x="2709872" y="4735789"/>
            <a:ext cx="1924036" cy="336657"/>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Proposal presentation </a:t>
            </a:r>
          </a:p>
        </p:txBody>
      </p:sp>
      <p:sp>
        <p:nvSpPr>
          <p:cNvPr id="28" name="Rectangle: Rounded Corners 27">
            <a:extLst>
              <a:ext uri="{FF2B5EF4-FFF2-40B4-BE49-F238E27FC236}">
                <a16:creationId xmlns:a16="http://schemas.microsoft.com/office/drawing/2014/main" id="{DB54C8D0-DBD2-0394-3AAC-AABA31102A98}"/>
              </a:ext>
            </a:extLst>
          </p:cNvPr>
          <p:cNvSpPr/>
          <p:nvPr/>
        </p:nvSpPr>
        <p:spPr>
          <a:xfrm>
            <a:off x="2667000" y="5238230"/>
            <a:ext cx="1981200" cy="38100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Prepare proposal report and submission</a:t>
            </a:r>
          </a:p>
        </p:txBody>
      </p:sp>
      <p:sp>
        <p:nvSpPr>
          <p:cNvPr id="29" name="Rectangle: Rounded Corners 28">
            <a:extLst>
              <a:ext uri="{FF2B5EF4-FFF2-40B4-BE49-F238E27FC236}">
                <a16:creationId xmlns:a16="http://schemas.microsoft.com/office/drawing/2014/main" id="{E8942946-B230-CA98-3B54-F9B53AEADEDB}"/>
              </a:ext>
            </a:extLst>
          </p:cNvPr>
          <p:cNvSpPr/>
          <p:nvPr/>
        </p:nvSpPr>
        <p:spPr>
          <a:xfrm>
            <a:off x="5495918" y="2327844"/>
            <a:ext cx="1143000" cy="38100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Supervisor consultation</a:t>
            </a:r>
          </a:p>
        </p:txBody>
      </p:sp>
      <p:sp>
        <p:nvSpPr>
          <p:cNvPr id="30" name="Rectangle: Rounded Corners 29">
            <a:extLst>
              <a:ext uri="{FF2B5EF4-FFF2-40B4-BE49-F238E27FC236}">
                <a16:creationId xmlns:a16="http://schemas.microsoft.com/office/drawing/2014/main" id="{1DC7B263-F8A1-71D3-191F-02A48BE2FAF1}"/>
              </a:ext>
            </a:extLst>
          </p:cNvPr>
          <p:cNvSpPr/>
          <p:nvPr/>
        </p:nvSpPr>
        <p:spPr>
          <a:xfrm>
            <a:off x="5105400" y="2897649"/>
            <a:ext cx="1924036" cy="336657"/>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Phase 1 implementation</a:t>
            </a:r>
          </a:p>
        </p:txBody>
      </p:sp>
      <p:sp>
        <p:nvSpPr>
          <p:cNvPr id="31" name="Rectangle: Rounded Corners 30">
            <a:extLst>
              <a:ext uri="{FF2B5EF4-FFF2-40B4-BE49-F238E27FC236}">
                <a16:creationId xmlns:a16="http://schemas.microsoft.com/office/drawing/2014/main" id="{6B8B04DB-8F14-92D4-3C76-B4E308A53267}"/>
              </a:ext>
            </a:extLst>
          </p:cNvPr>
          <p:cNvSpPr/>
          <p:nvPr/>
        </p:nvSpPr>
        <p:spPr>
          <a:xfrm>
            <a:off x="5139037" y="3437961"/>
            <a:ext cx="1924036" cy="336657"/>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 Progress Presentation - I </a:t>
            </a:r>
          </a:p>
        </p:txBody>
      </p:sp>
      <p:sp>
        <p:nvSpPr>
          <p:cNvPr id="32" name="Rectangle: Rounded Corners 31">
            <a:extLst>
              <a:ext uri="{FF2B5EF4-FFF2-40B4-BE49-F238E27FC236}">
                <a16:creationId xmlns:a16="http://schemas.microsoft.com/office/drawing/2014/main" id="{E9CC6590-E3B3-FDFD-6106-F61F1BB36412}"/>
              </a:ext>
            </a:extLst>
          </p:cNvPr>
          <p:cNvSpPr/>
          <p:nvPr/>
        </p:nvSpPr>
        <p:spPr>
          <a:xfrm>
            <a:off x="5162564" y="3962400"/>
            <a:ext cx="1924036" cy="39313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Status document I submission</a:t>
            </a:r>
          </a:p>
        </p:txBody>
      </p:sp>
      <p:sp>
        <p:nvSpPr>
          <p:cNvPr id="33" name="Rectangle: Rounded Corners 32">
            <a:extLst>
              <a:ext uri="{FF2B5EF4-FFF2-40B4-BE49-F238E27FC236}">
                <a16:creationId xmlns:a16="http://schemas.microsoft.com/office/drawing/2014/main" id="{9C26BAC9-987D-D90A-ADF9-589806AA400E}"/>
              </a:ext>
            </a:extLst>
          </p:cNvPr>
          <p:cNvSpPr/>
          <p:nvPr/>
        </p:nvSpPr>
        <p:spPr>
          <a:xfrm>
            <a:off x="7839078" y="2339181"/>
            <a:ext cx="1009644" cy="38100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Final stage guidance</a:t>
            </a:r>
          </a:p>
        </p:txBody>
      </p:sp>
      <p:sp>
        <p:nvSpPr>
          <p:cNvPr id="34" name="Rectangle: Rounded Corners 33">
            <a:extLst>
              <a:ext uri="{FF2B5EF4-FFF2-40B4-BE49-F238E27FC236}">
                <a16:creationId xmlns:a16="http://schemas.microsoft.com/office/drawing/2014/main" id="{FDFD04F3-CEFA-9CB4-2A6F-E481E2F6FC9C}"/>
              </a:ext>
            </a:extLst>
          </p:cNvPr>
          <p:cNvSpPr/>
          <p:nvPr/>
        </p:nvSpPr>
        <p:spPr>
          <a:xfrm>
            <a:off x="7381882" y="2863193"/>
            <a:ext cx="1924036" cy="336657"/>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Phase 2 implementation</a:t>
            </a:r>
          </a:p>
        </p:txBody>
      </p:sp>
      <p:sp>
        <p:nvSpPr>
          <p:cNvPr id="35" name="Rectangle: Rounded Corners 34">
            <a:extLst>
              <a:ext uri="{FF2B5EF4-FFF2-40B4-BE49-F238E27FC236}">
                <a16:creationId xmlns:a16="http://schemas.microsoft.com/office/drawing/2014/main" id="{9097523C-88F7-EC83-B904-AD4B830E6D22}"/>
              </a:ext>
            </a:extLst>
          </p:cNvPr>
          <p:cNvSpPr/>
          <p:nvPr/>
        </p:nvSpPr>
        <p:spPr>
          <a:xfrm>
            <a:off x="7379086" y="3390350"/>
            <a:ext cx="1924036" cy="336657"/>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 Progress Presentation 2 </a:t>
            </a:r>
          </a:p>
        </p:txBody>
      </p:sp>
      <p:sp>
        <p:nvSpPr>
          <p:cNvPr id="36" name="Rectangle: Rounded Corners 35">
            <a:extLst>
              <a:ext uri="{FF2B5EF4-FFF2-40B4-BE49-F238E27FC236}">
                <a16:creationId xmlns:a16="http://schemas.microsoft.com/office/drawing/2014/main" id="{63B4B84E-6BD3-7466-CAC3-296389E4CF33}"/>
              </a:ext>
            </a:extLst>
          </p:cNvPr>
          <p:cNvSpPr/>
          <p:nvPr/>
        </p:nvSpPr>
        <p:spPr>
          <a:xfrm>
            <a:off x="2819399" y="3753276"/>
            <a:ext cx="2111928" cy="38100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Preparation and finalization of Research paper</a:t>
            </a:r>
          </a:p>
        </p:txBody>
      </p:sp>
      <p:sp>
        <p:nvSpPr>
          <p:cNvPr id="37" name="Rectangle: Rounded Corners 36">
            <a:extLst>
              <a:ext uri="{FF2B5EF4-FFF2-40B4-BE49-F238E27FC236}">
                <a16:creationId xmlns:a16="http://schemas.microsoft.com/office/drawing/2014/main" id="{72652C4B-3BF6-ED7C-A755-C07DB15E38B0}"/>
              </a:ext>
            </a:extLst>
          </p:cNvPr>
          <p:cNvSpPr/>
          <p:nvPr/>
        </p:nvSpPr>
        <p:spPr>
          <a:xfrm>
            <a:off x="7662861" y="4526933"/>
            <a:ext cx="1381118" cy="336657"/>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Research paper submission</a:t>
            </a:r>
          </a:p>
        </p:txBody>
      </p:sp>
      <p:sp>
        <p:nvSpPr>
          <p:cNvPr id="38" name="Rectangle: Rounded Corners 37">
            <a:extLst>
              <a:ext uri="{FF2B5EF4-FFF2-40B4-BE49-F238E27FC236}">
                <a16:creationId xmlns:a16="http://schemas.microsoft.com/office/drawing/2014/main" id="{9CD8A771-D899-FD4C-3883-DD4338A93584}"/>
              </a:ext>
            </a:extLst>
          </p:cNvPr>
          <p:cNvSpPr/>
          <p:nvPr/>
        </p:nvSpPr>
        <p:spPr>
          <a:xfrm>
            <a:off x="9677400" y="2361352"/>
            <a:ext cx="1924036" cy="336657"/>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Completion of final product</a:t>
            </a:r>
          </a:p>
        </p:txBody>
      </p:sp>
      <p:sp>
        <p:nvSpPr>
          <p:cNvPr id="39" name="Rectangle: Rounded Corners 38">
            <a:extLst>
              <a:ext uri="{FF2B5EF4-FFF2-40B4-BE49-F238E27FC236}">
                <a16:creationId xmlns:a16="http://schemas.microsoft.com/office/drawing/2014/main" id="{D281FD6E-CAF7-39BC-68F6-38F66CC14C22}"/>
              </a:ext>
            </a:extLst>
          </p:cNvPr>
          <p:cNvSpPr/>
          <p:nvPr/>
        </p:nvSpPr>
        <p:spPr>
          <a:xfrm>
            <a:off x="9677400" y="2841021"/>
            <a:ext cx="1924036" cy="336657"/>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Testing and evaluation</a:t>
            </a:r>
          </a:p>
        </p:txBody>
      </p:sp>
      <p:sp>
        <p:nvSpPr>
          <p:cNvPr id="40" name="Rectangle: Rounded Corners 39">
            <a:extLst>
              <a:ext uri="{FF2B5EF4-FFF2-40B4-BE49-F238E27FC236}">
                <a16:creationId xmlns:a16="http://schemas.microsoft.com/office/drawing/2014/main" id="{730D5077-EFB7-1A5F-5318-5447A25282A9}"/>
              </a:ext>
            </a:extLst>
          </p:cNvPr>
          <p:cNvSpPr/>
          <p:nvPr/>
        </p:nvSpPr>
        <p:spPr>
          <a:xfrm>
            <a:off x="10077436" y="3320690"/>
            <a:ext cx="1123964" cy="336657"/>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Final report </a:t>
            </a:r>
          </a:p>
        </p:txBody>
      </p:sp>
      <p:sp>
        <p:nvSpPr>
          <p:cNvPr id="41" name="Rectangle: Rounded Corners 40">
            <a:extLst>
              <a:ext uri="{FF2B5EF4-FFF2-40B4-BE49-F238E27FC236}">
                <a16:creationId xmlns:a16="http://schemas.microsoft.com/office/drawing/2014/main" id="{7278FD73-EA71-82E6-11DB-A1AA12F5C163}"/>
              </a:ext>
            </a:extLst>
          </p:cNvPr>
          <p:cNvSpPr/>
          <p:nvPr/>
        </p:nvSpPr>
        <p:spPr>
          <a:xfrm>
            <a:off x="9620236" y="3765657"/>
            <a:ext cx="2038364" cy="425344"/>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Final presentation &amp; VIVA</a:t>
            </a:r>
          </a:p>
        </p:txBody>
      </p:sp>
      <p:sp>
        <p:nvSpPr>
          <p:cNvPr id="42" name="Rectangle: Rounded Corners 41">
            <a:extLst>
              <a:ext uri="{FF2B5EF4-FFF2-40B4-BE49-F238E27FC236}">
                <a16:creationId xmlns:a16="http://schemas.microsoft.com/office/drawing/2014/main" id="{C54BBD9F-4755-D612-546B-810BAF25E9C0}"/>
              </a:ext>
            </a:extLst>
          </p:cNvPr>
          <p:cNvSpPr/>
          <p:nvPr/>
        </p:nvSpPr>
        <p:spPr>
          <a:xfrm>
            <a:off x="9661321" y="4331865"/>
            <a:ext cx="1924036" cy="39313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Status document 2 submission</a:t>
            </a:r>
          </a:p>
        </p:txBody>
      </p:sp>
      <p:sp>
        <p:nvSpPr>
          <p:cNvPr id="43" name="Rectangle: Rounded Corners 42">
            <a:extLst>
              <a:ext uri="{FF2B5EF4-FFF2-40B4-BE49-F238E27FC236}">
                <a16:creationId xmlns:a16="http://schemas.microsoft.com/office/drawing/2014/main" id="{89A591A3-97BD-519A-D98B-63FF4F217E1F}"/>
              </a:ext>
            </a:extLst>
          </p:cNvPr>
          <p:cNvSpPr/>
          <p:nvPr/>
        </p:nvSpPr>
        <p:spPr>
          <a:xfrm>
            <a:off x="9677400" y="4914159"/>
            <a:ext cx="1924036" cy="39313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Complete research logbook</a:t>
            </a:r>
          </a:p>
        </p:txBody>
      </p:sp>
      <p:cxnSp>
        <p:nvCxnSpPr>
          <p:cNvPr id="44" name="Straight Connector 43">
            <a:extLst>
              <a:ext uri="{FF2B5EF4-FFF2-40B4-BE49-F238E27FC236}">
                <a16:creationId xmlns:a16="http://schemas.microsoft.com/office/drawing/2014/main" id="{C23BF19E-CA1A-CBF6-9B9D-C994E9471D8A}"/>
              </a:ext>
            </a:extLst>
          </p:cNvPr>
          <p:cNvCxnSpPr>
            <a:cxnSpLocks/>
          </p:cNvCxnSpPr>
          <p:nvPr/>
        </p:nvCxnSpPr>
        <p:spPr>
          <a:xfrm flipH="1" flipV="1">
            <a:off x="1304731" y="1153188"/>
            <a:ext cx="9397418" cy="3844"/>
          </a:xfrm>
          <a:prstGeom prst="line">
            <a:avLst/>
          </a:prstGeom>
        </p:spPr>
        <p:style>
          <a:lnRef idx="3">
            <a:schemeClr val="accent1"/>
          </a:lnRef>
          <a:fillRef idx="0">
            <a:schemeClr val="accent1"/>
          </a:fillRef>
          <a:effectRef idx="2">
            <a:schemeClr val="accent1"/>
          </a:effectRef>
          <a:fontRef idx="minor">
            <a:schemeClr val="tx1"/>
          </a:fontRef>
        </p:style>
      </p:cxnSp>
      <p:sp>
        <p:nvSpPr>
          <p:cNvPr id="2" name="Rectangle 1">
            <a:extLst>
              <a:ext uri="{FF2B5EF4-FFF2-40B4-BE49-F238E27FC236}">
                <a16:creationId xmlns:a16="http://schemas.microsoft.com/office/drawing/2014/main" id="{C8D6CE9D-6222-C135-8D9B-B514ECF72831}"/>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a:t>
            </a:r>
            <a:r>
              <a:rPr lang="en-US" b="1" dirty="0">
                <a:solidFill>
                  <a:schemeClr val="tx1"/>
                </a:solidFill>
              </a:rPr>
              <a:t>21231278</a:t>
            </a:r>
            <a:r>
              <a:rPr lang="en-US" sz="1800" b="1" dirty="0">
                <a:solidFill>
                  <a:schemeClr val="tx1"/>
                </a:solidFill>
              </a:rPr>
              <a:t>   |   Kavindya</a:t>
            </a:r>
            <a:r>
              <a:rPr lang="en-US" b="1" dirty="0">
                <a:solidFill>
                  <a:schemeClr val="tx1"/>
                </a:solidFill>
              </a:rPr>
              <a:t> N D </a:t>
            </a:r>
            <a:r>
              <a:rPr lang="en-US" b="1" dirty="0" err="1">
                <a:solidFill>
                  <a:schemeClr val="tx1"/>
                </a:solidFill>
              </a:rPr>
              <a:t>D</a:t>
            </a:r>
            <a:r>
              <a:rPr lang="en-US" b="1" dirty="0">
                <a:solidFill>
                  <a:schemeClr val="tx1"/>
                </a:solidFill>
              </a:rPr>
              <a:t> </a:t>
            </a:r>
            <a:r>
              <a:rPr lang="en-US" sz="1800" b="1" dirty="0">
                <a:solidFill>
                  <a:schemeClr val="tx1"/>
                </a:solidFill>
              </a:rPr>
              <a:t>   |  </a:t>
            </a:r>
            <a:r>
              <a:rPr lang="en-US" b="1" dirty="0">
                <a:solidFill>
                  <a:schemeClr val="tx1"/>
                </a:solidFill>
              </a:rPr>
              <a:t>24-25J-082</a:t>
            </a:r>
            <a:endParaRPr lang="en-US" sz="1800" b="1" dirty="0">
              <a:solidFill>
                <a:schemeClr val="tx1"/>
              </a:solidFill>
            </a:endParaRPr>
          </a:p>
        </p:txBody>
      </p:sp>
    </p:spTree>
    <p:extLst>
      <p:ext uri="{BB962C8B-B14F-4D97-AF65-F5344CB8AC3E}">
        <p14:creationId xmlns:p14="http://schemas.microsoft.com/office/powerpoint/2010/main" val="28986326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e and green lines connected">
            <a:extLst>
              <a:ext uri="{FF2B5EF4-FFF2-40B4-BE49-F238E27FC236}">
                <a16:creationId xmlns:a16="http://schemas.microsoft.com/office/drawing/2014/main" id="{3142A528-E5D7-6F14-849C-73E8957FF072}"/>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6" name="Title 1">
            <a:extLst>
              <a:ext uri="{FF2B5EF4-FFF2-40B4-BE49-F238E27FC236}">
                <a16:creationId xmlns:a16="http://schemas.microsoft.com/office/drawing/2014/main" id="{D9B0E189-B921-FEBE-52DB-810F306B3082}"/>
              </a:ext>
            </a:extLst>
          </p:cNvPr>
          <p:cNvSpPr>
            <a:spLocks noGrp="1"/>
          </p:cNvSpPr>
          <p:nvPr>
            <p:ph type="title"/>
          </p:nvPr>
        </p:nvSpPr>
        <p:spPr>
          <a:xfrm>
            <a:off x="304800" y="304800"/>
            <a:ext cx="11684000" cy="838200"/>
          </a:xfrm>
        </p:spPr>
        <p:txBody>
          <a:bodyPr>
            <a:normAutofit/>
          </a:bodyPr>
          <a:lstStyle/>
          <a:p>
            <a:r>
              <a:rPr lang="en-US" sz="4000" b="1" dirty="0"/>
              <a:t>Gantt Chart</a:t>
            </a:r>
            <a:endParaRPr lang="en-US" b="1" dirty="0"/>
          </a:p>
        </p:txBody>
      </p:sp>
      <p:sp>
        <p:nvSpPr>
          <p:cNvPr id="2" name="Rectangle 1">
            <a:extLst>
              <a:ext uri="{FF2B5EF4-FFF2-40B4-BE49-F238E27FC236}">
                <a16:creationId xmlns:a16="http://schemas.microsoft.com/office/drawing/2014/main" id="{38FFDB96-0A8C-7684-46E0-D65A182CCFF7}"/>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a:t>
            </a:r>
            <a:r>
              <a:rPr lang="en-US" b="1" dirty="0">
                <a:solidFill>
                  <a:schemeClr val="tx1"/>
                </a:solidFill>
              </a:rPr>
              <a:t>21231278</a:t>
            </a:r>
            <a:r>
              <a:rPr lang="en-US" sz="1800" b="1" dirty="0">
                <a:solidFill>
                  <a:schemeClr val="tx1"/>
                </a:solidFill>
              </a:rPr>
              <a:t>   |   Kavindya</a:t>
            </a:r>
            <a:r>
              <a:rPr lang="en-US" b="1" dirty="0">
                <a:solidFill>
                  <a:schemeClr val="tx1"/>
                </a:solidFill>
              </a:rPr>
              <a:t> N D </a:t>
            </a:r>
            <a:r>
              <a:rPr lang="en-US" b="1" dirty="0" err="1">
                <a:solidFill>
                  <a:schemeClr val="tx1"/>
                </a:solidFill>
              </a:rPr>
              <a:t>D</a:t>
            </a:r>
            <a:r>
              <a:rPr lang="en-US" b="1" dirty="0">
                <a:solidFill>
                  <a:schemeClr val="tx1"/>
                </a:solidFill>
              </a:rPr>
              <a:t> </a:t>
            </a:r>
            <a:r>
              <a:rPr lang="en-US" sz="1800" b="1" dirty="0">
                <a:solidFill>
                  <a:schemeClr val="tx1"/>
                </a:solidFill>
              </a:rPr>
              <a:t>   |  </a:t>
            </a:r>
            <a:r>
              <a:rPr lang="en-US" b="1" dirty="0">
                <a:solidFill>
                  <a:schemeClr val="tx1"/>
                </a:solidFill>
              </a:rPr>
              <a:t>24-25J-082</a:t>
            </a:r>
            <a:endParaRPr lang="en-US" sz="1800" b="1" dirty="0">
              <a:solidFill>
                <a:schemeClr val="tx1"/>
              </a:solidFill>
            </a:endParaRPr>
          </a:p>
        </p:txBody>
      </p:sp>
      <p:pic>
        <p:nvPicPr>
          <p:cNvPr id="4" name="Picture 3" descr="A graph with blue lines&#10;&#10;Description automatically generated">
            <a:extLst>
              <a:ext uri="{FF2B5EF4-FFF2-40B4-BE49-F238E27FC236}">
                <a16:creationId xmlns:a16="http://schemas.microsoft.com/office/drawing/2014/main" id="{76D143EF-1CBD-4032-87C4-3B99942135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00" y="1090974"/>
            <a:ext cx="11791323" cy="4852626"/>
          </a:xfrm>
          <a:prstGeom prst="rect">
            <a:avLst/>
          </a:prstGeom>
        </p:spPr>
      </p:pic>
    </p:spTree>
    <p:extLst>
      <p:ext uri="{BB962C8B-B14F-4D97-AF65-F5344CB8AC3E}">
        <p14:creationId xmlns:p14="http://schemas.microsoft.com/office/powerpoint/2010/main" val="42109888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e and green lines connected">
            <a:extLst>
              <a:ext uri="{FF2B5EF4-FFF2-40B4-BE49-F238E27FC236}">
                <a16:creationId xmlns:a16="http://schemas.microsoft.com/office/drawing/2014/main" id="{3142A528-E5D7-6F14-849C-73E8957FF072}"/>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6" name="Title 1">
            <a:extLst>
              <a:ext uri="{FF2B5EF4-FFF2-40B4-BE49-F238E27FC236}">
                <a16:creationId xmlns:a16="http://schemas.microsoft.com/office/drawing/2014/main" id="{D9B0E189-B921-FEBE-52DB-810F306B3082}"/>
              </a:ext>
            </a:extLst>
          </p:cNvPr>
          <p:cNvSpPr>
            <a:spLocks noGrp="1"/>
          </p:cNvSpPr>
          <p:nvPr>
            <p:ph type="title"/>
          </p:nvPr>
        </p:nvSpPr>
        <p:spPr>
          <a:xfrm>
            <a:off x="304800" y="304800"/>
            <a:ext cx="11684000" cy="838200"/>
          </a:xfrm>
        </p:spPr>
        <p:txBody>
          <a:bodyPr>
            <a:normAutofit/>
          </a:bodyPr>
          <a:lstStyle/>
          <a:p>
            <a:r>
              <a:rPr lang="en-US" sz="4000" b="1" dirty="0"/>
              <a:t>Commercialization</a:t>
            </a:r>
            <a:endParaRPr lang="en-US" b="1" dirty="0"/>
          </a:p>
        </p:txBody>
      </p:sp>
      <p:sp>
        <p:nvSpPr>
          <p:cNvPr id="2" name="Rectangle 1">
            <a:extLst>
              <a:ext uri="{FF2B5EF4-FFF2-40B4-BE49-F238E27FC236}">
                <a16:creationId xmlns:a16="http://schemas.microsoft.com/office/drawing/2014/main" id="{33F84F9E-14CD-917E-1834-6770D379ADE7}"/>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a:t>
            </a:r>
            <a:r>
              <a:rPr lang="en-US" b="1" dirty="0">
                <a:solidFill>
                  <a:schemeClr val="tx1"/>
                </a:solidFill>
              </a:rPr>
              <a:t>21231278</a:t>
            </a:r>
            <a:r>
              <a:rPr lang="en-US" sz="1800" b="1" dirty="0">
                <a:solidFill>
                  <a:schemeClr val="tx1"/>
                </a:solidFill>
              </a:rPr>
              <a:t>   |   Kavindya</a:t>
            </a:r>
            <a:r>
              <a:rPr lang="en-US" b="1" dirty="0">
                <a:solidFill>
                  <a:schemeClr val="tx1"/>
                </a:solidFill>
              </a:rPr>
              <a:t> N D </a:t>
            </a:r>
            <a:r>
              <a:rPr lang="en-US" b="1" dirty="0" err="1">
                <a:solidFill>
                  <a:schemeClr val="tx1"/>
                </a:solidFill>
              </a:rPr>
              <a:t>D</a:t>
            </a:r>
            <a:r>
              <a:rPr lang="en-US" b="1" dirty="0">
                <a:solidFill>
                  <a:schemeClr val="tx1"/>
                </a:solidFill>
              </a:rPr>
              <a:t> </a:t>
            </a:r>
            <a:r>
              <a:rPr lang="en-US" sz="1800" b="1" dirty="0">
                <a:solidFill>
                  <a:schemeClr val="tx1"/>
                </a:solidFill>
              </a:rPr>
              <a:t>   |  </a:t>
            </a:r>
            <a:r>
              <a:rPr lang="en-US" b="1" dirty="0">
                <a:solidFill>
                  <a:schemeClr val="tx1"/>
                </a:solidFill>
              </a:rPr>
              <a:t>24-25J-082</a:t>
            </a:r>
            <a:endParaRPr lang="en-US" sz="1800" b="1" dirty="0">
              <a:solidFill>
                <a:schemeClr val="tx1"/>
              </a:solidFill>
            </a:endParaRPr>
          </a:p>
        </p:txBody>
      </p:sp>
      <p:pic>
        <p:nvPicPr>
          <p:cNvPr id="4" name="Picture 3" descr="A screenshot of a web page&#10;&#10;Description automatically generated">
            <a:extLst>
              <a:ext uri="{FF2B5EF4-FFF2-40B4-BE49-F238E27FC236}">
                <a16:creationId xmlns:a16="http://schemas.microsoft.com/office/drawing/2014/main" id="{44E256B4-947A-B38D-7B07-D98F2F4ACB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855" y="1597818"/>
            <a:ext cx="10789890" cy="42719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614655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e and green lines connected">
            <a:extLst>
              <a:ext uri="{FF2B5EF4-FFF2-40B4-BE49-F238E27FC236}">
                <a16:creationId xmlns:a16="http://schemas.microsoft.com/office/drawing/2014/main" id="{3142A528-E5D7-6F14-849C-73E8957FF072}"/>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6" name="Title 1">
            <a:extLst>
              <a:ext uri="{FF2B5EF4-FFF2-40B4-BE49-F238E27FC236}">
                <a16:creationId xmlns:a16="http://schemas.microsoft.com/office/drawing/2014/main" id="{D9B0E189-B921-FEBE-52DB-810F306B3082}"/>
              </a:ext>
            </a:extLst>
          </p:cNvPr>
          <p:cNvSpPr>
            <a:spLocks noGrp="1"/>
          </p:cNvSpPr>
          <p:nvPr>
            <p:ph type="title"/>
          </p:nvPr>
        </p:nvSpPr>
        <p:spPr>
          <a:xfrm>
            <a:off x="304800" y="304800"/>
            <a:ext cx="11684000" cy="838200"/>
          </a:xfrm>
        </p:spPr>
        <p:txBody>
          <a:bodyPr>
            <a:normAutofit/>
          </a:bodyPr>
          <a:lstStyle/>
          <a:p>
            <a:r>
              <a:rPr lang="en-US" b="1" dirty="0"/>
              <a:t>References</a:t>
            </a:r>
          </a:p>
        </p:txBody>
      </p:sp>
      <p:sp>
        <p:nvSpPr>
          <p:cNvPr id="2" name="Rectangle 1">
            <a:extLst>
              <a:ext uri="{FF2B5EF4-FFF2-40B4-BE49-F238E27FC236}">
                <a16:creationId xmlns:a16="http://schemas.microsoft.com/office/drawing/2014/main" id="{67B49E8D-14C2-A475-55BC-1E144330F054}"/>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a:t>
            </a:r>
            <a:r>
              <a:rPr lang="en-US" b="1" dirty="0">
                <a:solidFill>
                  <a:schemeClr val="tx1"/>
                </a:solidFill>
              </a:rPr>
              <a:t>21231278</a:t>
            </a:r>
            <a:r>
              <a:rPr lang="en-US" sz="1800" b="1" dirty="0">
                <a:solidFill>
                  <a:schemeClr val="tx1"/>
                </a:solidFill>
              </a:rPr>
              <a:t>   |   Kavindya</a:t>
            </a:r>
            <a:r>
              <a:rPr lang="en-US" b="1" dirty="0">
                <a:solidFill>
                  <a:schemeClr val="tx1"/>
                </a:solidFill>
              </a:rPr>
              <a:t> N D </a:t>
            </a:r>
            <a:r>
              <a:rPr lang="en-US" b="1" dirty="0" err="1">
                <a:solidFill>
                  <a:schemeClr val="tx1"/>
                </a:solidFill>
              </a:rPr>
              <a:t>D</a:t>
            </a:r>
            <a:r>
              <a:rPr lang="en-US" b="1" dirty="0">
                <a:solidFill>
                  <a:schemeClr val="tx1"/>
                </a:solidFill>
              </a:rPr>
              <a:t> </a:t>
            </a:r>
            <a:r>
              <a:rPr lang="en-US" sz="1800" b="1" dirty="0">
                <a:solidFill>
                  <a:schemeClr val="tx1"/>
                </a:solidFill>
              </a:rPr>
              <a:t>   |  </a:t>
            </a:r>
            <a:r>
              <a:rPr lang="en-US" b="1" dirty="0">
                <a:solidFill>
                  <a:schemeClr val="tx1"/>
                </a:solidFill>
              </a:rPr>
              <a:t>24-25J-082</a:t>
            </a:r>
            <a:endParaRPr lang="en-US" sz="1800" b="1" dirty="0">
              <a:solidFill>
                <a:schemeClr val="tx1"/>
              </a:solidFill>
            </a:endParaRPr>
          </a:p>
        </p:txBody>
      </p:sp>
      <p:sp>
        <p:nvSpPr>
          <p:cNvPr id="8" name="TextBox 7">
            <a:extLst>
              <a:ext uri="{FF2B5EF4-FFF2-40B4-BE49-F238E27FC236}">
                <a16:creationId xmlns:a16="http://schemas.microsoft.com/office/drawing/2014/main" id="{2F4809F5-BBC8-ED4B-8B4A-5C394D7F600C}"/>
              </a:ext>
            </a:extLst>
          </p:cNvPr>
          <p:cNvSpPr txBox="1"/>
          <p:nvPr/>
        </p:nvSpPr>
        <p:spPr>
          <a:xfrm>
            <a:off x="1219200" y="1676399"/>
            <a:ext cx="10210800" cy="3416320"/>
          </a:xfrm>
          <a:prstGeom prst="rect">
            <a:avLst/>
          </a:prstGeom>
          <a:noFill/>
        </p:spPr>
        <p:txBody>
          <a:bodyPr wrap="square">
            <a:spAutoFit/>
          </a:bodyPr>
          <a:lstStyle/>
          <a:p>
            <a:r>
              <a:rPr lang="en-US" dirty="0"/>
              <a:t>[1]N. </a:t>
            </a:r>
            <a:r>
              <a:rPr lang="en-US" dirty="0" err="1"/>
              <a:t>Roulin</a:t>
            </a:r>
            <a:r>
              <a:rPr lang="en-US" dirty="0"/>
              <a:t>, "Is More Always Better? How Preparation Time and Re-recording Opportunities Impact Fairness, Anxiety, Impression Management, and Performance in Asynchronous Video Interviews," Journal of Business and Psychology, vol. 36, no. 4, pp. 599-617, 2021.</a:t>
            </a:r>
          </a:p>
          <a:p>
            <a:endParaRPr lang="en-US" dirty="0"/>
          </a:p>
          <a:p>
            <a:r>
              <a:rPr lang="en-US" dirty="0"/>
              <a:t>[2]L. Barrick and C. Mount, "Interactive Tutorials for Online Job Interview Preparation: An Empirical Evaluation," IEEE Transactions on Learning Technologies, vol. 13, no. 3, pp. 329-340, 2020.</a:t>
            </a:r>
          </a:p>
          <a:p>
            <a:endParaRPr lang="en-US" dirty="0"/>
          </a:p>
          <a:p>
            <a:r>
              <a:rPr lang="en-US" dirty="0"/>
              <a:t>[3]"Ensuring Accessible Digital Interviews," </a:t>
            </a:r>
            <a:r>
              <a:rPr lang="en-US" dirty="0" err="1"/>
              <a:t>Peatworks</a:t>
            </a:r>
            <a:r>
              <a:rPr lang="en-US" dirty="0"/>
              <a:t>, 2020. This article outlines accessibility-related challenges and provides solutions for making digital interviews fairer and more inclusive.</a:t>
            </a:r>
          </a:p>
          <a:p>
            <a:endParaRPr lang="en-US" dirty="0"/>
          </a:p>
          <a:p>
            <a:r>
              <a:rPr lang="en-US" dirty="0"/>
              <a:t>[4]M. Sharma and K. Thakur, "Leveraging AI for Real-Time Feedback in Video Interviews," IEEE Access, vol. 9, pp. 123456-123467, 2021.</a:t>
            </a:r>
          </a:p>
        </p:txBody>
      </p:sp>
    </p:spTree>
    <p:extLst>
      <p:ext uri="{BB962C8B-B14F-4D97-AF65-F5344CB8AC3E}">
        <p14:creationId xmlns:p14="http://schemas.microsoft.com/office/powerpoint/2010/main" val="3142263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lue and green lines connected">
            <a:extLst>
              <a:ext uri="{FF2B5EF4-FFF2-40B4-BE49-F238E27FC236}">
                <a16:creationId xmlns:a16="http://schemas.microsoft.com/office/drawing/2014/main" id="{887EFC47-20B4-5DC6-D2DD-9DA05E556FD6}"/>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304800" y="228600"/>
            <a:ext cx="11684000" cy="868362"/>
          </a:xfrm>
        </p:spPr>
        <p:txBody>
          <a:bodyPr>
            <a:noAutofit/>
          </a:bodyPr>
          <a:lstStyle/>
          <a:p>
            <a:br>
              <a:rPr lang="en-US" b="1" dirty="0">
                <a:latin typeface="Adobe Devanagari"/>
              </a:rPr>
            </a:br>
            <a:r>
              <a:rPr lang="en-US" dirty="0">
                <a:solidFill>
                  <a:srgbClr val="2667FF"/>
                </a:solidFill>
                <a:latin typeface="Adobe Devanagari"/>
              </a:rPr>
              <a:t>Introduction</a:t>
            </a:r>
            <a:br>
              <a:rPr lang="en-US" dirty="0">
                <a:latin typeface="Adobe Devanagari"/>
              </a:rPr>
            </a:br>
            <a:endParaRPr lang="en-US" dirty="0">
              <a:latin typeface="Adobe Devanagari"/>
            </a:endParaRPr>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304800" y="1071562"/>
            <a:ext cx="11684000" cy="5181600"/>
          </a:xfrm>
        </p:spPr>
        <p:txBody>
          <a:bodyPr>
            <a:normAutofit/>
          </a:bodyPr>
          <a:lstStyle/>
          <a:p>
            <a:pPr marL="0" indent="0">
              <a:buNone/>
            </a:pPr>
            <a:endParaRPr lang="en-US" sz="2800" dirty="0"/>
          </a:p>
          <a:p>
            <a:r>
              <a:rPr lang="en-US" sz="2800" dirty="0"/>
              <a:t>In today’s competitive job market, being well-prepared for interviews is crucial. Our project aims to create a web application that uses machine learning to help users get ready for interviews. </a:t>
            </a:r>
          </a:p>
          <a:p>
            <a:r>
              <a:rPr lang="en-US" sz="2800" dirty="0"/>
              <a:t>The app will provide personalized quiz assessments to identify strengths and areas for improvement, suggest videos for learning specific skills, offer virtual interview practice with realistic avatars, and help users create professional resumes. </a:t>
            </a:r>
          </a:p>
          <a:p>
            <a:r>
              <a:rPr lang="en-US" sz="2800" dirty="0"/>
              <a:t>These features will boost confidence, enhance skills, and provide the necessary tools for users to succeed in their job search.</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dirty="0">
              <a:highlight>
                <a:srgbClr val="FFFF00"/>
              </a:highlight>
            </a:endParaRPr>
          </a:p>
        </p:txBody>
      </p:sp>
      <p:sp>
        <p:nvSpPr>
          <p:cNvPr id="4" name="Rectangle 3">
            <a:extLst>
              <a:ext uri="{FF2B5EF4-FFF2-40B4-BE49-F238E27FC236}">
                <a16:creationId xmlns:a16="http://schemas.microsoft.com/office/drawing/2014/main" id="{B9D9F080-0780-4554-8055-A289E0D4EDA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rPr>
              <a:t>24-25J-082 </a:t>
            </a:r>
          </a:p>
        </p:txBody>
      </p:sp>
    </p:spTree>
    <p:extLst>
      <p:ext uri="{BB962C8B-B14F-4D97-AF65-F5344CB8AC3E}">
        <p14:creationId xmlns:p14="http://schemas.microsoft.com/office/powerpoint/2010/main" val="31990038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Blue and green lines connected">
            <a:extLst>
              <a:ext uri="{FF2B5EF4-FFF2-40B4-BE49-F238E27FC236}">
                <a16:creationId xmlns:a16="http://schemas.microsoft.com/office/drawing/2014/main" id="{92550D4A-A1C0-54F0-401A-D8D29A9A966B}"/>
              </a:ext>
            </a:extLst>
          </p:cNvPr>
          <p:cNvPicPr>
            <a:picLocks noChangeAspect="1"/>
          </p:cNvPicPr>
          <p:nvPr/>
        </p:nvPicPr>
        <p:blipFill>
          <a:blip r:embed="rId2" cstate="print">
            <a:alphaModFix amt="70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5" name="Title 4">
            <a:extLst>
              <a:ext uri="{FF2B5EF4-FFF2-40B4-BE49-F238E27FC236}">
                <a16:creationId xmlns:a16="http://schemas.microsoft.com/office/drawing/2014/main" id="{FA755AF9-6AEA-4BCA-A1A2-C57A58214B9E}"/>
              </a:ext>
            </a:extLst>
          </p:cNvPr>
          <p:cNvSpPr>
            <a:spLocks noGrp="1"/>
          </p:cNvSpPr>
          <p:nvPr>
            <p:ph type="title"/>
          </p:nvPr>
        </p:nvSpPr>
        <p:spPr>
          <a:xfrm>
            <a:off x="609600" y="2370024"/>
            <a:ext cx="10363200" cy="1362075"/>
          </a:xfrm>
        </p:spPr>
        <p:txBody>
          <a:bodyPr/>
          <a:lstStyle/>
          <a:p>
            <a:r>
              <a:rPr lang="en-US" dirty="0"/>
              <a:t>IT21175084   |    Pathirana V P E P V </a:t>
            </a:r>
          </a:p>
        </p:txBody>
      </p:sp>
      <p:sp>
        <p:nvSpPr>
          <p:cNvPr id="6" name="Text Placeholder 5">
            <a:extLst>
              <a:ext uri="{FF2B5EF4-FFF2-40B4-BE49-F238E27FC236}">
                <a16:creationId xmlns:a16="http://schemas.microsoft.com/office/drawing/2014/main" id="{07A91C59-28F0-4A9C-ACA2-19A536A0C380}"/>
              </a:ext>
            </a:extLst>
          </p:cNvPr>
          <p:cNvSpPr>
            <a:spLocks noGrp="1"/>
          </p:cNvSpPr>
          <p:nvPr>
            <p:ph type="body" idx="1"/>
          </p:nvPr>
        </p:nvSpPr>
        <p:spPr>
          <a:xfrm>
            <a:off x="609600" y="3504562"/>
            <a:ext cx="10363200" cy="784448"/>
          </a:xfrm>
        </p:spPr>
        <p:txBody>
          <a:bodyPr>
            <a:normAutofit/>
          </a:bodyPr>
          <a:lstStyle/>
          <a:p>
            <a:r>
              <a:rPr lang="en-US" sz="2800" b="1" dirty="0">
                <a:solidFill>
                  <a:schemeClr val="tx1"/>
                </a:solidFill>
                <a:latin typeface="Canva Sans Bold"/>
              </a:rPr>
              <a:t>Specialization – Information Technology</a:t>
            </a:r>
            <a:endParaRPr lang="en-US" sz="1800" b="1" dirty="0">
              <a:solidFill>
                <a:schemeClr val="tx1"/>
              </a:solidFill>
            </a:endParaRPr>
          </a:p>
        </p:txBody>
      </p:sp>
      <p:sp>
        <p:nvSpPr>
          <p:cNvPr id="4" name="Rectangle 3">
            <a:extLst>
              <a:ext uri="{FF2B5EF4-FFF2-40B4-BE49-F238E27FC236}">
                <a16:creationId xmlns:a16="http://schemas.microsoft.com/office/drawing/2014/main" id="{5FB98E66-DBD5-4B29-AC68-A58A70C64231}"/>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a:t>
            </a:r>
            <a:r>
              <a:rPr lang="en-US" b="1" dirty="0">
                <a:solidFill>
                  <a:schemeClr val="tx1"/>
                </a:solidFill>
              </a:rPr>
              <a:t>21175084</a:t>
            </a:r>
            <a:r>
              <a:rPr lang="en-US" sz="1800" b="1" dirty="0">
                <a:solidFill>
                  <a:schemeClr val="tx1"/>
                </a:solidFill>
              </a:rPr>
              <a:t>   |   Pathirana V P E P V   |  </a:t>
            </a:r>
            <a:r>
              <a:rPr lang="en-US" b="1" dirty="0">
                <a:solidFill>
                  <a:schemeClr val="tx1"/>
                </a:solidFill>
              </a:rPr>
              <a:t>24-25J-082</a:t>
            </a:r>
            <a:endParaRPr lang="en-US" sz="1800" b="1" dirty="0">
              <a:solidFill>
                <a:schemeClr val="tx1"/>
              </a:solidFill>
            </a:endParaRPr>
          </a:p>
        </p:txBody>
      </p:sp>
      <p:sp>
        <p:nvSpPr>
          <p:cNvPr id="2" name="TextBox 4">
            <a:extLst>
              <a:ext uri="{FF2B5EF4-FFF2-40B4-BE49-F238E27FC236}">
                <a16:creationId xmlns:a16="http://schemas.microsoft.com/office/drawing/2014/main" id="{6676BCC8-DA72-E0C1-60F7-D2BF9AF561D5}"/>
              </a:ext>
            </a:extLst>
          </p:cNvPr>
          <p:cNvSpPr txBox="1"/>
          <p:nvPr/>
        </p:nvSpPr>
        <p:spPr>
          <a:xfrm>
            <a:off x="609600" y="5006221"/>
            <a:ext cx="7924800" cy="769441"/>
          </a:xfrm>
          <a:prstGeom prst="rect">
            <a:avLst/>
          </a:prstGeom>
        </p:spPr>
        <p:txBody>
          <a:bodyPr wrap="square" lIns="0" tIns="0" rIns="0" bIns="0" rtlCol="0" anchor="t">
            <a:spAutoFit/>
          </a:bodyPr>
          <a:lstStyle/>
          <a:p>
            <a:pPr>
              <a:lnSpc>
                <a:spcPts val="3001"/>
              </a:lnSpc>
            </a:pPr>
            <a:r>
              <a:rPr lang="en-US" sz="2800" b="1" dirty="0">
                <a:latin typeface="Canva Sans Bold" panose="020B0604020202020204" charset="0"/>
              </a:rPr>
              <a:t> Component 3 – 2D Interview Panel Simulation</a:t>
            </a:r>
            <a:endParaRPr lang="en-US" sz="3200" b="1" dirty="0">
              <a:latin typeface="Canva Sans Bold" panose="020B0604020202020204" charset="0"/>
            </a:endParaRPr>
          </a:p>
          <a:p>
            <a:pPr algn="ctr">
              <a:lnSpc>
                <a:spcPts val="3001"/>
              </a:lnSpc>
            </a:pPr>
            <a:endParaRPr lang="en-US" sz="3001" dirty="0">
              <a:latin typeface="Canva Sans Bold" panose="020B0604020202020204" charset="0"/>
            </a:endParaRPr>
          </a:p>
        </p:txBody>
      </p:sp>
      <p:pic>
        <p:nvPicPr>
          <p:cNvPr id="8" name="Picture 7" descr="A person in a red dress&#10;&#10;Description automatically generated">
            <a:extLst>
              <a:ext uri="{FF2B5EF4-FFF2-40B4-BE49-F238E27FC236}">
                <a16:creationId xmlns:a16="http://schemas.microsoft.com/office/drawing/2014/main" id="{82F37BF9-73A8-D2D7-3C3A-55A3CD8C7DC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7407" t="12222" r="18889" b="33333"/>
          <a:stretch/>
        </p:blipFill>
        <p:spPr>
          <a:xfrm>
            <a:off x="10134600" y="180753"/>
            <a:ext cx="1981200" cy="2257647"/>
          </a:xfrm>
          <a:prstGeom prst="rect">
            <a:avLst/>
          </a:prstGeom>
        </p:spPr>
      </p:pic>
    </p:spTree>
    <p:extLst>
      <p:ext uri="{BB962C8B-B14F-4D97-AF65-F5344CB8AC3E}">
        <p14:creationId xmlns:p14="http://schemas.microsoft.com/office/powerpoint/2010/main" val="24302495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lue and green lines connected">
            <a:extLst>
              <a:ext uri="{FF2B5EF4-FFF2-40B4-BE49-F238E27FC236}">
                <a16:creationId xmlns:a16="http://schemas.microsoft.com/office/drawing/2014/main" id="{887EFC47-20B4-5DC6-D2DD-9DA05E556FD6}"/>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304800" y="228600"/>
            <a:ext cx="11684000" cy="868362"/>
          </a:xfrm>
        </p:spPr>
        <p:txBody>
          <a:bodyPr>
            <a:normAutofit fontScale="90000"/>
          </a:bodyPr>
          <a:lstStyle/>
          <a:p>
            <a:br>
              <a:rPr lang="en-US" sz="4400" b="1" dirty="0"/>
            </a:br>
            <a:r>
              <a:rPr lang="en-US" sz="4400" b="1" dirty="0"/>
              <a:t>Introduction and Background</a:t>
            </a:r>
            <a:br>
              <a:rPr lang="en-US" dirty="0"/>
            </a:br>
            <a:endParaRPr lang="en-US" dirty="0"/>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304800" y="1071562"/>
            <a:ext cx="11684000" cy="5181600"/>
          </a:xfrm>
        </p:spPr>
        <p:txBody>
          <a:bodyPr>
            <a:normAutofit/>
          </a:bodyPr>
          <a:lstStyle/>
          <a:p>
            <a:r>
              <a:rPr lang="en-US" sz="2000" kern="100" dirty="0">
                <a:effectLst/>
                <a:latin typeface="Aptos" panose="020B0004020202020204" pitchFamily="34" charset="0"/>
                <a:ea typeface="Aptos" panose="020B0004020202020204" pitchFamily="34" charset="0"/>
                <a:cs typeface="Times New Roman" panose="02020603050405020304" pitchFamily="18" charset="0"/>
              </a:rPr>
              <a:t>The "2D Interview Panel Simulation" project is designed to help users practice and improve their interview skills. (It uses 2D avatars to simulate interviews at three levels.)</a:t>
            </a:r>
          </a:p>
          <a:p>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2000" kern="100" dirty="0">
                <a:effectLst/>
                <a:latin typeface="Aptos" panose="020B0004020202020204" pitchFamily="34" charset="0"/>
                <a:ea typeface="Aptos" panose="020B0004020202020204" pitchFamily="34" charset="0"/>
                <a:cs typeface="Times New Roman" panose="02020603050405020304" pitchFamily="18" charset="0"/>
              </a:rPr>
              <a:t>The avatars ask questions generated by machine learning models, either decision trees or artificial neural networks (ANNs).</a:t>
            </a:r>
          </a:p>
          <a:p>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2000" kern="100" dirty="0">
                <a:effectLst/>
                <a:latin typeface="Aptos" panose="020B0004020202020204" pitchFamily="34" charset="0"/>
                <a:ea typeface="Aptos" panose="020B0004020202020204" pitchFamily="34" charset="0"/>
                <a:cs typeface="Times New Roman" panose="02020603050405020304" pitchFamily="18" charset="0"/>
              </a:rPr>
              <a:t>The system provides realistic interview practice by increasing the difficulty of questions, helping users build confidence and get better prepared for real interviews.</a:t>
            </a:r>
          </a:p>
          <a:p>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2000" kern="100" dirty="0">
                <a:effectLst/>
                <a:latin typeface="Aptos" panose="020B0004020202020204" pitchFamily="34" charset="0"/>
                <a:ea typeface="Aptos" panose="020B0004020202020204" pitchFamily="34" charset="0"/>
                <a:cs typeface="Times New Roman" panose="02020603050405020304" pitchFamily="18" charset="0"/>
              </a:rPr>
              <a:t>This approach makes practicing for interviews more engaging and effective compared to traditional methods.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dirty="0">
              <a:highlight>
                <a:srgbClr val="FFFF00"/>
              </a:highlight>
            </a:endParaRPr>
          </a:p>
        </p:txBody>
      </p:sp>
      <p:sp>
        <p:nvSpPr>
          <p:cNvPr id="3" name="Rectangle 2">
            <a:extLst>
              <a:ext uri="{FF2B5EF4-FFF2-40B4-BE49-F238E27FC236}">
                <a16:creationId xmlns:a16="http://schemas.microsoft.com/office/drawing/2014/main" id="{3A6165A3-D100-CC84-200E-64327F79510C}"/>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a:t>
            </a:r>
            <a:r>
              <a:rPr lang="en-US" b="1" dirty="0">
                <a:solidFill>
                  <a:schemeClr val="tx1"/>
                </a:solidFill>
              </a:rPr>
              <a:t>21175084</a:t>
            </a:r>
            <a:r>
              <a:rPr lang="en-US" sz="1800" b="1" dirty="0">
                <a:solidFill>
                  <a:schemeClr val="tx1"/>
                </a:solidFill>
              </a:rPr>
              <a:t>   |   Pathirana V P E P V   |  </a:t>
            </a:r>
            <a:r>
              <a:rPr lang="en-US" b="1" dirty="0">
                <a:solidFill>
                  <a:schemeClr val="tx1"/>
                </a:solidFill>
              </a:rPr>
              <a:t>24-25J-082</a:t>
            </a:r>
            <a:endParaRPr lang="en-US" sz="1800" b="1" dirty="0">
              <a:solidFill>
                <a:schemeClr val="tx1"/>
              </a:solidFill>
            </a:endParaRPr>
          </a:p>
        </p:txBody>
      </p:sp>
      <p:pic>
        <p:nvPicPr>
          <p:cNvPr id="8" name="Picture 7" descr="A cartoon character sitting at a desk with a computer&#10;&#10;Description automatically generated">
            <a:extLst>
              <a:ext uri="{FF2B5EF4-FFF2-40B4-BE49-F238E27FC236}">
                <a16:creationId xmlns:a16="http://schemas.microsoft.com/office/drawing/2014/main" id="{2FFA6D60-A7DE-6117-DB8E-A6ED3C8589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6400" y="4657724"/>
            <a:ext cx="2395070" cy="1595438"/>
          </a:xfrm>
          <a:prstGeom prst="rect">
            <a:avLst/>
          </a:prstGeom>
        </p:spPr>
      </p:pic>
    </p:spTree>
    <p:extLst>
      <p:ext uri="{BB962C8B-B14F-4D97-AF65-F5344CB8AC3E}">
        <p14:creationId xmlns:p14="http://schemas.microsoft.com/office/powerpoint/2010/main" val="32448764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lue and green lines connected">
            <a:extLst>
              <a:ext uri="{FF2B5EF4-FFF2-40B4-BE49-F238E27FC236}">
                <a16:creationId xmlns:a16="http://schemas.microsoft.com/office/drawing/2014/main" id="{9242C252-4337-714F-0041-40102332640B}"/>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2" name="Title 1">
            <a:extLst>
              <a:ext uri="{FF2B5EF4-FFF2-40B4-BE49-F238E27FC236}">
                <a16:creationId xmlns:a16="http://schemas.microsoft.com/office/drawing/2014/main" id="{EC453098-67E9-7AD5-00D3-A09AD778F918}"/>
              </a:ext>
            </a:extLst>
          </p:cNvPr>
          <p:cNvSpPr>
            <a:spLocks noGrp="1"/>
          </p:cNvSpPr>
          <p:nvPr>
            <p:ph type="title"/>
          </p:nvPr>
        </p:nvSpPr>
        <p:spPr>
          <a:xfrm>
            <a:off x="304800" y="304800"/>
            <a:ext cx="11684000" cy="838200"/>
          </a:xfrm>
        </p:spPr>
        <p:txBody>
          <a:bodyPr>
            <a:normAutofit/>
          </a:bodyPr>
          <a:lstStyle/>
          <a:p>
            <a:r>
              <a:rPr lang="en-US" sz="4000" b="1" dirty="0"/>
              <a:t>Research Gap</a:t>
            </a:r>
          </a:p>
        </p:txBody>
      </p:sp>
      <p:sp>
        <p:nvSpPr>
          <p:cNvPr id="3" name="Content Placeholder 2">
            <a:extLst>
              <a:ext uri="{FF2B5EF4-FFF2-40B4-BE49-F238E27FC236}">
                <a16:creationId xmlns:a16="http://schemas.microsoft.com/office/drawing/2014/main" id="{30F57EB0-6AB7-53A9-9DB4-350B37A53E7E}"/>
              </a:ext>
            </a:extLst>
          </p:cNvPr>
          <p:cNvSpPr>
            <a:spLocks noGrp="1"/>
          </p:cNvSpPr>
          <p:nvPr>
            <p:ph idx="1"/>
          </p:nvPr>
        </p:nvSpPr>
        <p:spPr/>
        <p:txBody>
          <a:bodyPr/>
          <a:lstStyle/>
          <a:p>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2800" kern="100" dirty="0">
                <a:effectLst/>
                <a:latin typeface="Aptos" panose="020B0004020202020204" pitchFamily="34" charset="0"/>
                <a:ea typeface="Aptos" panose="020B0004020202020204" pitchFamily="34" charset="0"/>
                <a:cs typeface="Times New Roman" panose="02020603050405020304" pitchFamily="18" charset="0"/>
              </a:rPr>
              <a:t>Advanced Design Techniques for Realistic 2D Avatars</a:t>
            </a:r>
          </a:p>
          <a:p>
            <a:r>
              <a:rPr lang="en-US" sz="2800" kern="100" dirty="0">
                <a:effectLst/>
                <a:latin typeface="Aptos" panose="020B0004020202020204" pitchFamily="34" charset="0"/>
                <a:ea typeface="Aptos" panose="020B0004020202020204" pitchFamily="34" charset="0"/>
                <a:cs typeface="Times New Roman" panose="02020603050405020304" pitchFamily="18" charset="0"/>
              </a:rPr>
              <a:t>Application of Decision Tree and ANN Models in Interview Simulations</a:t>
            </a:r>
          </a:p>
          <a:p>
            <a:r>
              <a:rPr lang="en-US" sz="2800" kern="100" dirty="0">
                <a:effectLst/>
                <a:latin typeface="Aptos" panose="020B0004020202020204" pitchFamily="34" charset="0"/>
                <a:ea typeface="Aptos" panose="020B0004020202020204" pitchFamily="34" charset="0"/>
                <a:cs typeface="Times New Roman" panose="02020603050405020304" pitchFamily="18" charset="0"/>
              </a:rPr>
              <a:t>Efficient Integration of ML Models with 2D Simulation Systems</a:t>
            </a:r>
          </a:p>
          <a:p>
            <a:r>
              <a:rPr lang="en-US" sz="2800" kern="100" dirty="0">
                <a:effectLst/>
                <a:latin typeface="Aptos" panose="020B0004020202020204" pitchFamily="34" charset="0"/>
                <a:ea typeface="Aptos" panose="020B0004020202020204" pitchFamily="34" charset="0"/>
                <a:cs typeface="Times New Roman" panose="02020603050405020304" pitchFamily="18" charset="0"/>
              </a:rPr>
              <a:t>User Engagement Strategies in 2D Practice Environments</a:t>
            </a:r>
          </a:p>
          <a:p>
            <a:r>
              <a:rPr lang="en-US" sz="2800" kern="100" dirty="0">
                <a:effectLst/>
                <a:latin typeface="Aptos" panose="020B0004020202020204" pitchFamily="34" charset="0"/>
                <a:ea typeface="Aptos" panose="020B0004020202020204" pitchFamily="34" charset="0"/>
                <a:cs typeface="Times New Roman" panose="02020603050405020304" pitchFamily="18" charset="0"/>
              </a:rPr>
              <a:t>Ensuring Accuracy, Reliability, and Effectiveness in 2D Interview Simulations</a:t>
            </a:r>
          </a:p>
          <a:p>
            <a:endParaRPr lang="en-US" dirty="0"/>
          </a:p>
        </p:txBody>
      </p:sp>
      <p:pic>
        <p:nvPicPr>
          <p:cNvPr id="6" name="Picture 5" descr="A computer with a questionnaire and a pencil&#10;&#10;Description automatically generated">
            <a:extLst>
              <a:ext uri="{FF2B5EF4-FFF2-40B4-BE49-F238E27FC236}">
                <a16:creationId xmlns:a16="http://schemas.microsoft.com/office/drawing/2014/main" id="{73569A39-D982-3639-BE10-3AA0CD0FB3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76888" y="4267200"/>
            <a:ext cx="2647878" cy="2057400"/>
          </a:xfrm>
          <a:prstGeom prst="rect">
            <a:avLst/>
          </a:prstGeom>
        </p:spPr>
      </p:pic>
      <p:sp>
        <p:nvSpPr>
          <p:cNvPr id="5" name="Rectangle 4">
            <a:extLst>
              <a:ext uri="{FF2B5EF4-FFF2-40B4-BE49-F238E27FC236}">
                <a16:creationId xmlns:a16="http://schemas.microsoft.com/office/drawing/2014/main" id="{014191A4-1F19-410D-B01A-4C6050797305}"/>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a:t>
            </a:r>
            <a:r>
              <a:rPr lang="en-US" b="1" dirty="0">
                <a:solidFill>
                  <a:schemeClr val="tx1"/>
                </a:solidFill>
              </a:rPr>
              <a:t>21175084</a:t>
            </a:r>
            <a:r>
              <a:rPr lang="en-US" sz="1800" b="1" dirty="0">
                <a:solidFill>
                  <a:schemeClr val="tx1"/>
                </a:solidFill>
              </a:rPr>
              <a:t>   |   Pathirana V P E P V   |  </a:t>
            </a:r>
            <a:r>
              <a:rPr lang="en-US" b="1" dirty="0">
                <a:solidFill>
                  <a:schemeClr val="tx1"/>
                </a:solidFill>
              </a:rPr>
              <a:t>24-25J-082</a:t>
            </a:r>
            <a:endParaRPr lang="en-US" sz="1800" b="1" dirty="0">
              <a:solidFill>
                <a:schemeClr val="tx1"/>
              </a:solidFill>
            </a:endParaRPr>
          </a:p>
        </p:txBody>
      </p:sp>
    </p:spTree>
    <p:extLst>
      <p:ext uri="{BB962C8B-B14F-4D97-AF65-F5344CB8AC3E}">
        <p14:creationId xmlns:p14="http://schemas.microsoft.com/office/powerpoint/2010/main" val="18514038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lue and green lines connected">
            <a:extLst>
              <a:ext uri="{FF2B5EF4-FFF2-40B4-BE49-F238E27FC236}">
                <a16:creationId xmlns:a16="http://schemas.microsoft.com/office/drawing/2014/main" id="{8FFEF4EF-D685-08B9-DA06-C08A6AFE5A91}"/>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58553"/>
            <a:ext cx="12192000" cy="6323875"/>
          </a:xfrm>
          <a:prstGeom prst="rect">
            <a:avLst/>
          </a:prstGeom>
        </p:spPr>
      </p:pic>
      <p:sp>
        <p:nvSpPr>
          <p:cNvPr id="7" name="Title 1">
            <a:extLst>
              <a:ext uri="{FF2B5EF4-FFF2-40B4-BE49-F238E27FC236}">
                <a16:creationId xmlns:a16="http://schemas.microsoft.com/office/drawing/2014/main" id="{4F30F0FD-8872-5E12-4ED3-8FA7BB806F01}"/>
              </a:ext>
            </a:extLst>
          </p:cNvPr>
          <p:cNvSpPr>
            <a:spLocks noGrp="1"/>
          </p:cNvSpPr>
          <p:nvPr>
            <p:ph type="title"/>
          </p:nvPr>
        </p:nvSpPr>
        <p:spPr>
          <a:xfrm>
            <a:off x="155006" y="68886"/>
            <a:ext cx="11785599" cy="501890"/>
          </a:xfrm>
        </p:spPr>
        <p:txBody>
          <a:bodyPr>
            <a:normAutofit fontScale="90000"/>
          </a:bodyPr>
          <a:lstStyle/>
          <a:p>
            <a:r>
              <a:rPr lang="en-US" sz="4000" b="1" dirty="0"/>
              <a:t>Research Gap</a:t>
            </a:r>
          </a:p>
        </p:txBody>
      </p:sp>
      <p:graphicFrame>
        <p:nvGraphicFramePr>
          <p:cNvPr id="43" name="Table 3">
            <a:extLst>
              <a:ext uri="{FF2B5EF4-FFF2-40B4-BE49-F238E27FC236}">
                <a16:creationId xmlns:a16="http://schemas.microsoft.com/office/drawing/2014/main" id="{1197FFAE-D8CF-0E23-497E-104B5B947E04}"/>
              </a:ext>
            </a:extLst>
          </p:cNvPr>
          <p:cNvGraphicFramePr>
            <a:graphicFrameLocks noGrp="1"/>
          </p:cNvGraphicFramePr>
          <p:nvPr>
            <p:extLst>
              <p:ext uri="{D42A27DB-BD31-4B8C-83A1-F6EECF244321}">
                <p14:modId xmlns:p14="http://schemas.microsoft.com/office/powerpoint/2010/main" val="1123878036"/>
              </p:ext>
            </p:extLst>
          </p:nvPr>
        </p:nvGraphicFramePr>
        <p:xfrm>
          <a:off x="155007" y="698111"/>
          <a:ext cx="11805038" cy="5650338"/>
        </p:xfrm>
        <a:graphic>
          <a:graphicData uri="http://schemas.openxmlformats.org/drawingml/2006/table">
            <a:tbl>
              <a:tblPr/>
              <a:tblGrid>
                <a:gridCol w="2771618">
                  <a:extLst>
                    <a:ext uri="{9D8B030D-6E8A-4147-A177-3AD203B41FA5}">
                      <a16:colId xmlns:a16="http://schemas.microsoft.com/office/drawing/2014/main" val="20000"/>
                    </a:ext>
                  </a:extLst>
                </a:gridCol>
                <a:gridCol w="2423308">
                  <a:extLst>
                    <a:ext uri="{9D8B030D-6E8A-4147-A177-3AD203B41FA5}">
                      <a16:colId xmlns:a16="http://schemas.microsoft.com/office/drawing/2014/main" val="20001"/>
                    </a:ext>
                  </a:extLst>
                </a:gridCol>
                <a:gridCol w="1669362">
                  <a:extLst>
                    <a:ext uri="{9D8B030D-6E8A-4147-A177-3AD203B41FA5}">
                      <a16:colId xmlns:a16="http://schemas.microsoft.com/office/drawing/2014/main" val="20002"/>
                    </a:ext>
                  </a:extLst>
                </a:gridCol>
                <a:gridCol w="1675441">
                  <a:extLst>
                    <a:ext uri="{9D8B030D-6E8A-4147-A177-3AD203B41FA5}">
                      <a16:colId xmlns:a16="http://schemas.microsoft.com/office/drawing/2014/main" val="20003"/>
                    </a:ext>
                  </a:extLst>
                </a:gridCol>
                <a:gridCol w="1671861">
                  <a:extLst>
                    <a:ext uri="{9D8B030D-6E8A-4147-A177-3AD203B41FA5}">
                      <a16:colId xmlns:a16="http://schemas.microsoft.com/office/drawing/2014/main" val="20004"/>
                    </a:ext>
                  </a:extLst>
                </a:gridCol>
                <a:gridCol w="1593448">
                  <a:extLst>
                    <a:ext uri="{9D8B030D-6E8A-4147-A177-3AD203B41FA5}">
                      <a16:colId xmlns:a16="http://schemas.microsoft.com/office/drawing/2014/main" val="20005"/>
                    </a:ext>
                  </a:extLst>
                </a:gridCol>
              </a:tblGrid>
              <a:tr h="701735">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78B9EB"/>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78B9EB"/>
                    </a:solidFill>
                  </a:tcPr>
                </a:tc>
                <a:tc>
                  <a:txBody>
                    <a:bodyPr/>
                    <a:lstStyle/>
                    <a:p>
                      <a:pPr algn="ctr">
                        <a:lnSpc>
                          <a:spcPts val="1987"/>
                        </a:lnSpc>
                        <a:defRPr/>
                      </a:pPr>
                      <a:endParaRPr lang="en-US" sz="110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78B9EB"/>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78B9EB"/>
                    </a:solidFill>
                  </a:tcPr>
                </a:tc>
                <a:tc>
                  <a:txBody>
                    <a:bodyPr/>
                    <a:lstStyle/>
                    <a:p>
                      <a:pPr algn="ctr">
                        <a:lnSpc>
                          <a:spcPts val="1987"/>
                        </a:lnSpc>
                        <a:defRPr/>
                      </a:pPr>
                      <a:endParaRPr lang="en-US" sz="110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78B9EB"/>
                    </a:solidFill>
                  </a:tcPr>
                </a:tc>
                <a:tc>
                  <a:txBody>
                    <a:bodyPr/>
                    <a:lstStyle/>
                    <a:p>
                      <a:pPr algn="ctr">
                        <a:lnSpc>
                          <a:spcPts val="1987"/>
                        </a:lnSpc>
                        <a:defRPr/>
                      </a:pPr>
                      <a:endParaRPr lang="en-US" sz="110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78B9EB"/>
                    </a:solidFill>
                  </a:tcPr>
                </a:tc>
                <a:extLst>
                  <a:ext uri="{0D108BD9-81ED-4DB2-BD59-A6C34878D82A}">
                    <a16:rowId xmlns:a16="http://schemas.microsoft.com/office/drawing/2014/main" val="10000"/>
                  </a:ext>
                </a:extLst>
              </a:tr>
              <a:tr h="1507423">
                <a:tc>
                  <a:txBody>
                    <a:bodyPr/>
                    <a:lstStyle/>
                    <a:p>
                      <a:pPr marL="0" marR="0" lvl="0" indent="0" algn="ctr" defTabSz="914400" rtl="0" eaLnBrk="1" fontAlgn="auto" latinLnBrk="0" hangingPunct="1">
                        <a:lnSpc>
                          <a:spcPts val="1987"/>
                        </a:lnSpc>
                        <a:spcBef>
                          <a:spcPts val="0"/>
                        </a:spcBef>
                        <a:spcAft>
                          <a:spcPts val="0"/>
                        </a:spcAft>
                        <a:buClrTx/>
                        <a:buSzTx/>
                        <a:buFontTx/>
                        <a:buNone/>
                        <a:tabLst/>
                        <a:defRPr/>
                      </a:pP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ts val="1987"/>
                        </a:lnSpc>
                        <a:spcBef>
                          <a:spcPts val="0"/>
                        </a:spcBef>
                        <a:spcAft>
                          <a:spcPts val="0"/>
                        </a:spcAft>
                        <a:buClrTx/>
                        <a:buSzTx/>
                        <a:buFontTx/>
                        <a:buNone/>
                        <a:tabLst/>
                        <a:defRPr/>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Advanced Design Techniques for Realistic 2D Avatars</a:t>
                      </a:r>
                    </a:p>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78B9EB"/>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extLst>
                  <a:ext uri="{0D108BD9-81ED-4DB2-BD59-A6C34878D82A}">
                    <a16:rowId xmlns:a16="http://schemas.microsoft.com/office/drawing/2014/main" val="10001"/>
                  </a:ext>
                </a:extLst>
              </a:tr>
              <a:tr h="701735">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78B9EB"/>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extLst>
                  <a:ext uri="{0D108BD9-81ED-4DB2-BD59-A6C34878D82A}">
                    <a16:rowId xmlns:a16="http://schemas.microsoft.com/office/drawing/2014/main" val="10002"/>
                  </a:ext>
                </a:extLst>
              </a:tr>
              <a:tr h="701735">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78B9EB"/>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extLst>
                  <a:ext uri="{0D108BD9-81ED-4DB2-BD59-A6C34878D82A}">
                    <a16:rowId xmlns:a16="http://schemas.microsoft.com/office/drawing/2014/main" val="10003"/>
                  </a:ext>
                </a:extLst>
              </a:tr>
              <a:tr h="701735">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78B9EB"/>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extLst>
                  <a:ext uri="{0D108BD9-81ED-4DB2-BD59-A6C34878D82A}">
                    <a16:rowId xmlns:a16="http://schemas.microsoft.com/office/drawing/2014/main" val="10004"/>
                  </a:ext>
                </a:extLst>
              </a:tr>
              <a:tr h="1252848">
                <a:tc>
                  <a:txBody>
                    <a:bodyPr/>
                    <a:lstStyle/>
                    <a:p>
                      <a:pPr algn="l">
                        <a:lnSpc>
                          <a:spcPts val="1812"/>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78B9EB"/>
                    </a:solidFill>
                  </a:tcPr>
                </a:tc>
                <a:tc>
                  <a:txBody>
                    <a:bodyPr/>
                    <a:lstStyle/>
                    <a:p>
                      <a:pPr algn="ctr">
                        <a:lnSpc>
                          <a:spcPts val="1987"/>
                        </a:lnSpc>
                        <a:defRPr/>
                      </a:pPr>
                      <a:endParaRPr lang="en-US" sz="110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extLst>
                  <a:ext uri="{0D108BD9-81ED-4DB2-BD59-A6C34878D82A}">
                    <a16:rowId xmlns:a16="http://schemas.microsoft.com/office/drawing/2014/main" val="10005"/>
                  </a:ext>
                </a:extLst>
              </a:tr>
            </a:tbl>
          </a:graphicData>
        </a:graphic>
      </p:graphicFrame>
      <p:sp>
        <p:nvSpPr>
          <p:cNvPr id="45" name="TextBox 7">
            <a:extLst>
              <a:ext uri="{FF2B5EF4-FFF2-40B4-BE49-F238E27FC236}">
                <a16:creationId xmlns:a16="http://schemas.microsoft.com/office/drawing/2014/main" id="{BB45A383-6D80-BDBC-5330-63F39AD5D26F}"/>
              </a:ext>
            </a:extLst>
          </p:cNvPr>
          <p:cNvSpPr txBox="1"/>
          <p:nvPr/>
        </p:nvSpPr>
        <p:spPr>
          <a:xfrm>
            <a:off x="257835" y="3048717"/>
            <a:ext cx="2743201" cy="738664"/>
          </a:xfrm>
          <a:prstGeom prst="rect">
            <a:avLst/>
          </a:prstGeom>
        </p:spPr>
        <p:txBody>
          <a:bodyPr wrap="square" lIns="0" tIns="0" rIns="0" bIns="0" rtlCol="0" anchor="t">
            <a:spAutoFit/>
          </a:bodyPr>
          <a:lstStyle/>
          <a:p>
            <a:r>
              <a:rPr lang="en-US" sz="1600" kern="100" dirty="0">
                <a:effectLst/>
                <a:latin typeface="Aptos" panose="020B0004020202020204" pitchFamily="34" charset="0"/>
                <a:ea typeface="Aptos" panose="020B0004020202020204" pitchFamily="34" charset="0"/>
                <a:cs typeface="Times New Roman" panose="02020603050405020304" pitchFamily="18" charset="0"/>
              </a:rPr>
              <a:t>Application of Decision Tree and ANN Models in Interview Simulations</a:t>
            </a:r>
          </a:p>
        </p:txBody>
      </p:sp>
      <p:sp>
        <p:nvSpPr>
          <p:cNvPr id="46" name="TextBox 7">
            <a:extLst>
              <a:ext uri="{FF2B5EF4-FFF2-40B4-BE49-F238E27FC236}">
                <a16:creationId xmlns:a16="http://schemas.microsoft.com/office/drawing/2014/main" id="{E892A53D-2625-6F70-3924-22A85FF14E31}"/>
              </a:ext>
            </a:extLst>
          </p:cNvPr>
          <p:cNvSpPr txBox="1"/>
          <p:nvPr/>
        </p:nvSpPr>
        <p:spPr>
          <a:xfrm>
            <a:off x="287580" y="4097368"/>
            <a:ext cx="2743201" cy="738664"/>
          </a:xfrm>
          <a:prstGeom prst="rect">
            <a:avLst/>
          </a:prstGeom>
        </p:spPr>
        <p:txBody>
          <a:bodyPr wrap="square" lIns="0" tIns="0" rIns="0" bIns="0" rtlCol="0" anchor="t">
            <a:spAutoFit/>
          </a:bodyPr>
          <a:lstStyle/>
          <a:p>
            <a:r>
              <a:rPr lang="en-US" sz="1600" kern="100" dirty="0">
                <a:effectLst/>
                <a:latin typeface="Aptos" panose="020B0004020202020204" pitchFamily="34" charset="0"/>
                <a:ea typeface="Aptos" panose="020B0004020202020204" pitchFamily="34" charset="0"/>
                <a:cs typeface="Times New Roman" panose="02020603050405020304" pitchFamily="18" charset="0"/>
              </a:rPr>
              <a:t>Efficient Integration of ML Models with 2D Simulation Systems</a:t>
            </a:r>
          </a:p>
        </p:txBody>
      </p:sp>
      <p:sp>
        <p:nvSpPr>
          <p:cNvPr id="47" name="TextBox 7">
            <a:extLst>
              <a:ext uri="{FF2B5EF4-FFF2-40B4-BE49-F238E27FC236}">
                <a16:creationId xmlns:a16="http://schemas.microsoft.com/office/drawing/2014/main" id="{05208077-1419-92FE-7F22-9E8EB8D858DF}"/>
              </a:ext>
            </a:extLst>
          </p:cNvPr>
          <p:cNvSpPr txBox="1"/>
          <p:nvPr/>
        </p:nvSpPr>
        <p:spPr>
          <a:xfrm>
            <a:off x="257835" y="5334000"/>
            <a:ext cx="2743201" cy="492443"/>
          </a:xfrm>
          <a:prstGeom prst="rect">
            <a:avLst/>
          </a:prstGeom>
        </p:spPr>
        <p:txBody>
          <a:bodyPr wrap="square" lIns="0" tIns="0" rIns="0" bIns="0" rtlCol="0" anchor="t">
            <a:spAutoFit/>
          </a:bodyPr>
          <a:lstStyle/>
          <a:p>
            <a:r>
              <a:rPr lang="en-US" sz="1600" kern="100" dirty="0">
                <a:effectLst/>
                <a:latin typeface="Aptos" panose="020B0004020202020204" pitchFamily="34" charset="0"/>
                <a:ea typeface="Aptos" panose="020B0004020202020204" pitchFamily="34" charset="0"/>
                <a:cs typeface="Times New Roman" panose="02020603050405020304" pitchFamily="18" charset="0"/>
              </a:rPr>
              <a:t>User Engagement Strategies in 2D Practice Environments</a:t>
            </a:r>
          </a:p>
        </p:txBody>
      </p:sp>
      <p:sp>
        <p:nvSpPr>
          <p:cNvPr id="48" name="TextBox 8">
            <a:extLst>
              <a:ext uri="{FF2B5EF4-FFF2-40B4-BE49-F238E27FC236}">
                <a16:creationId xmlns:a16="http://schemas.microsoft.com/office/drawing/2014/main" id="{2E00DC11-64F5-926A-AE04-8D0C0990467A}"/>
              </a:ext>
            </a:extLst>
          </p:cNvPr>
          <p:cNvSpPr txBox="1"/>
          <p:nvPr/>
        </p:nvSpPr>
        <p:spPr>
          <a:xfrm>
            <a:off x="3045742" y="1039638"/>
            <a:ext cx="1673160" cy="231129"/>
          </a:xfrm>
          <a:prstGeom prst="rect">
            <a:avLst/>
          </a:prstGeom>
        </p:spPr>
        <p:txBody>
          <a:bodyPr lIns="0" tIns="0" rIns="0" bIns="0" rtlCol="0" anchor="t">
            <a:spAutoFit/>
          </a:bodyPr>
          <a:lstStyle/>
          <a:p>
            <a:pPr>
              <a:lnSpc>
                <a:spcPts val="1940"/>
              </a:lnSpc>
              <a:spcBef>
                <a:spcPct val="0"/>
              </a:spcBef>
            </a:pPr>
            <a:r>
              <a:rPr lang="en-US" sz="1386" dirty="0">
                <a:solidFill>
                  <a:srgbClr val="000000"/>
                </a:solidFill>
                <a:latin typeface="Canva Sans Bold"/>
              </a:rPr>
              <a:t>RESEARCH [1] </a:t>
            </a:r>
          </a:p>
        </p:txBody>
      </p:sp>
      <p:sp>
        <p:nvSpPr>
          <p:cNvPr id="49" name="TextBox 8">
            <a:extLst>
              <a:ext uri="{FF2B5EF4-FFF2-40B4-BE49-F238E27FC236}">
                <a16:creationId xmlns:a16="http://schemas.microsoft.com/office/drawing/2014/main" id="{1E9DA514-7A78-CD9E-BBBA-BAC25F5EC15D}"/>
              </a:ext>
            </a:extLst>
          </p:cNvPr>
          <p:cNvSpPr txBox="1"/>
          <p:nvPr/>
        </p:nvSpPr>
        <p:spPr>
          <a:xfrm>
            <a:off x="4899787" y="1014511"/>
            <a:ext cx="1673160" cy="231129"/>
          </a:xfrm>
          <a:prstGeom prst="rect">
            <a:avLst/>
          </a:prstGeom>
        </p:spPr>
        <p:txBody>
          <a:bodyPr lIns="0" tIns="0" rIns="0" bIns="0" rtlCol="0" anchor="t">
            <a:spAutoFit/>
          </a:bodyPr>
          <a:lstStyle/>
          <a:p>
            <a:pPr>
              <a:lnSpc>
                <a:spcPts val="1940"/>
              </a:lnSpc>
              <a:spcBef>
                <a:spcPct val="0"/>
              </a:spcBef>
            </a:pPr>
            <a:r>
              <a:rPr lang="en-US" sz="1386" dirty="0">
                <a:solidFill>
                  <a:srgbClr val="000000"/>
                </a:solidFill>
                <a:latin typeface="Canva Sans Bold"/>
              </a:rPr>
              <a:t>RESEARCH [2] </a:t>
            </a:r>
          </a:p>
        </p:txBody>
      </p:sp>
      <p:sp>
        <p:nvSpPr>
          <p:cNvPr id="50" name="TextBox 8">
            <a:extLst>
              <a:ext uri="{FF2B5EF4-FFF2-40B4-BE49-F238E27FC236}">
                <a16:creationId xmlns:a16="http://schemas.microsoft.com/office/drawing/2014/main" id="{35DC552D-2E74-1D4E-0ED8-7B190245618B}"/>
              </a:ext>
            </a:extLst>
          </p:cNvPr>
          <p:cNvSpPr txBox="1"/>
          <p:nvPr/>
        </p:nvSpPr>
        <p:spPr>
          <a:xfrm>
            <a:off x="6739979" y="1003720"/>
            <a:ext cx="1673160" cy="231129"/>
          </a:xfrm>
          <a:prstGeom prst="rect">
            <a:avLst/>
          </a:prstGeom>
        </p:spPr>
        <p:txBody>
          <a:bodyPr lIns="0" tIns="0" rIns="0" bIns="0" rtlCol="0" anchor="t">
            <a:spAutoFit/>
          </a:bodyPr>
          <a:lstStyle/>
          <a:p>
            <a:pPr>
              <a:lnSpc>
                <a:spcPts val="1940"/>
              </a:lnSpc>
              <a:spcBef>
                <a:spcPct val="0"/>
              </a:spcBef>
            </a:pPr>
            <a:r>
              <a:rPr lang="en-US" sz="1386" dirty="0">
                <a:solidFill>
                  <a:srgbClr val="000000"/>
                </a:solidFill>
                <a:latin typeface="Canva Sans Bold"/>
              </a:rPr>
              <a:t>RESEARCH [3] </a:t>
            </a:r>
          </a:p>
        </p:txBody>
      </p:sp>
      <p:sp>
        <p:nvSpPr>
          <p:cNvPr id="51" name="TextBox 8">
            <a:extLst>
              <a:ext uri="{FF2B5EF4-FFF2-40B4-BE49-F238E27FC236}">
                <a16:creationId xmlns:a16="http://schemas.microsoft.com/office/drawing/2014/main" id="{7E0B2F82-40F5-02B9-7A66-82CD96A4EF03}"/>
              </a:ext>
            </a:extLst>
          </p:cNvPr>
          <p:cNvSpPr txBox="1"/>
          <p:nvPr/>
        </p:nvSpPr>
        <p:spPr>
          <a:xfrm>
            <a:off x="8678546" y="1003719"/>
            <a:ext cx="1673160" cy="231129"/>
          </a:xfrm>
          <a:prstGeom prst="rect">
            <a:avLst/>
          </a:prstGeom>
        </p:spPr>
        <p:txBody>
          <a:bodyPr lIns="0" tIns="0" rIns="0" bIns="0" rtlCol="0" anchor="t">
            <a:spAutoFit/>
          </a:bodyPr>
          <a:lstStyle/>
          <a:p>
            <a:pPr>
              <a:lnSpc>
                <a:spcPts val="1940"/>
              </a:lnSpc>
              <a:spcBef>
                <a:spcPct val="0"/>
              </a:spcBef>
            </a:pPr>
            <a:r>
              <a:rPr lang="en-US" sz="1386" dirty="0">
                <a:solidFill>
                  <a:srgbClr val="000000"/>
                </a:solidFill>
                <a:latin typeface="Canva Sans Bold"/>
              </a:rPr>
              <a:t>RESEARCH [4] </a:t>
            </a:r>
          </a:p>
        </p:txBody>
      </p:sp>
      <p:sp>
        <p:nvSpPr>
          <p:cNvPr id="52" name="TextBox 12">
            <a:extLst>
              <a:ext uri="{FF2B5EF4-FFF2-40B4-BE49-F238E27FC236}">
                <a16:creationId xmlns:a16="http://schemas.microsoft.com/office/drawing/2014/main" id="{4E1E5DDF-F249-EDB3-745E-4539B5FF31E9}"/>
              </a:ext>
            </a:extLst>
          </p:cNvPr>
          <p:cNvSpPr txBox="1"/>
          <p:nvPr/>
        </p:nvSpPr>
        <p:spPr>
          <a:xfrm>
            <a:off x="10513868" y="920758"/>
            <a:ext cx="1523125" cy="468888"/>
          </a:xfrm>
          <a:prstGeom prst="rect">
            <a:avLst/>
          </a:prstGeom>
        </p:spPr>
        <p:txBody>
          <a:bodyPr wrap="square" lIns="0" tIns="0" rIns="0" bIns="0" rtlCol="0" anchor="t">
            <a:spAutoFit/>
          </a:bodyPr>
          <a:lstStyle/>
          <a:p>
            <a:pPr algn="ctr">
              <a:lnSpc>
                <a:spcPts val="1940"/>
              </a:lnSpc>
              <a:spcBef>
                <a:spcPct val="0"/>
              </a:spcBef>
            </a:pPr>
            <a:r>
              <a:rPr lang="en-US" sz="1386" dirty="0">
                <a:solidFill>
                  <a:srgbClr val="000000"/>
                </a:solidFill>
                <a:latin typeface="Canva Sans Bold"/>
              </a:rPr>
              <a:t>PROPOSED </a:t>
            </a:r>
          </a:p>
          <a:p>
            <a:pPr algn="ctr">
              <a:lnSpc>
                <a:spcPts val="1940"/>
              </a:lnSpc>
              <a:spcBef>
                <a:spcPct val="0"/>
              </a:spcBef>
            </a:pPr>
            <a:r>
              <a:rPr lang="en-US" sz="1386" dirty="0">
                <a:solidFill>
                  <a:srgbClr val="000000"/>
                </a:solidFill>
                <a:latin typeface="Canva Sans Bold"/>
              </a:rPr>
              <a:t>SOLUTION</a:t>
            </a:r>
          </a:p>
        </p:txBody>
      </p:sp>
      <p:pic>
        <p:nvPicPr>
          <p:cNvPr id="54" name="Graphic 53" descr="Checkmark with solid fill">
            <a:extLst>
              <a:ext uri="{FF2B5EF4-FFF2-40B4-BE49-F238E27FC236}">
                <a16:creationId xmlns:a16="http://schemas.microsoft.com/office/drawing/2014/main" id="{74B93ACE-6154-7070-13DF-AE0050150D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81583" y="2061758"/>
            <a:ext cx="457200" cy="457200"/>
          </a:xfrm>
          <a:prstGeom prst="rect">
            <a:avLst/>
          </a:prstGeom>
        </p:spPr>
      </p:pic>
      <p:pic>
        <p:nvPicPr>
          <p:cNvPr id="55" name="Graphic 54" descr="Checkmark with solid fill">
            <a:extLst>
              <a:ext uri="{FF2B5EF4-FFF2-40B4-BE49-F238E27FC236}">
                <a16:creationId xmlns:a16="http://schemas.microsoft.com/office/drawing/2014/main" id="{65B010B1-E115-E335-17A7-EA874325EAB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52042" y="2061758"/>
            <a:ext cx="457200" cy="457200"/>
          </a:xfrm>
          <a:prstGeom prst="rect">
            <a:avLst/>
          </a:prstGeom>
        </p:spPr>
      </p:pic>
      <p:pic>
        <p:nvPicPr>
          <p:cNvPr id="57" name="Graphic 56" descr="Close with solid fill">
            <a:extLst>
              <a:ext uri="{FF2B5EF4-FFF2-40B4-BE49-F238E27FC236}">
                <a16:creationId xmlns:a16="http://schemas.microsoft.com/office/drawing/2014/main" id="{E8FEF7B2-8804-45BB-D7F4-88C90C74A85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81583" y="3103385"/>
            <a:ext cx="457200" cy="457200"/>
          </a:xfrm>
          <a:prstGeom prst="rect">
            <a:avLst/>
          </a:prstGeom>
        </p:spPr>
      </p:pic>
      <p:pic>
        <p:nvPicPr>
          <p:cNvPr id="58" name="Graphic 57" descr="Close with solid fill">
            <a:extLst>
              <a:ext uri="{FF2B5EF4-FFF2-40B4-BE49-F238E27FC236}">
                <a16:creationId xmlns:a16="http://schemas.microsoft.com/office/drawing/2014/main" id="{326D3389-D91B-C5FD-6A80-CC20A814A64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81583" y="4125735"/>
            <a:ext cx="457200" cy="457200"/>
          </a:xfrm>
          <a:prstGeom prst="rect">
            <a:avLst/>
          </a:prstGeom>
        </p:spPr>
      </p:pic>
      <p:pic>
        <p:nvPicPr>
          <p:cNvPr id="60" name="Graphic 59" descr="Checkmark with solid fill">
            <a:extLst>
              <a:ext uri="{FF2B5EF4-FFF2-40B4-BE49-F238E27FC236}">
                <a16:creationId xmlns:a16="http://schemas.microsoft.com/office/drawing/2014/main" id="{585DE56A-3072-2F4D-F314-2EE7518C65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81583" y="5257799"/>
            <a:ext cx="457200" cy="457200"/>
          </a:xfrm>
          <a:prstGeom prst="rect">
            <a:avLst/>
          </a:prstGeom>
        </p:spPr>
      </p:pic>
      <p:pic>
        <p:nvPicPr>
          <p:cNvPr id="61" name="Graphic 60" descr="Checkmark with solid fill">
            <a:extLst>
              <a:ext uri="{FF2B5EF4-FFF2-40B4-BE49-F238E27FC236}">
                <a16:creationId xmlns:a16="http://schemas.microsoft.com/office/drawing/2014/main" id="{2D68D4DE-2075-E5CA-7C59-85E78470015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16564" y="5257799"/>
            <a:ext cx="457200" cy="457200"/>
          </a:xfrm>
          <a:prstGeom prst="rect">
            <a:avLst/>
          </a:prstGeom>
        </p:spPr>
      </p:pic>
      <p:pic>
        <p:nvPicPr>
          <p:cNvPr id="62" name="Graphic 61" descr="Close with solid fill">
            <a:extLst>
              <a:ext uri="{FF2B5EF4-FFF2-40B4-BE49-F238E27FC236}">
                <a16:creationId xmlns:a16="http://schemas.microsoft.com/office/drawing/2014/main" id="{517D9E65-5FA4-89BD-FED7-36BF46C41BC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16564" y="4125735"/>
            <a:ext cx="457200" cy="457200"/>
          </a:xfrm>
          <a:prstGeom prst="rect">
            <a:avLst/>
          </a:prstGeom>
        </p:spPr>
      </p:pic>
      <p:pic>
        <p:nvPicPr>
          <p:cNvPr id="63" name="Graphic 62" descr="Close with solid fill">
            <a:extLst>
              <a:ext uri="{FF2B5EF4-FFF2-40B4-BE49-F238E27FC236}">
                <a16:creationId xmlns:a16="http://schemas.microsoft.com/office/drawing/2014/main" id="{134E5275-483F-4C8E-37A3-756E4110B39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51545" y="4125735"/>
            <a:ext cx="457200" cy="457200"/>
          </a:xfrm>
          <a:prstGeom prst="rect">
            <a:avLst/>
          </a:prstGeom>
        </p:spPr>
      </p:pic>
      <p:pic>
        <p:nvPicPr>
          <p:cNvPr id="64" name="Graphic 63" descr="Close with solid fill">
            <a:extLst>
              <a:ext uri="{FF2B5EF4-FFF2-40B4-BE49-F238E27FC236}">
                <a16:creationId xmlns:a16="http://schemas.microsoft.com/office/drawing/2014/main" id="{9328A25E-D875-E5BB-6222-70AB8D4252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286526" y="4125735"/>
            <a:ext cx="457200" cy="457200"/>
          </a:xfrm>
          <a:prstGeom prst="rect">
            <a:avLst/>
          </a:prstGeom>
        </p:spPr>
      </p:pic>
      <p:pic>
        <p:nvPicPr>
          <p:cNvPr id="65" name="Graphic 64" descr="Checkmark with solid fill">
            <a:extLst>
              <a:ext uri="{FF2B5EF4-FFF2-40B4-BE49-F238E27FC236}">
                <a16:creationId xmlns:a16="http://schemas.microsoft.com/office/drawing/2014/main" id="{D5BD01DC-9288-7A9C-69B7-AD38F5895F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52042" y="3107850"/>
            <a:ext cx="457200" cy="457200"/>
          </a:xfrm>
          <a:prstGeom prst="rect">
            <a:avLst/>
          </a:prstGeom>
        </p:spPr>
      </p:pic>
      <p:pic>
        <p:nvPicPr>
          <p:cNvPr id="66" name="Graphic 65" descr="Checkmark with solid fill">
            <a:extLst>
              <a:ext uri="{FF2B5EF4-FFF2-40B4-BE49-F238E27FC236}">
                <a16:creationId xmlns:a16="http://schemas.microsoft.com/office/drawing/2014/main" id="{DC92C017-FA16-6982-C804-9C1562F67B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52042" y="4125735"/>
            <a:ext cx="457200" cy="457200"/>
          </a:xfrm>
          <a:prstGeom prst="rect">
            <a:avLst/>
          </a:prstGeom>
        </p:spPr>
      </p:pic>
      <p:pic>
        <p:nvPicPr>
          <p:cNvPr id="67" name="Graphic 66" descr="Checkmark with solid fill">
            <a:extLst>
              <a:ext uri="{FF2B5EF4-FFF2-40B4-BE49-F238E27FC236}">
                <a16:creationId xmlns:a16="http://schemas.microsoft.com/office/drawing/2014/main" id="{CA22B83B-9329-4895-5E12-F620221086A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52042" y="5257799"/>
            <a:ext cx="457200" cy="457200"/>
          </a:xfrm>
          <a:prstGeom prst="rect">
            <a:avLst/>
          </a:prstGeom>
        </p:spPr>
      </p:pic>
      <p:pic>
        <p:nvPicPr>
          <p:cNvPr id="68" name="Graphic 67" descr="Close with solid fill">
            <a:extLst>
              <a:ext uri="{FF2B5EF4-FFF2-40B4-BE49-F238E27FC236}">
                <a16:creationId xmlns:a16="http://schemas.microsoft.com/office/drawing/2014/main" id="{68856664-1A0C-B103-F21A-A46E420A68A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56647" y="5257799"/>
            <a:ext cx="457200" cy="457200"/>
          </a:xfrm>
          <a:prstGeom prst="rect">
            <a:avLst/>
          </a:prstGeom>
        </p:spPr>
      </p:pic>
      <p:pic>
        <p:nvPicPr>
          <p:cNvPr id="69" name="Graphic 68" descr="Checkmark with solid fill">
            <a:extLst>
              <a:ext uri="{FF2B5EF4-FFF2-40B4-BE49-F238E27FC236}">
                <a16:creationId xmlns:a16="http://schemas.microsoft.com/office/drawing/2014/main" id="{39E4CDF0-7100-8454-6F86-11F97A7C9C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86526" y="5253334"/>
            <a:ext cx="457200" cy="457200"/>
          </a:xfrm>
          <a:prstGeom prst="rect">
            <a:avLst/>
          </a:prstGeom>
        </p:spPr>
      </p:pic>
      <p:pic>
        <p:nvPicPr>
          <p:cNvPr id="70" name="Graphic 69" descr="Checkmark with solid fill">
            <a:extLst>
              <a:ext uri="{FF2B5EF4-FFF2-40B4-BE49-F238E27FC236}">
                <a16:creationId xmlns:a16="http://schemas.microsoft.com/office/drawing/2014/main" id="{DF1EDC0C-3724-420E-1015-42ACDCF22F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59480" y="2061758"/>
            <a:ext cx="457200" cy="457200"/>
          </a:xfrm>
          <a:prstGeom prst="rect">
            <a:avLst/>
          </a:prstGeom>
        </p:spPr>
      </p:pic>
      <p:pic>
        <p:nvPicPr>
          <p:cNvPr id="71" name="Graphic 70" descr="Checkmark with solid fill">
            <a:extLst>
              <a:ext uri="{FF2B5EF4-FFF2-40B4-BE49-F238E27FC236}">
                <a16:creationId xmlns:a16="http://schemas.microsoft.com/office/drawing/2014/main" id="{F398408E-AB0B-EDB0-6777-E93FF9BFFC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16564" y="2061758"/>
            <a:ext cx="457200" cy="457200"/>
          </a:xfrm>
          <a:prstGeom prst="rect">
            <a:avLst/>
          </a:prstGeom>
        </p:spPr>
      </p:pic>
      <p:pic>
        <p:nvPicPr>
          <p:cNvPr id="72" name="Graphic 71" descr="Checkmark with solid fill">
            <a:extLst>
              <a:ext uri="{FF2B5EF4-FFF2-40B4-BE49-F238E27FC236}">
                <a16:creationId xmlns:a16="http://schemas.microsoft.com/office/drawing/2014/main" id="{C64207F2-F9D8-088D-EEC7-3FC6676F7B6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86526" y="2061758"/>
            <a:ext cx="457200" cy="457200"/>
          </a:xfrm>
          <a:prstGeom prst="rect">
            <a:avLst/>
          </a:prstGeom>
        </p:spPr>
      </p:pic>
      <p:pic>
        <p:nvPicPr>
          <p:cNvPr id="73" name="Graphic 72" descr="Close with solid fill">
            <a:extLst>
              <a:ext uri="{FF2B5EF4-FFF2-40B4-BE49-F238E27FC236}">
                <a16:creationId xmlns:a16="http://schemas.microsoft.com/office/drawing/2014/main" id="{4503CDFC-7275-29D4-9963-03A22542513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16564" y="3103385"/>
            <a:ext cx="457200" cy="457200"/>
          </a:xfrm>
          <a:prstGeom prst="rect">
            <a:avLst/>
          </a:prstGeom>
        </p:spPr>
      </p:pic>
      <p:pic>
        <p:nvPicPr>
          <p:cNvPr id="74" name="Graphic 73" descr="Close with solid fill">
            <a:extLst>
              <a:ext uri="{FF2B5EF4-FFF2-40B4-BE49-F238E27FC236}">
                <a16:creationId xmlns:a16="http://schemas.microsoft.com/office/drawing/2014/main" id="{BD571B29-1092-B621-924C-525F12F3090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47959" y="3103385"/>
            <a:ext cx="457200" cy="457200"/>
          </a:xfrm>
          <a:prstGeom prst="rect">
            <a:avLst/>
          </a:prstGeom>
        </p:spPr>
      </p:pic>
      <p:pic>
        <p:nvPicPr>
          <p:cNvPr id="75" name="Graphic 74" descr="Checkmark with solid fill">
            <a:extLst>
              <a:ext uri="{FF2B5EF4-FFF2-40B4-BE49-F238E27FC236}">
                <a16:creationId xmlns:a16="http://schemas.microsoft.com/office/drawing/2014/main" id="{1755C5BE-4188-B393-AC24-AA1C9BAB633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86526" y="3103385"/>
            <a:ext cx="457200" cy="457200"/>
          </a:xfrm>
          <a:prstGeom prst="rect">
            <a:avLst/>
          </a:prstGeom>
        </p:spPr>
      </p:pic>
      <p:sp>
        <p:nvSpPr>
          <p:cNvPr id="2" name="Rectangle 1">
            <a:extLst>
              <a:ext uri="{FF2B5EF4-FFF2-40B4-BE49-F238E27FC236}">
                <a16:creationId xmlns:a16="http://schemas.microsoft.com/office/drawing/2014/main" id="{B2507C8F-A476-BBB9-4C66-F50905FFDB81}"/>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a:t>
            </a:r>
            <a:r>
              <a:rPr lang="en-US" b="1" dirty="0">
                <a:solidFill>
                  <a:schemeClr val="tx1"/>
                </a:solidFill>
              </a:rPr>
              <a:t>21175084</a:t>
            </a:r>
            <a:r>
              <a:rPr lang="en-US" sz="1800" b="1" dirty="0">
                <a:solidFill>
                  <a:schemeClr val="tx1"/>
                </a:solidFill>
              </a:rPr>
              <a:t>   |   Pathirana V P E P V   |  </a:t>
            </a:r>
            <a:r>
              <a:rPr lang="en-US" b="1" dirty="0">
                <a:solidFill>
                  <a:schemeClr val="tx1"/>
                </a:solidFill>
              </a:rPr>
              <a:t>24-25J-082</a:t>
            </a:r>
            <a:endParaRPr lang="en-US" sz="1800" b="1" dirty="0">
              <a:solidFill>
                <a:schemeClr val="tx1"/>
              </a:solidFill>
            </a:endParaRPr>
          </a:p>
        </p:txBody>
      </p:sp>
    </p:spTree>
    <p:extLst>
      <p:ext uri="{BB962C8B-B14F-4D97-AF65-F5344CB8AC3E}">
        <p14:creationId xmlns:p14="http://schemas.microsoft.com/office/powerpoint/2010/main" val="30773813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e and green lines connected">
            <a:extLst>
              <a:ext uri="{FF2B5EF4-FFF2-40B4-BE49-F238E27FC236}">
                <a16:creationId xmlns:a16="http://schemas.microsoft.com/office/drawing/2014/main" id="{3142A528-E5D7-6F14-849C-73E8957FF072}"/>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6" name="Title 1">
            <a:extLst>
              <a:ext uri="{FF2B5EF4-FFF2-40B4-BE49-F238E27FC236}">
                <a16:creationId xmlns:a16="http://schemas.microsoft.com/office/drawing/2014/main" id="{D9B0E189-B921-FEBE-52DB-810F306B3082}"/>
              </a:ext>
            </a:extLst>
          </p:cNvPr>
          <p:cNvSpPr>
            <a:spLocks noGrp="1"/>
          </p:cNvSpPr>
          <p:nvPr>
            <p:ph type="title"/>
          </p:nvPr>
        </p:nvSpPr>
        <p:spPr>
          <a:xfrm>
            <a:off x="304800" y="304800"/>
            <a:ext cx="11684000" cy="838200"/>
          </a:xfrm>
        </p:spPr>
        <p:txBody>
          <a:bodyPr>
            <a:normAutofit/>
          </a:bodyPr>
          <a:lstStyle/>
          <a:p>
            <a:r>
              <a:rPr lang="en-US" sz="4000" b="1" dirty="0"/>
              <a:t>Research Problem</a:t>
            </a:r>
          </a:p>
        </p:txBody>
      </p:sp>
      <p:pic>
        <p:nvPicPr>
          <p:cNvPr id="8" name="Google Shape;183;g25d395fbcb3_3_46">
            <a:extLst>
              <a:ext uri="{FF2B5EF4-FFF2-40B4-BE49-F238E27FC236}">
                <a16:creationId xmlns:a16="http://schemas.microsoft.com/office/drawing/2014/main" id="{183E65F0-6DCC-5931-C09E-686A3442AD92}"/>
              </a:ext>
            </a:extLst>
          </p:cNvPr>
          <p:cNvPicPr preferRelativeResize="0"/>
          <p:nvPr/>
        </p:nvPicPr>
        <p:blipFill>
          <a:blip r:embed="rId3">
            <a:alphaModFix/>
          </a:blip>
          <a:stretch>
            <a:fillRect/>
          </a:stretch>
        </p:blipFill>
        <p:spPr>
          <a:xfrm>
            <a:off x="514299" y="3429000"/>
            <a:ext cx="2082576" cy="2776750"/>
          </a:xfrm>
          <a:prstGeom prst="rect">
            <a:avLst/>
          </a:prstGeom>
          <a:noFill/>
          <a:ln>
            <a:noFill/>
          </a:ln>
        </p:spPr>
      </p:pic>
      <p:sp>
        <p:nvSpPr>
          <p:cNvPr id="9" name="Google Shape;184;g25d395fbcb3_3_46">
            <a:extLst>
              <a:ext uri="{FF2B5EF4-FFF2-40B4-BE49-F238E27FC236}">
                <a16:creationId xmlns:a16="http://schemas.microsoft.com/office/drawing/2014/main" id="{080E4CF4-B7CE-4D52-5506-FB52168BD11A}"/>
              </a:ext>
            </a:extLst>
          </p:cNvPr>
          <p:cNvSpPr/>
          <p:nvPr/>
        </p:nvSpPr>
        <p:spPr>
          <a:xfrm>
            <a:off x="2632435" y="1143001"/>
            <a:ext cx="9045266" cy="4419600"/>
          </a:xfrm>
          <a:prstGeom prst="roundRect">
            <a:avLst>
              <a:gd name="adj" fmla="val 16667"/>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a:lnSpc>
                <a:spcPct val="107000"/>
              </a:lnSpc>
              <a:spcBef>
                <a:spcPts val="0"/>
              </a:spcBef>
              <a:spcAft>
                <a:spcPts val="800"/>
              </a:spcAft>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How to design 2D avatars that can realistically simulate human interviewers in terms of behavior, questioning style, and feedback?</a:t>
            </a:r>
          </a:p>
          <a:p>
            <a:pPr marL="0" marR="0">
              <a:lnSpc>
                <a:spcPct val="107000"/>
              </a:lnSpc>
              <a:spcBef>
                <a:spcPts val="0"/>
              </a:spcBef>
              <a:spcAft>
                <a:spcPts val="800"/>
              </a:spcAft>
            </a:pPr>
            <a:endParaRPr lang="en-US" sz="2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How to ensure that the decision tree and ANN models can accurately generate and adapt interview questions based on the user's performance and the chosen difficulty level (Beginner, Intermediate, Expert)?</a:t>
            </a:r>
          </a:p>
        </p:txBody>
      </p:sp>
      <p:sp>
        <p:nvSpPr>
          <p:cNvPr id="2" name="Rectangle 1">
            <a:extLst>
              <a:ext uri="{FF2B5EF4-FFF2-40B4-BE49-F238E27FC236}">
                <a16:creationId xmlns:a16="http://schemas.microsoft.com/office/drawing/2014/main" id="{02F156D5-950E-E949-4C8C-2B9FD622DBD2}"/>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a:t>
            </a:r>
            <a:r>
              <a:rPr lang="en-US" b="1" dirty="0">
                <a:solidFill>
                  <a:schemeClr val="tx1"/>
                </a:solidFill>
              </a:rPr>
              <a:t>21175084</a:t>
            </a:r>
            <a:r>
              <a:rPr lang="en-US" sz="1800" b="1" dirty="0">
                <a:solidFill>
                  <a:schemeClr val="tx1"/>
                </a:solidFill>
              </a:rPr>
              <a:t>   |   Pathirana V P E P V   |  </a:t>
            </a:r>
            <a:r>
              <a:rPr lang="en-US" b="1" dirty="0">
                <a:solidFill>
                  <a:schemeClr val="tx1"/>
                </a:solidFill>
              </a:rPr>
              <a:t>24-25J-082</a:t>
            </a:r>
            <a:endParaRPr lang="en-US" sz="1800" b="1" dirty="0">
              <a:solidFill>
                <a:schemeClr val="tx1"/>
              </a:solidFill>
            </a:endParaRPr>
          </a:p>
        </p:txBody>
      </p:sp>
    </p:spTree>
    <p:extLst>
      <p:ext uri="{BB962C8B-B14F-4D97-AF65-F5344CB8AC3E}">
        <p14:creationId xmlns:p14="http://schemas.microsoft.com/office/powerpoint/2010/main" val="13158537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e and green lines connected">
            <a:extLst>
              <a:ext uri="{FF2B5EF4-FFF2-40B4-BE49-F238E27FC236}">
                <a16:creationId xmlns:a16="http://schemas.microsoft.com/office/drawing/2014/main" id="{3142A528-E5D7-6F14-849C-73E8957FF072}"/>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6" name="Title 1">
            <a:extLst>
              <a:ext uri="{FF2B5EF4-FFF2-40B4-BE49-F238E27FC236}">
                <a16:creationId xmlns:a16="http://schemas.microsoft.com/office/drawing/2014/main" id="{D9B0E189-B921-FEBE-52DB-810F306B3082}"/>
              </a:ext>
            </a:extLst>
          </p:cNvPr>
          <p:cNvSpPr>
            <a:spLocks noGrp="1"/>
          </p:cNvSpPr>
          <p:nvPr>
            <p:ph type="title"/>
          </p:nvPr>
        </p:nvSpPr>
        <p:spPr>
          <a:xfrm>
            <a:off x="304800" y="304800"/>
            <a:ext cx="11684000" cy="838200"/>
          </a:xfrm>
        </p:spPr>
        <p:txBody>
          <a:bodyPr>
            <a:normAutofit/>
          </a:bodyPr>
          <a:lstStyle/>
          <a:p>
            <a:r>
              <a:rPr lang="en-US" sz="4000" b="1" dirty="0"/>
              <a:t>Specific Objectives</a:t>
            </a:r>
            <a:endParaRPr lang="en-US" b="1" dirty="0"/>
          </a:p>
        </p:txBody>
      </p:sp>
      <p:sp>
        <p:nvSpPr>
          <p:cNvPr id="2" name="Google Shape;194;g25d395fbcb3_3_65">
            <a:extLst>
              <a:ext uri="{FF2B5EF4-FFF2-40B4-BE49-F238E27FC236}">
                <a16:creationId xmlns:a16="http://schemas.microsoft.com/office/drawing/2014/main" id="{7E0C8B44-CC4E-45A3-E5C4-6F759922B7F4}"/>
              </a:ext>
            </a:extLst>
          </p:cNvPr>
          <p:cNvSpPr/>
          <p:nvPr/>
        </p:nvSpPr>
        <p:spPr>
          <a:xfrm>
            <a:off x="1295400" y="1981200"/>
            <a:ext cx="9933350" cy="2620275"/>
          </a:xfrm>
          <a:prstGeom prst="roundRect">
            <a:avLst>
              <a:gd name="adj" fmla="val 16667"/>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457200" lvl="0" indent="-457200" rtl="0">
              <a:lnSpc>
                <a:spcPct val="115000"/>
              </a:lnSpc>
              <a:spcBef>
                <a:spcPts val="0"/>
              </a:spcBef>
              <a:spcAft>
                <a:spcPts val="1600"/>
              </a:spcAft>
              <a:buClr>
                <a:schemeClr val="dk1"/>
              </a:buClr>
              <a:buSzPts val="1100"/>
              <a:buFont typeface="Wingdings" panose="05000000000000000000" pitchFamily="2" charset="2"/>
              <a:buChar char="q"/>
            </a:pPr>
            <a:r>
              <a:rPr lang="en-US" sz="2800" dirty="0"/>
              <a:t>Develop an Interactive 2D Interview Panel Simulation</a:t>
            </a:r>
          </a:p>
          <a:p>
            <a:pPr marL="457200" lvl="0" indent="-457200" rtl="0">
              <a:lnSpc>
                <a:spcPct val="115000"/>
              </a:lnSpc>
              <a:spcBef>
                <a:spcPts val="0"/>
              </a:spcBef>
              <a:spcAft>
                <a:spcPts val="1600"/>
              </a:spcAft>
              <a:buClr>
                <a:schemeClr val="dk1"/>
              </a:buClr>
              <a:buSzPts val="1100"/>
              <a:buFont typeface="Wingdings" panose="05000000000000000000" pitchFamily="2" charset="2"/>
              <a:buChar char="q"/>
            </a:pPr>
            <a:r>
              <a:rPr lang="en-US" sz="2800" dirty="0"/>
              <a:t>Provide User-Friendly Interface and Experience</a:t>
            </a:r>
            <a:endParaRPr sz="2800" dirty="0"/>
          </a:p>
        </p:txBody>
      </p:sp>
      <p:pic>
        <p:nvPicPr>
          <p:cNvPr id="3" name="Graphic 2" descr="Presentation with checklist with solid fill">
            <a:extLst>
              <a:ext uri="{FF2B5EF4-FFF2-40B4-BE49-F238E27FC236}">
                <a16:creationId xmlns:a16="http://schemas.microsoft.com/office/drawing/2014/main" id="{4F40179C-5B2F-B6A7-03B5-CBCBE2389F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62200" y="396874"/>
            <a:ext cx="914400" cy="914400"/>
          </a:xfrm>
          <a:prstGeom prst="rect">
            <a:avLst/>
          </a:prstGeom>
        </p:spPr>
      </p:pic>
      <p:sp>
        <p:nvSpPr>
          <p:cNvPr id="7" name="Rectangle 6">
            <a:extLst>
              <a:ext uri="{FF2B5EF4-FFF2-40B4-BE49-F238E27FC236}">
                <a16:creationId xmlns:a16="http://schemas.microsoft.com/office/drawing/2014/main" id="{6759BEC1-E530-8BDA-7E03-3904DEAD3D79}"/>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a:t>
            </a:r>
            <a:r>
              <a:rPr lang="en-US" b="1" dirty="0">
                <a:solidFill>
                  <a:schemeClr val="tx1"/>
                </a:solidFill>
              </a:rPr>
              <a:t>21175084</a:t>
            </a:r>
            <a:r>
              <a:rPr lang="en-US" sz="1800" b="1" dirty="0">
                <a:solidFill>
                  <a:schemeClr val="tx1"/>
                </a:solidFill>
              </a:rPr>
              <a:t>   |   Pathirana V P E P V   |  </a:t>
            </a:r>
            <a:r>
              <a:rPr lang="en-US" b="1" dirty="0">
                <a:solidFill>
                  <a:schemeClr val="tx1"/>
                </a:solidFill>
              </a:rPr>
              <a:t>24-25J-082</a:t>
            </a:r>
            <a:endParaRPr lang="en-US" sz="1800" b="1" dirty="0">
              <a:solidFill>
                <a:schemeClr val="tx1"/>
              </a:solidFill>
            </a:endParaRPr>
          </a:p>
        </p:txBody>
      </p:sp>
      <p:pic>
        <p:nvPicPr>
          <p:cNvPr id="8" name="Picture 7" descr="A cartoon of a person sitting at a desk with a computer&#10;&#10;Description automatically generated">
            <a:extLst>
              <a:ext uri="{FF2B5EF4-FFF2-40B4-BE49-F238E27FC236}">
                <a16:creationId xmlns:a16="http://schemas.microsoft.com/office/drawing/2014/main" id="{1BA4A6B7-3AF8-FC38-1051-B3688F3C615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72599" y="4672078"/>
            <a:ext cx="2337775" cy="1557272"/>
          </a:xfrm>
          <a:prstGeom prst="rect">
            <a:avLst/>
          </a:prstGeom>
        </p:spPr>
      </p:pic>
    </p:spTree>
    <p:extLst>
      <p:ext uri="{BB962C8B-B14F-4D97-AF65-F5344CB8AC3E}">
        <p14:creationId xmlns:p14="http://schemas.microsoft.com/office/powerpoint/2010/main" val="42439817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e and green lines connected">
            <a:extLst>
              <a:ext uri="{FF2B5EF4-FFF2-40B4-BE49-F238E27FC236}">
                <a16:creationId xmlns:a16="http://schemas.microsoft.com/office/drawing/2014/main" id="{3142A528-E5D7-6F14-849C-73E8957FF072}"/>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6" name="Title 1">
            <a:extLst>
              <a:ext uri="{FF2B5EF4-FFF2-40B4-BE49-F238E27FC236}">
                <a16:creationId xmlns:a16="http://schemas.microsoft.com/office/drawing/2014/main" id="{D9B0E189-B921-FEBE-52DB-810F306B3082}"/>
              </a:ext>
            </a:extLst>
          </p:cNvPr>
          <p:cNvSpPr>
            <a:spLocks noGrp="1"/>
          </p:cNvSpPr>
          <p:nvPr>
            <p:ph type="title"/>
          </p:nvPr>
        </p:nvSpPr>
        <p:spPr>
          <a:xfrm>
            <a:off x="21566" y="114300"/>
            <a:ext cx="11684000" cy="838200"/>
          </a:xfrm>
        </p:spPr>
        <p:txBody>
          <a:bodyPr>
            <a:normAutofit/>
          </a:bodyPr>
          <a:lstStyle/>
          <a:p>
            <a:r>
              <a:rPr lang="en-US" sz="4000" b="1" dirty="0"/>
              <a:t>Sub Objectives</a:t>
            </a:r>
            <a:endParaRPr lang="en-US" b="1" dirty="0"/>
          </a:p>
        </p:txBody>
      </p:sp>
      <p:sp>
        <p:nvSpPr>
          <p:cNvPr id="2" name="Google Shape;194;g25d395fbcb3_3_65">
            <a:extLst>
              <a:ext uri="{FF2B5EF4-FFF2-40B4-BE49-F238E27FC236}">
                <a16:creationId xmlns:a16="http://schemas.microsoft.com/office/drawing/2014/main" id="{7E0C8B44-CC4E-45A3-E5C4-6F759922B7F4}"/>
              </a:ext>
            </a:extLst>
          </p:cNvPr>
          <p:cNvSpPr/>
          <p:nvPr/>
        </p:nvSpPr>
        <p:spPr>
          <a:xfrm>
            <a:off x="925183" y="846885"/>
            <a:ext cx="9876766" cy="5013326"/>
          </a:xfrm>
          <a:prstGeom prst="roundRect">
            <a:avLst>
              <a:gd name="adj" fmla="val 16667"/>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R="0">
              <a:lnSpc>
                <a:spcPct val="107000"/>
              </a:lnSpc>
              <a:spcBef>
                <a:spcPts val="0"/>
              </a:spcBef>
              <a:spcAft>
                <a:spcPts val="800"/>
              </a:spcAft>
            </a:pPr>
            <a:endParaRPr lang="en-US" sz="28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indent="-457200">
              <a:lnSpc>
                <a:spcPct val="107000"/>
              </a:lnSpc>
              <a:spcBef>
                <a:spcPts val="0"/>
              </a:spcBef>
              <a:spcAft>
                <a:spcPts val="800"/>
              </a:spcAft>
              <a:buFont typeface="Arial" panose="020B0604020202020204" pitchFamily="34" charset="0"/>
              <a:buChar char="•"/>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Create lifelike 2D avatars.</a:t>
            </a:r>
          </a:p>
          <a:p>
            <a:pPr marL="457200" marR="0" indent="-457200">
              <a:lnSpc>
                <a:spcPct val="107000"/>
              </a:lnSpc>
              <a:spcBef>
                <a:spcPts val="0"/>
              </a:spcBef>
              <a:spcAft>
                <a:spcPts val="800"/>
              </a:spcAft>
              <a:buFont typeface="Arial" panose="020B0604020202020204" pitchFamily="34" charset="0"/>
              <a:buChar char="•"/>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Develop Beginner, Intermediate, and Expert interview levels.</a:t>
            </a:r>
          </a:p>
          <a:p>
            <a:pPr marL="457200" marR="0" indent="-457200">
              <a:lnSpc>
                <a:spcPct val="107000"/>
              </a:lnSpc>
              <a:spcBef>
                <a:spcPts val="0"/>
              </a:spcBef>
              <a:spcAft>
                <a:spcPts val="800"/>
              </a:spcAft>
              <a:buFont typeface="Arial" panose="020B0604020202020204" pitchFamily="34" charset="0"/>
              <a:buChar char="•"/>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Train models to generate questions for each level.</a:t>
            </a:r>
          </a:p>
          <a:p>
            <a:pPr marL="457200" marR="0" indent="-457200">
              <a:lnSpc>
                <a:spcPct val="107000"/>
              </a:lnSpc>
              <a:spcBef>
                <a:spcPts val="0"/>
              </a:spcBef>
              <a:spcAft>
                <a:spcPts val="800"/>
              </a:spcAft>
              <a:buFont typeface="Arial" panose="020B0604020202020204" pitchFamily="34" charset="0"/>
              <a:buChar char="•"/>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Integrate machine learning models into the system.</a:t>
            </a:r>
          </a:p>
          <a:p>
            <a:pPr marL="457200" marR="0" indent="-457200">
              <a:lnSpc>
                <a:spcPct val="107000"/>
              </a:lnSpc>
              <a:spcBef>
                <a:spcPts val="0"/>
              </a:spcBef>
              <a:spcAft>
                <a:spcPts val="800"/>
              </a:spcAft>
              <a:buFont typeface="Arial" panose="020B0604020202020204" pitchFamily="34" charset="0"/>
              <a:buChar char="•"/>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Test and validate the simulation for realism and effectiveness.</a:t>
            </a:r>
            <a:endParaRPr sz="1000" dirty="0"/>
          </a:p>
        </p:txBody>
      </p:sp>
      <p:pic>
        <p:nvPicPr>
          <p:cNvPr id="3" name="Graphic 2" descr="Presentation with checklist with solid fill">
            <a:extLst>
              <a:ext uri="{FF2B5EF4-FFF2-40B4-BE49-F238E27FC236}">
                <a16:creationId xmlns:a16="http://schemas.microsoft.com/office/drawing/2014/main" id="{F6D5AB16-5ED1-C4F9-6610-49B6914678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62200" y="396874"/>
            <a:ext cx="914400" cy="914400"/>
          </a:xfrm>
          <a:prstGeom prst="rect">
            <a:avLst/>
          </a:prstGeom>
        </p:spPr>
      </p:pic>
      <p:pic>
        <p:nvPicPr>
          <p:cNvPr id="8" name="Google Shape;552;g25c91279f4b_0_153">
            <a:extLst>
              <a:ext uri="{FF2B5EF4-FFF2-40B4-BE49-F238E27FC236}">
                <a16:creationId xmlns:a16="http://schemas.microsoft.com/office/drawing/2014/main" id="{EDC0EF6A-1680-461D-4D38-9EB3B07C10AA}"/>
              </a:ext>
            </a:extLst>
          </p:cNvPr>
          <p:cNvPicPr preferRelativeResize="0"/>
          <p:nvPr/>
        </p:nvPicPr>
        <p:blipFill>
          <a:blip r:embed="rId5">
            <a:alphaModFix/>
          </a:blip>
          <a:stretch>
            <a:fillRect/>
          </a:stretch>
        </p:blipFill>
        <p:spPr>
          <a:xfrm>
            <a:off x="10226700" y="4176150"/>
            <a:ext cx="1620300" cy="1935126"/>
          </a:xfrm>
          <a:prstGeom prst="rect">
            <a:avLst/>
          </a:prstGeom>
          <a:noFill/>
          <a:ln>
            <a:noFill/>
          </a:ln>
        </p:spPr>
      </p:pic>
      <p:sp>
        <p:nvSpPr>
          <p:cNvPr id="7" name="Rectangle 6">
            <a:extLst>
              <a:ext uri="{FF2B5EF4-FFF2-40B4-BE49-F238E27FC236}">
                <a16:creationId xmlns:a16="http://schemas.microsoft.com/office/drawing/2014/main" id="{9E6C72F4-DA87-CEB9-CADB-27F7BD0F68A6}"/>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a:t>
            </a:r>
            <a:r>
              <a:rPr lang="en-US" b="1" dirty="0">
                <a:solidFill>
                  <a:schemeClr val="tx1"/>
                </a:solidFill>
              </a:rPr>
              <a:t>21175084</a:t>
            </a:r>
            <a:r>
              <a:rPr lang="en-US" sz="1800" b="1" dirty="0">
                <a:solidFill>
                  <a:schemeClr val="tx1"/>
                </a:solidFill>
              </a:rPr>
              <a:t>   |   Pathirana V P E P V   |  </a:t>
            </a:r>
            <a:r>
              <a:rPr lang="en-US" b="1" dirty="0">
                <a:solidFill>
                  <a:schemeClr val="tx1"/>
                </a:solidFill>
              </a:rPr>
              <a:t>24-25J-082</a:t>
            </a:r>
            <a:endParaRPr lang="en-US" sz="1800" b="1" dirty="0">
              <a:solidFill>
                <a:schemeClr val="tx1"/>
              </a:solidFill>
            </a:endParaRPr>
          </a:p>
        </p:txBody>
      </p:sp>
    </p:spTree>
    <p:extLst>
      <p:ext uri="{BB962C8B-B14F-4D97-AF65-F5344CB8AC3E}">
        <p14:creationId xmlns:p14="http://schemas.microsoft.com/office/powerpoint/2010/main" val="34941074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e and green lines connected">
            <a:extLst>
              <a:ext uri="{FF2B5EF4-FFF2-40B4-BE49-F238E27FC236}">
                <a16:creationId xmlns:a16="http://schemas.microsoft.com/office/drawing/2014/main" id="{3142A528-E5D7-6F14-849C-73E8957FF072}"/>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6" name="Title 1">
            <a:extLst>
              <a:ext uri="{FF2B5EF4-FFF2-40B4-BE49-F238E27FC236}">
                <a16:creationId xmlns:a16="http://schemas.microsoft.com/office/drawing/2014/main" id="{D9B0E189-B921-FEBE-52DB-810F306B3082}"/>
              </a:ext>
            </a:extLst>
          </p:cNvPr>
          <p:cNvSpPr>
            <a:spLocks noGrp="1"/>
          </p:cNvSpPr>
          <p:nvPr>
            <p:ph type="title"/>
          </p:nvPr>
        </p:nvSpPr>
        <p:spPr>
          <a:xfrm>
            <a:off x="21566" y="114300"/>
            <a:ext cx="11684000" cy="838200"/>
          </a:xfrm>
        </p:spPr>
        <p:txBody>
          <a:bodyPr>
            <a:normAutofit/>
          </a:bodyPr>
          <a:lstStyle/>
          <a:p>
            <a:r>
              <a:rPr lang="en-US" b="1" dirty="0"/>
              <a:t>Novelty</a:t>
            </a:r>
          </a:p>
        </p:txBody>
      </p:sp>
      <p:sp>
        <p:nvSpPr>
          <p:cNvPr id="2" name="Google Shape;194;g25d395fbcb3_3_65">
            <a:extLst>
              <a:ext uri="{FF2B5EF4-FFF2-40B4-BE49-F238E27FC236}">
                <a16:creationId xmlns:a16="http://schemas.microsoft.com/office/drawing/2014/main" id="{7E0C8B44-CC4E-45A3-E5C4-6F759922B7F4}"/>
              </a:ext>
            </a:extLst>
          </p:cNvPr>
          <p:cNvSpPr/>
          <p:nvPr/>
        </p:nvSpPr>
        <p:spPr>
          <a:xfrm>
            <a:off x="1258857" y="1371776"/>
            <a:ext cx="9209417" cy="3352801"/>
          </a:xfrm>
          <a:prstGeom prst="roundRect">
            <a:avLst>
              <a:gd name="adj" fmla="val 16667"/>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R="0">
              <a:lnSpc>
                <a:spcPct val="107000"/>
              </a:lnSpc>
              <a:spcBef>
                <a:spcPts val="0"/>
              </a:spcBef>
              <a:spcAft>
                <a:spcPts val="800"/>
              </a:spcAft>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“The ‘2D Interview Panel Simulation’ project uses AI-generated questions from decision trees or ANNs, delivered by 2D avatars, to provide progressively challenging and realistic interview practice for enhanced user preparedness.”</a:t>
            </a:r>
          </a:p>
        </p:txBody>
      </p:sp>
      <p:pic>
        <p:nvPicPr>
          <p:cNvPr id="8" name="Google Shape;552;g25c91279f4b_0_153">
            <a:extLst>
              <a:ext uri="{FF2B5EF4-FFF2-40B4-BE49-F238E27FC236}">
                <a16:creationId xmlns:a16="http://schemas.microsoft.com/office/drawing/2014/main" id="{EDC0EF6A-1680-461D-4D38-9EB3B07C10AA}"/>
              </a:ext>
            </a:extLst>
          </p:cNvPr>
          <p:cNvPicPr preferRelativeResize="0"/>
          <p:nvPr/>
        </p:nvPicPr>
        <p:blipFill>
          <a:blip r:embed="rId3">
            <a:alphaModFix/>
          </a:blip>
          <a:stretch>
            <a:fillRect/>
          </a:stretch>
        </p:blipFill>
        <p:spPr>
          <a:xfrm>
            <a:off x="10424600" y="4267200"/>
            <a:ext cx="1620300" cy="1935126"/>
          </a:xfrm>
          <a:prstGeom prst="rect">
            <a:avLst/>
          </a:prstGeom>
          <a:noFill/>
          <a:ln>
            <a:noFill/>
          </a:ln>
        </p:spPr>
      </p:pic>
      <p:sp>
        <p:nvSpPr>
          <p:cNvPr id="7" name="Rectangle 6">
            <a:extLst>
              <a:ext uri="{FF2B5EF4-FFF2-40B4-BE49-F238E27FC236}">
                <a16:creationId xmlns:a16="http://schemas.microsoft.com/office/drawing/2014/main" id="{9E6C72F4-DA87-CEB9-CADB-27F7BD0F68A6}"/>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a:t>
            </a:r>
            <a:r>
              <a:rPr lang="en-US" b="1" dirty="0">
                <a:solidFill>
                  <a:schemeClr val="tx1"/>
                </a:solidFill>
              </a:rPr>
              <a:t>21175084</a:t>
            </a:r>
            <a:r>
              <a:rPr lang="en-US" sz="1800" b="1" dirty="0">
                <a:solidFill>
                  <a:schemeClr val="tx1"/>
                </a:solidFill>
              </a:rPr>
              <a:t>   |   Pathirana V P E P V   |  </a:t>
            </a:r>
            <a:r>
              <a:rPr lang="en-US" b="1" dirty="0">
                <a:solidFill>
                  <a:schemeClr val="tx1"/>
                </a:solidFill>
              </a:rPr>
              <a:t>24-25J-082</a:t>
            </a:r>
            <a:endParaRPr lang="en-US" sz="1800" b="1" dirty="0">
              <a:solidFill>
                <a:schemeClr val="tx1"/>
              </a:solidFill>
            </a:endParaRPr>
          </a:p>
        </p:txBody>
      </p:sp>
    </p:spTree>
    <p:extLst>
      <p:ext uri="{BB962C8B-B14F-4D97-AF65-F5344CB8AC3E}">
        <p14:creationId xmlns:p14="http://schemas.microsoft.com/office/powerpoint/2010/main" val="27855545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e and green lines connected">
            <a:extLst>
              <a:ext uri="{FF2B5EF4-FFF2-40B4-BE49-F238E27FC236}">
                <a16:creationId xmlns:a16="http://schemas.microsoft.com/office/drawing/2014/main" id="{3142A528-E5D7-6F14-849C-73E8957FF072}"/>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6" name="Title 1">
            <a:extLst>
              <a:ext uri="{FF2B5EF4-FFF2-40B4-BE49-F238E27FC236}">
                <a16:creationId xmlns:a16="http://schemas.microsoft.com/office/drawing/2014/main" id="{D9B0E189-B921-FEBE-52DB-810F306B3082}"/>
              </a:ext>
            </a:extLst>
          </p:cNvPr>
          <p:cNvSpPr>
            <a:spLocks noGrp="1"/>
          </p:cNvSpPr>
          <p:nvPr>
            <p:ph type="title"/>
          </p:nvPr>
        </p:nvSpPr>
        <p:spPr>
          <a:xfrm>
            <a:off x="304800" y="304800"/>
            <a:ext cx="11684000" cy="838200"/>
          </a:xfrm>
        </p:spPr>
        <p:txBody>
          <a:bodyPr>
            <a:normAutofit/>
          </a:bodyPr>
          <a:lstStyle/>
          <a:p>
            <a:r>
              <a:rPr lang="en-US" sz="4000" b="1" dirty="0"/>
              <a:t>System Diagram</a:t>
            </a:r>
            <a:endParaRPr lang="en-US" b="1" dirty="0"/>
          </a:p>
        </p:txBody>
      </p:sp>
      <p:sp>
        <p:nvSpPr>
          <p:cNvPr id="9" name="Google Shape;184;g25d395fbcb3_3_46">
            <a:extLst>
              <a:ext uri="{FF2B5EF4-FFF2-40B4-BE49-F238E27FC236}">
                <a16:creationId xmlns:a16="http://schemas.microsoft.com/office/drawing/2014/main" id="{20369074-2FE6-315D-18F7-B87214225800}"/>
              </a:ext>
            </a:extLst>
          </p:cNvPr>
          <p:cNvSpPr/>
          <p:nvPr/>
        </p:nvSpPr>
        <p:spPr>
          <a:xfrm>
            <a:off x="95301" y="1143000"/>
            <a:ext cx="11893499" cy="5105400"/>
          </a:xfrm>
          <a:prstGeom prst="roundRect">
            <a:avLst>
              <a:gd name="adj" fmla="val 16667"/>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a:lnSpc>
                <a:spcPct val="107000"/>
              </a:lnSpc>
              <a:spcBef>
                <a:spcPts val="0"/>
              </a:spcBef>
              <a:spcAft>
                <a:spcPts val="800"/>
              </a:spcAft>
            </a:pPr>
            <a:endParaRPr lang="en-US" sz="2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6CCDEED6-3B9F-3AAE-D0F8-745E0AC058F2}"/>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a:t>
            </a:r>
            <a:r>
              <a:rPr lang="en-US" b="1" dirty="0">
                <a:solidFill>
                  <a:schemeClr val="tx1"/>
                </a:solidFill>
              </a:rPr>
              <a:t>21175084</a:t>
            </a:r>
            <a:r>
              <a:rPr lang="en-US" sz="1800" b="1" dirty="0">
                <a:solidFill>
                  <a:schemeClr val="tx1"/>
                </a:solidFill>
              </a:rPr>
              <a:t>   |   Pathirana V P E P V   |  </a:t>
            </a:r>
            <a:r>
              <a:rPr lang="en-US" b="1" dirty="0">
                <a:solidFill>
                  <a:schemeClr val="tx1"/>
                </a:solidFill>
              </a:rPr>
              <a:t>24-25J-082</a:t>
            </a:r>
            <a:endParaRPr lang="en-US" sz="1800" b="1" dirty="0">
              <a:solidFill>
                <a:schemeClr val="tx1"/>
              </a:solidFill>
            </a:endParaRPr>
          </a:p>
        </p:txBody>
      </p:sp>
      <p:pic>
        <p:nvPicPr>
          <p:cNvPr id="4" name="Picture 3" descr="A diagram of a diagram of a diagram&#10;&#10;Description automatically generated">
            <a:extLst>
              <a:ext uri="{FF2B5EF4-FFF2-40B4-BE49-F238E27FC236}">
                <a16:creationId xmlns:a16="http://schemas.microsoft.com/office/drawing/2014/main" id="{DCD5D226-6B19-C2D4-D7E7-D7427697DD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664493"/>
            <a:ext cx="11281059" cy="3745707"/>
          </a:xfrm>
          <a:prstGeom prst="rect">
            <a:avLst/>
          </a:prstGeom>
        </p:spPr>
      </p:pic>
    </p:spTree>
    <p:extLst>
      <p:ext uri="{BB962C8B-B14F-4D97-AF65-F5344CB8AC3E}">
        <p14:creationId xmlns:p14="http://schemas.microsoft.com/office/powerpoint/2010/main" val="1277403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e and green lines connected">
            <a:extLst>
              <a:ext uri="{FF2B5EF4-FFF2-40B4-BE49-F238E27FC236}">
                <a16:creationId xmlns:a16="http://schemas.microsoft.com/office/drawing/2014/main" id="{3142A528-E5D7-6F14-849C-73E8957FF072}"/>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6" name="Title 1">
            <a:extLst>
              <a:ext uri="{FF2B5EF4-FFF2-40B4-BE49-F238E27FC236}">
                <a16:creationId xmlns:a16="http://schemas.microsoft.com/office/drawing/2014/main" id="{D9B0E189-B921-FEBE-52DB-810F306B3082}"/>
              </a:ext>
            </a:extLst>
          </p:cNvPr>
          <p:cNvSpPr>
            <a:spLocks noGrp="1"/>
          </p:cNvSpPr>
          <p:nvPr>
            <p:ph type="title"/>
          </p:nvPr>
        </p:nvSpPr>
        <p:spPr>
          <a:xfrm>
            <a:off x="304800" y="304800"/>
            <a:ext cx="11684000" cy="838200"/>
          </a:xfrm>
        </p:spPr>
        <p:txBody>
          <a:bodyPr>
            <a:normAutofit/>
          </a:bodyPr>
          <a:lstStyle/>
          <a:p>
            <a:r>
              <a:rPr lang="en-US" sz="4000" b="1" dirty="0"/>
              <a:t>Technologies</a:t>
            </a:r>
            <a:endParaRPr lang="en-US" b="1" dirty="0"/>
          </a:p>
        </p:txBody>
      </p:sp>
      <p:sp>
        <p:nvSpPr>
          <p:cNvPr id="2" name="Freeform 4">
            <a:extLst>
              <a:ext uri="{FF2B5EF4-FFF2-40B4-BE49-F238E27FC236}">
                <a16:creationId xmlns:a16="http://schemas.microsoft.com/office/drawing/2014/main" id="{846623EE-D177-0280-1722-E2296BB15195}"/>
              </a:ext>
            </a:extLst>
          </p:cNvPr>
          <p:cNvSpPr/>
          <p:nvPr/>
        </p:nvSpPr>
        <p:spPr>
          <a:xfrm>
            <a:off x="1759000" y="1642087"/>
            <a:ext cx="1257300" cy="1171576"/>
          </a:xfrm>
          <a:custGeom>
            <a:avLst/>
            <a:gdLst/>
            <a:ahLst/>
            <a:cxnLst/>
            <a:rect l="l" t="t" r="r" b="b"/>
            <a:pathLst>
              <a:path w="1527011" h="1422029">
                <a:moveTo>
                  <a:pt x="0" y="0"/>
                </a:moveTo>
                <a:lnTo>
                  <a:pt x="1527011" y="0"/>
                </a:lnTo>
                <a:lnTo>
                  <a:pt x="1527011" y="1422029"/>
                </a:lnTo>
                <a:lnTo>
                  <a:pt x="0" y="142202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dirty="0"/>
          </a:p>
        </p:txBody>
      </p:sp>
      <p:pic>
        <p:nvPicPr>
          <p:cNvPr id="8" name="Picture 7" descr="A green logo with black background&#10;&#10;Description automatically generated">
            <a:extLst>
              <a:ext uri="{FF2B5EF4-FFF2-40B4-BE49-F238E27FC236}">
                <a16:creationId xmlns:a16="http://schemas.microsoft.com/office/drawing/2014/main" id="{0993968A-1F2E-3E26-B0C0-12D826548D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69779" y="4053208"/>
            <a:ext cx="2759094" cy="1448525"/>
          </a:xfrm>
          <a:prstGeom prst="rect">
            <a:avLst/>
          </a:prstGeom>
        </p:spPr>
      </p:pic>
      <p:pic>
        <p:nvPicPr>
          <p:cNvPr id="12" name="Picture 11" descr="A logo with a fox head&#10;&#10;Description automatically generated">
            <a:extLst>
              <a:ext uri="{FF2B5EF4-FFF2-40B4-BE49-F238E27FC236}">
                <a16:creationId xmlns:a16="http://schemas.microsoft.com/office/drawing/2014/main" id="{74B5571E-A422-9C72-D516-177058343D0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40752" y="1642087"/>
            <a:ext cx="2045343" cy="1150506"/>
          </a:xfrm>
          <a:prstGeom prst="rect">
            <a:avLst/>
          </a:prstGeom>
        </p:spPr>
      </p:pic>
      <p:pic>
        <p:nvPicPr>
          <p:cNvPr id="14" name="Picture 13" descr="A blue ribbon with a black background&#10;&#10;Description automatically generated">
            <a:extLst>
              <a:ext uri="{FF2B5EF4-FFF2-40B4-BE49-F238E27FC236}">
                <a16:creationId xmlns:a16="http://schemas.microsoft.com/office/drawing/2014/main" id="{3725ADD1-71B1-5229-0E16-0262140EC64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22023" y="4254801"/>
            <a:ext cx="1053571" cy="1045340"/>
          </a:xfrm>
          <a:prstGeom prst="rect">
            <a:avLst/>
          </a:prstGeom>
        </p:spPr>
      </p:pic>
      <p:pic>
        <p:nvPicPr>
          <p:cNvPr id="16" name="Picture 15" descr="A blue dolphin with yellow text&#10;&#10;Description automatically generated">
            <a:extLst>
              <a:ext uri="{FF2B5EF4-FFF2-40B4-BE49-F238E27FC236}">
                <a16:creationId xmlns:a16="http://schemas.microsoft.com/office/drawing/2014/main" id="{4704D07D-4EE4-BC22-C05F-3590B830368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75299" y="4162130"/>
            <a:ext cx="1143000" cy="1143000"/>
          </a:xfrm>
          <a:prstGeom prst="rect">
            <a:avLst/>
          </a:prstGeom>
        </p:spPr>
      </p:pic>
      <p:sp>
        <p:nvSpPr>
          <p:cNvPr id="17" name="TextBox 18">
            <a:extLst>
              <a:ext uri="{FF2B5EF4-FFF2-40B4-BE49-F238E27FC236}">
                <a16:creationId xmlns:a16="http://schemas.microsoft.com/office/drawing/2014/main" id="{6E804D19-6E72-C3F1-D4AD-CAB14D05D834}"/>
              </a:ext>
            </a:extLst>
          </p:cNvPr>
          <p:cNvSpPr txBox="1"/>
          <p:nvPr/>
        </p:nvSpPr>
        <p:spPr>
          <a:xfrm>
            <a:off x="1394758" y="2792593"/>
            <a:ext cx="2049183" cy="502830"/>
          </a:xfrm>
          <a:prstGeom prst="rect">
            <a:avLst/>
          </a:prstGeom>
        </p:spPr>
        <p:txBody>
          <a:bodyPr wrap="square" lIns="0" tIns="0" rIns="0" bIns="0" rtlCol="0" anchor="t">
            <a:spAutoFit/>
          </a:bodyPr>
          <a:lstStyle/>
          <a:p>
            <a:pPr algn="ctr">
              <a:lnSpc>
                <a:spcPts val="4480"/>
              </a:lnSpc>
            </a:pPr>
            <a:r>
              <a:rPr lang="en-US" sz="2400" dirty="0">
                <a:solidFill>
                  <a:srgbClr val="000000"/>
                </a:solidFill>
                <a:latin typeface="Canva Sans Bold"/>
              </a:rPr>
              <a:t>React </a:t>
            </a:r>
            <a:r>
              <a:rPr lang="en-US" sz="2400" dirty="0" err="1">
                <a:solidFill>
                  <a:srgbClr val="000000"/>
                </a:solidFill>
                <a:latin typeface="Canva Sans Bold"/>
              </a:rPr>
              <a:t>js</a:t>
            </a:r>
            <a:endParaRPr lang="en-US" sz="2400" dirty="0">
              <a:solidFill>
                <a:srgbClr val="000000"/>
              </a:solidFill>
              <a:latin typeface="Canva Sans Bold"/>
            </a:endParaRPr>
          </a:p>
        </p:txBody>
      </p:sp>
      <p:sp>
        <p:nvSpPr>
          <p:cNvPr id="19" name="TextBox 18">
            <a:extLst>
              <a:ext uri="{FF2B5EF4-FFF2-40B4-BE49-F238E27FC236}">
                <a16:creationId xmlns:a16="http://schemas.microsoft.com/office/drawing/2014/main" id="{BEFC8DEC-FFDC-A7F6-233B-14EA187A0BCA}"/>
              </a:ext>
            </a:extLst>
          </p:cNvPr>
          <p:cNvSpPr txBox="1"/>
          <p:nvPr/>
        </p:nvSpPr>
        <p:spPr>
          <a:xfrm>
            <a:off x="8640752" y="2796331"/>
            <a:ext cx="2049183" cy="502830"/>
          </a:xfrm>
          <a:prstGeom prst="rect">
            <a:avLst/>
          </a:prstGeom>
        </p:spPr>
        <p:txBody>
          <a:bodyPr wrap="square" lIns="0" tIns="0" rIns="0" bIns="0" rtlCol="0" anchor="t">
            <a:spAutoFit/>
          </a:bodyPr>
          <a:lstStyle/>
          <a:p>
            <a:pPr algn="ctr">
              <a:lnSpc>
                <a:spcPts val="4480"/>
              </a:lnSpc>
            </a:pPr>
            <a:r>
              <a:rPr lang="en-US" sz="2400" dirty="0">
                <a:solidFill>
                  <a:srgbClr val="000000"/>
                </a:solidFill>
                <a:latin typeface="Canva Sans Bold"/>
              </a:rPr>
              <a:t>GitLab</a:t>
            </a:r>
          </a:p>
        </p:txBody>
      </p:sp>
      <p:sp>
        <p:nvSpPr>
          <p:cNvPr id="20" name="TextBox 18">
            <a:extLst>
              <a:ext uri="{FF2B5EF4-FFF2-40B4-BE49-F238E27FC236}">
                <a16:creationId xmlns:a16="http://schemas.microsoft.com/office/drawing/2014/main" id="{21861C00-DD40-B450-27A9-40B4D9F2820B}"/>
              </a:ext>
            </a:extLst>
          </p:cNvPr>
          <p:cNvSpPr txBox="1"/>
          <p:nvPr/>
        </p:nvSpPr>
        <p:spPr>
          <a:xfrm>
            <a:off x="8924734" y="5300141"/>
            <a:ext cx="2049183" cy="502830"/>
          </a:xfrm>
          <a:prstGeom prst="rect">
            <a:avLst/>
          </a:prstGeom>
        </p:spPr>
        <p:txBody>
          <a:bodyPr wrap="square" lIns="0" tIns="0" rIns="0" bIns="0" rtlCol="0" anchor="t">
            <a:spAutoFit/>
          </a:bodyPr>
          <a:lstStyle/>
          <a:p>
            <a:pPr algn="ctr">
              <a:lnSpc>
                <a:spcPts val="4480"/>
              </a:lnSpc>
            </a:pPr>
            <a:r>
              <a:rPr lang="en-US" sz="2400" dirty="0">
                <a:solidFill>
                  <a:srgbClr val="000000"/>
                </a:solidFill>
                <a:latin typeface="Canva Sans Bold"/>
              </a:rPr>
              <a:t>Spring boot</a:t>
            </a:r>
          </a:p>
        </p:txBody>
      </p:sp>
      <p:sp>
        <p:nvSpPr>
          <p:cNvPr id="21" name="TextBox 18">
            <a:extLst>
              <a:ext uri="{FF2B5EF4-FFF2-40B4-BE49-F238E27FC236}">
                <a16:creationId xmlns:a16="http://schemas.microsoft.com/office/drawing/2014/main" id="{5B5EC933-FD87-8349-C024-3E1AF43DDEE0}"/>
              </a:ext>
            </a:extLst>
          </p:cNvPr>
          <p:cNvSpPr txBox="1"/>
          <p:nvPr/>
        </p:nvSpPr>
        <p:spPr>
          <a:xfrm>
            <a:off x="1424216" y="5309540"/>
            <a:ext cx="2049183" cy="502830"/>
          </a:xfrm>
          <a:prstGeom prst="rect">
            <a:avLst/>
          </a:prstGeom>
        </p:spPr>
        <p:txBody>
          <a:bodyPr wrap="square" lIns="0" tIns="0" rIns="0" bIns="0" rtlCol="0" anchor="t">
            <a:spAutoFit/>
          </a:bodyPr>
          <a:lstStyle/>
          <a:p>
            <a:pPr algn="ctr">
              <a:lnSpc>
                <a:spcPts val="4480"/>
              </a:lnSpc>
            </a:pPr>
            <a:r>
              <a:rPr lang="en-US" sz="2400" dirty="0">
                <a:solidFill>
                  <a:srgbClr val="000000"/>
                </a:solidFill>
                <a:latin typeface="Canva Sans Bold"/>
              </a:rPr>
              <a:t>VS Code</a:t>
            </a:r>
          </a:p>
        </p:txBody>
      </p:sp>
      <p:sp>
        <p:nvSpPr>
          <p:cNvPr id="22" name="TextBox 18">
            <a:extLst>
              <a:ext uri="{FF2B5EF4-FFF2-40B4-BE49-F238E27FC236}">
                <a16:creationId xmlns:a16="http://schemas.microsoft.com/office/drawing/2014/main" id="{315B7504-4445-9246-4D3F-969CC638CC7B}"/>
              </a:ext>
            </a:extLst>
          </p:cNvPr>
          <p:cNvSpPr txBox="1"/>
          <p:nvPr/>
        </p:nvSpPr>
        <p:spPr>
          <a:xfrm>
            <a:off x="5071408" y="5300141"/>
            <a:ext cx="2049183" cy="502830"/>
          </a:xfrm>
          <a:prstGeom prst="rect">
            <a:avLst/>
          </a:prstGeom>
        </p:spPr>
        <p:txBody>
          <a:bodyPr wrap="square" lIns="0" tIns="0" rIns="0" bIns="0" rtlCol="0" anchor="t">
            <a:spAutoFit/>
          </a:bodyPr>
          <a:lstStyle/>
          <a:p>
            <a:pPr algn="ctr">
              <a:lnSpc>
                <a:spcPts val="4480"/>
              </a:lnSpc>
            </a:pPr>
            <a:r>
              <a:rPr lang="en-US" sz="2400" dirty="0">
                <a:solidFill>
                  <a:srgbClr val="000000"/>
                </a:solidFill>
                <a:latin typeface="Canva Sans Bold"/>
              </a:rPr>
              <a:t>MySQL</a:t>
            </a:r>
          </a:p>
        </p:txBody>
      </p:sp>
      <p:sp>
        <p:nvSpPr>
          <p:cNvPr id="7" name="Rectangle 6">
            <a:extLst>
              <a:ext uri="{FF2B5EF4-FFF2-40B4-BE49-F238E27FC236}">
                <a16:creationId xmlns:a16="http://schemas.microsoft.com/office/drawing/2014/main" id="{49401D28-B37B-8762-346F-A04DE0286381}"/>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a:t>
            </a:r>
            <a:r>
              <a:rPr lang="en-US" b="1" dirty="0">
                <a:solidFill>
                  <a:schemeClr val="tx1"/>
                </a:solidFill>
              </a:rPr>
              <a:t>21175084</a:t>
            </a:r>
            <a:r>
              <a:rPr lang="en-US" sz="1800" b="1" dirty="0">
                <a:solidFill>
                  <a:schemeClr val="tx1"/>
                </a:solidFill>
              </a:rPr>
              <a:t>   |   Pathirana V P E P V   |  </a:t>
            </a:r>
            <a:r>
              <a:rPr lang="en-US" b="1" dirty="0">
                <a:solidFill>
                  <a:schemeClr val="tx1"/>
                </a:solidFill>
              </a:rPr>
              <a:t>24-25J-082</a:t>
            </a:r>
            <a:endParaRPr lang="en-US" sz="1800" b="1" dirty="0">
              <a:solidFill>
                <a:schemeClr val="tx1"/>
              </a:solidFill>
            </a:endParaRPr>
          </a:p>
        </p:txBody>
      </p:sp>
      <p:pic>
        <p:nvPicPr>
          <p:cNvPr id="4" name="Picture 3" descr="A black background with a black square&#10;&#10;Description automatically generated with medium confidence">
            <a:extLst>
              <a:ext uri="{FF2B5EF4-FFF2-40B4-BE49-F238E27FC236}">
                <a16:creationId xmlns:a16="http://schemas.microsoft.com/office/drawing/2014/main" id="{E5A01E48-3A3B-8C6F-FF1D-799C1C6285A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682877" y="1730870"/>
            <a:ext cx="826243" cy="1061723"/>
          </a:xfrm>
          <a:prstGeom prst="rect">
            <a:avLst/>
          </a:prstGeom>
        </p:spPr>
      </p:pic>
      <p:sp>
        <p:nvSpPr>
          <p:cNvPr id="9" name="TextBox 18">
            <a:extLst>
              <a:ext uri="{FF2B5EF4-FFF2-40B4-BE49-F238E27FC236}">
                <a16:creationId xmlns:a16="http://schemas.microsoft.com/office/drawing/2014/main" id="{03E1F829-6938-3B01-53D6-C4C049EB4E5E}"/>
              </a:ext>
            </a:extLst>
          </p:cNvPr>
          <p:cNvSpPr txBox="1"/>
          <p:nvPr/>
        </p:nvSpPr>
        <p:spPr>
          <a:xfrm>
            <a:off x="5071406" y="2801992"/>
            <a:ext cx="2049183" cy="514051"/>
          </a:xfrm>
          <a:prstGeom prst="rect">
            <a:avLst/>
          </a:prstGeom>
        </p:spPr>
        <p:txBody>
          <a:bodyPr wrap="square" lIns="0" tIns="0" rIns="0" bIns="0" rtlCol="0" anchor="t">
            <a:spAutoFit/>
          </a:bodyPr>
          <a:lstStyle/>
          <a:p>
            <a:pPr algn="ctr">
              <a:lnSpc>
                <a:spcPts val="4480"/>
              </a:lnSpc>
            </a:pPr>
            <a:r>
              <a:rPr lang="en-US" sz="2400" dirty="0">
                <a:solidFill>
                  <a:srgbClr val="000000"/>
                </a:solidFill>
                <a:latin typeface="Canva Sans Bold"/>
              </a:rPr>
              <a:t>Flask</a:t>
            </a:r>
          </a:p>
        </p:txBody>
      </p:sp>
    </p:spTree>
    <p:extLst>
      <p:ext uri="{BB962C8B-B14F-4D97-AF65-F5344CB8AC3E}">
        <p14:creationId xmlns:p14="http://schemas.microsoft.com/office/powerpoint/2010/main" val="4251022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lue and green lines connected">
            <a:extLst>
              <a:ext uri="{FF2B5EF4-FFF2-40B4-BE49-F238E27FC236}">
                <a16:creationId xmlns:a16="http://schemas.microsoft.com/office/drawing/2014/main" id="{DEE0A5FE-D102-6802-92CB-D51B14FF7F4B}"/>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2" name="Title 1">
            <a:extLst>
              <a:ext uri="{FF2B5EF4-FFF2-40B4-BE49-F238E27FC236}">
                <a16:creationId xmlns:a16="http://schemas.microsoft.com/office/drawing/2014/main" id="{1D9B9A72-B7EE-D2AF-EFE1-DE2D00B1A30D}"/>
              </a:ext>
            </a:extLst>
          </p:cNvPr>
          <p:cNvSpPr>
            <a:spLocks noGrp="1"/>
          </p:cNvSpPr>
          <p:nvPr>
            <p:ph type="title"/>
          </p:nvPr>
        </p:nvSpPr>
        <p:spPr/>
        <p:txBody>
          <a:bodyPr>
            <a:noAutofit/>
          </a:bodyPr>
          <a:lstStyle/>
          <a:p>
            <a:pPr>
              <a:lnSpc>
                <a:spcPts val="8250"/>
              </a:lnSpc>
            </a:pPr>
            <a:r>
              <a:rPr lang="en-US" dirty="0">
                <a:solidFill>
                  <a:srgbClr val="2667FF"/>
                </a:solidFill>
                <a:latin typeface="Adobe Devanagari"/>
              </a:rPr>
              <a:t>Research Problem</a:t>
            </a:r>
          </a:p>
        </p:txBody>
      </p:sp>
      <p:sp>
        <p:nvSpPr>
          <p:cNvPr id="3" name="Content Placeholder 2">
            <a:extLst>
              <a:ext uri="{FF2B5EF4-FFF2-40B4-BE49-F238E27FC236}">
                <a16:creationId xmlns:a16="http://schemas.microsoft.com/office/drawing/2014/main" id="{785B56F4-F502-83D5-8B21-46C24C2FC0B3}"/>
              </a:ext>
            </a:extLst>
          </p:cNvPr>
          <p:cNvSpPr>
            <a:spLocks noGrp="1"/>
          </p:cNvSpPr>
          <p:nvPr>
            <p:ph idx="1"/>
          </p:nvPr>
        </p:nvSpPr>
        <p:spPr>
          <a:xfrm>
            <a:off x="2057400" y="1905000"/>
            <a:ext cx="9067800" cy="2819400"/>
          </a:xfrm>
        </p:spPr>
        <p:txBody>
          <a:bodyPr/>
          <a:lstStyle/>
          <a:p>
            <a:r>
              <a:rPr lang="en-US" dirty="0"/>
              <a:t>Lack of Personalized MCQ Systems</a:t>
            </a:r>
          </a:p>
          <a:p>
            <a:r>
              <a:rPr lang="en-US" dirty="0"/>
              <a:t>Overwhelming Interview Preparation Content</a:t>
            </a:r>
          </a:p>
          <a:p>
            <a:r>
              <a:rPr lang="en-US" dirty="0"/>
              <a:t>Limited Realistic Interview Practice</a:t>
            </a:r>
          </a:p>
          <a:p>
            <a:r>
              <a:rPr lang="en-US" dirty="0"/>
              <a:t>Time-Consuming and Inconsistent CV Creation</a:t>
            </a:r>
          </a:p>
        </p:txBody>
      </p:sp>
    </p:spTree>
    <p:extLst>
      <p:ext uri="{BB962C8B-B14F-4D97-AF65-F5344CB8AC3E}">
        <p14:creationId xmlns:p14="http://schemas.microsoft.com/office/powerpoint/2010/main" val="250077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e and green lines connected">
            <a:extLst>
              <a:ext uri="{FF2B5EF4-FFF2-40B4-BE49-F238E27FC236}">
                <a16:creationId xmlns:a16="http://schemas.microsoft.com/office/drawing/2014/main" id="{3142A528-E5D7-6F14-849C-73E8957FF072}"/>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6925"/>
            <a:ext cx="12192000" cy="6323875"/>
          </a:xfrm>
          <a:prstGeom prst="rect">
            <a:avLst/>
          </a:prstGeom>
        </p:spPr>
      </p:pic>
      <p:sp>
        <p:nvSpPr>
          <p:cNvPr id="6" name="Title 1">
            <a:extLst>
              <a:ext uri="{FF2B5EF4-FFF2-40B4-BE49-F238E27FC236}">
                <a16:creationId xmlns:a16="http://schemas.microsoft.com/office/drawing/2014/main" id="{D9B0E189-B921-FEBE-52DB-810F306B3082}"/>
              </a:ext>
            </a:extLst>
          </p:cNvPr>
          <p:cNvSpPr>
            <a:spLocks noGrp="1"/>
          </p:cNvSpPr>
          <p:nvPr>
            <p:ph type="title"/>
          </p:nvPr>
        </p:nvSpPr>
        <p:spPr>
          <a:xfrm>
            <a:off x="304800" y="304800"/>
            <a:ext cx="11684000" cy="838200"/>
          </a:xfrm>
        </p:spPr>
        <p:txBody>
          <a:bodyPr>
            <a:normAutofit/>
          </a:bodyPr>
          <a:lstStyle/>
          <a:p>
            <a:r>
              <a:rPr lang="en-US" sz="4000" b="1" dirty="0"/>
              <a:t>Functional Requirements</a:t>
            </a:r>
            <a:endParaRPr lang="en-US" b="1" dirty="0"/>
          </a:p>
        </p:txBody>
      </p:sp>
      <p:sp>
        <p:nvSpPr>
          <p:cNvPr id="7" name="Google Shape;194;g25d395fbcb3_3_65">
            <a:extLst>
              <a:ext uri="{FF2B5EF4-FFF2-40B4-BE49-F238E27FC236}">
                <a16:creationId xmlns:a16="http://schemas.microsoft.com/office/drawing/2014/main" id="{EF0C2CE0-E09F-A7FE-6793-EEEC7D1F09B6}"/>
              </a:ext>
            </a:extLst>
          </p:cNvPr>
          <p:cNvSpPr/>
          <p:nvPr/>
        </p:nvSpPr>
        <p:spPr>
          <a:xfrm>
            <a:off x="2438400" y="1521350"/>
            <a:ext cx="7772400" cy="3581400"/>
          </a:xfrm>
          <a:prstGeom prst="roundRect">
            <a:avLst>
              <a:gd name="adj" fmla="val 16667"/>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171450" marR="0" lvl="0" indent="-171450">
              <a:lnSpc>
                <a:spcPct val="107000"/>
              </a:lnSpc>
              <a:spcBef>
                <a:spcPts val="0"/>
              </a:spcBef>
              <a:spcAft>
                <a:spcPts val="800"/>
              </a:spcAft>
              <a:buFont typeface="Arial" panose="020B0604020202020204" pitchFamily="34" charset="0"/>
              <a:buChar char="•"/>
              <a:tabLst>
                <a:tab pos="457200" algn="l"/>
              </a:tabLst>
            </a:pPr>
            <a:endParaRPr lang="en-US" sz="2800" kern="100" dirty="0">
              <a:effectLst/>
              <a:latin typeface="Aptos" panose="020B0004020202020204" pitchFamily="34" charset="0"/>
              <a:ea typeface="Aptos" panose="020B0004020202020204" pitchFamily="34" charset="0"/>
              <a:cs typeface="Times New Roman" panose="02020603050405020304" pitchFamily="18" charset="0"/>
            </a:endParaRPr>
          </a:p>
          <a:p>
            <a:pPr marL="171450" marR="0" lvl="0" indent="-171450">
              <a:lnSpc>
                <a:spcPct val="107000"/>
              </a:lnSpc>
              <a:spcBef>
                <a:spcPts val="0"/>
              </a:spcBef>
              <a:spcAft>
                <a:spcPts val="800"/>
              </a:spcAft>
              <a:buFont typeface="Arial" panose="020B0604020202020204" pitchFamily="34" charset="0"/>
              <a:buChar char="•"/>
              <a:tabLst>
                <a:tab pos="457200" algn="l"/>
              </a:tabLst>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 User Authentication and Profile Management</a:t>
            </a:r>
          </a:p>
          <a:p>
            <a:pPr marL="171450" marR="0" lvl="0" indent="-171450">
              <a:lnSpc>
                <a:spcPct val="107000"/>
              </a:lnSpc>
              <a:spcBef>
                <a:spcPts val="0"/>
              </a:spcBef>
              <a:spcAft>
                <a:spcPts val="800"/>
              </a:spcAft>
              <a:buFont typeface="Arial" panose="020B0604020202020204" pitchFamily="34" charset="0"/>
              <a:buChar char="•"/>
              <a:tabLst>
                <a:tab pos="457200" algn="l"/>
              </a:tabLst>
            </a:pPr>
            <a:r>
              <a:rPr lang="en-US" sz="2800" kern="100" dirty="0">
                <a:latin typeface="Aptos" panose="020B0004020202020204" pitchFamily="34" charset="0"/>
                <a:ea typeface="Aptos" panose="020B0004020202020204" pitchFamily="34" charset="0"/>
                <a:cs typeface="Times New Roman" panose="02020603050405020304" pitchFamily="18" charset="0"/>
              </a:rPr>
              <a:t> </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Interview Simulation Levels</a:t>
            </a:r>
          </a:p>
          <a:p>
            <a:pPr marL="171450" marR="0" lvl="0" indent="-171450">
              <a:lnSpc>
                <a:spcPct val="107000"/>
              </a:lnSpc>
              <a:spcBef>
                <a:spcPts val="0"/>
              </a:spcBef>
              <a:spcAft>
                <a:spcPts val="800"/>
              </a:spcAft>
              <a:buFont typeface="Arial" panose="020B0604020202020204" pitchFamily="34" charset="0"/>
              <a:buChar char="•"/>
              <a:tabLst>
                <a:tab pos="457200" algn="l"/>
              </a:tabLst>
            </a:pPr>
            <a:r>
              <a:rPr lang="en-US" sz="2800" kern="100" dirty="0">
                <a:latin typeface="Aptos" panose="020B0004020202020204" pitchFamily="34" charset="0"/>
                <a:ea typeface="Aptos" panose="020B0004020202020204" pitchFamily="34" charset="0"/>
                <a:cs typeface="Times New Roman" panose="02020603050405020304" pitchFamily="18" charset="0"/>
              </a:rPr>
              <a:t> </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Question Generation and Feedback</a:t>
            </a:r>
          </a:p>
          <a:p>
            <a:pPr marL="171450" marR="0" lvl="0" indent="-171450">
              <a:lnSpc>
                <a:spcPct val="107000"/>
              </a:lnSpc>
              <a:spcBef>
                <a:spcPts val="0"/>
              </a:spcBef>
              <a:spcAft>
                <a:spcPts val="800"/>
              </a:spcAft>
              <a:buFont typeface="Arial" panose="020B0604020202020204" pitchFamily="34" charset="0"/>
              <a:buChar char="•"/>
              <a:tabLst>
                <a:tab pos="457200" algn="l"/>
              </a:tabLst>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 Progress Tracking and Analytics</a:t>
            </a:r>
            <a:endParaRPr lang="en-US" sz="2800" kern="100" dirty="0">
              <a:latin typeface="Aptos" panose="020B0004020202020204" pitchFamily="34" charset="0"/>
              <a:ea typeface="Aptos" panose="020B0004020202020204" pitchFamily="34" charset="0"/>
              <a:cs typeface="Times New Roman" panose="02020603050405020304" pitchFamily="18" charset="0"/>
            </a:endParaRPr>
          </a:p>
          <a:p>
            <a:pPr marL="171450" marR="0" lvl="0" indent="-171450">
              <a:lnSpc>
                <a:spcPct val="107000"/>
              </a:lnSpc>
              <a:spcBef>
                <a:spcPts val="0"/>
              </a:spcBef>
              <a:spcAft>
                <a:spcPts val="800"/>
              </a:spcAft>
              <a:buFont typeface="Arial" panose="020B0604020202020204" pitchFamily="34" charset="0"/>
              <a:buChar char="•"/>
              <a:tabLst>
                <a:tab pos="457200" algn="l"/>
              </a:tabLst>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 Interactive 2D Avatars</a:t>
            </a:r>
          </a:p>
          <a:p>
            <a:pPr marL="171450" marR="0" lvl="0" indent="-171450">
              <a:lnSpc>
                <a:spcPct val="107000"/>
              </a:lnSpc>
              <a:spcBef>
                <a:spcPts val="0"/>
              </a:spcBef>
              <a:spcAft>
                <a:spcPts val="800"/>
              </a:spcAft>
              <a:buFont typeface="Arial" panose="020B0604020202020204" pitchFamily="34" charset="0"/>
              <a:buChar char="•"/>
              <a:tabLst>
                <a:tab pos="457200" algn="l"/>
              </a:tabLst>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 Security and Privacy</a:t>
            </a:r>
            <a:br>
              <a:rPr lang="en-US" sz="2800" kern="100" dirty="0">
                <a:effectLst/>
                <a:latin typeface="Aptos" panose="020B0004020202020204" pitchFamily="34" charset="0"/>
                <a:ea typeface="Aptos" panose="020B0004020202020204" pitchFamily="34" charset="0"/>
                <a:cs typeface="Times New Roman" panose="02020603050405020304" pitchFamily="18" charset="0"/>
              </a:rPr>
            </a:br>
            <a:endParaRPr lang="en-US" sz="1000" dirty="0"/>
          </a:p>
        </p:txBody>
      </p:sp>
      <p:pic>
        <p:nvPicPr>
          <p:cNvPr id="9" name="Google Shape;541;g25d395fbcb3_4_19">
            <a:extLst>
              <a:ext uri="{FF2B5EF4-FFF2-40B4-BE49-F238E27FC236}">
                <a16:creationId xmlns:a16="http://schemas.microsoft.com/office/drawing/2014/main" id="{619849A4-B638-CC3B-BEC7-8A819238627F}"/>
              </a:ext>
            </a:extLst>
          </p:cNvPr>
          <p:cNvPicPr preferRelativeResize="0"/>
          <p:nvPr/>
        </p:nvPicPr>
        <p:blipFill>
          <a:blip r:embed="rId3">
            <a:alphaModFix/>
          </a:blip>
          <a:stretch>
            <a:fillRect/>
          </a:stretch>
        </p:blipFill>
        <p:spPr>
          <a:xfrm>
            <a:off x="0" y="3880901"/>
            <a:ext cx="1954960" cy="2443699"/>
          </a:xfrm>
          <a:prstGeom prst="rect">
            <a:avLst/>
          </a:prstGeom>
          <a:ln>
            <a:noFill/>
          </a:ln>
          <a:effectLst>
            <a:softEdge rad="112500"/>
          </a:effectLst>
        </p:spPr>
      </p:pic>
      <p:sp>
        <p:nvSpPr>
          <p:cNvPr id="2" name="Rectangle 1">
            <a:extLst>
              <a:ext uri="{FF2B5EF4-FFF2-40B4-BE49-F238E27FC236}">
                <a16:creationId xmlns:a16="http://schemas.microsoft.com/office/drawing/2014/main" id="{89D426BD-15D3-72BD-DC84-2954360634E4}"/>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a:t>
            </a:r>
            <a:r>
              <a:rPr lang="en-US" b="1" dirty="0">
                <a:solidFill>
                  <a:schemeClr val="tx1"/>
                </a:solidFill>
              </a:rPr>
              <a:t>21175084</a:t>
            </a:r>
            <a:r>
              <a:rPr lang="en-US" sz="1800" b="1" dirty="0">
                <a:solidFill>
                  <a:schemeClr val="tx1"/>
                </a:solidFill>
              </a:rPr>
              <a:t>   |   Pathirana V P E P V   |  </a:t>
            </a:r>
            <a:r>
              <a:rPr lang="en-US" b="1" dirty="0">
                <a:solidFill>
                  <a:schemeClr val="tx1"/>
                </a:solidFill>
              </a:rPr>
              <a:t>24-25J-082</a:t>
            </a:r>
            <a:endParaRPr lang="en-US" sz="1800" b="1" dirty="0">
              <a:solidFill>
                <a:schemeClr val="tx1"/>
              </a:solidFill>
            </a:endParaRPr>
          </a:p>
        </p:txBody>
      </p:sp>
    </p:spTree>
    <p:extLst>
      <p:ext uri="{BB962C8B-B14F-4D97-AF65-F5344CB8AC3E}">
        <p14:creationId xmlns:p14="http://schemas.microsoft.com/office/powerpoint/2010/main" val="32248890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e and green lines connected">
            <a:extLst>
              <a:ext uri="{FF2B5EF4-FFF2-40B4-BE49-F238E27FC236}">
                <a16:creationId xmlns:a16="http://schemas.microsoft.com/office/drawing/2014/main" id="{3142A528-E5D7-6F14-849C-73E8957FF072}"/>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6" name="Title 1">
            <a:extLst>
              <a:ext uri="{FF2B5EF4-FFF2-40B4-BE49-F238E27FC236}">
                <a16:creationId xmlns:a16="http://schemas.microsoft.com/office/drawing/2014/main" id="{D9B0E189-B921-FEBE-52DB-810F306B3082}"/>
              </a:ext>
            </a:extLst>
          </p:cNvPr>
          <p:cNvSpPr>
            <a:spLocks noGrp="1"/>
          </p:cNvSpPr>
          <p:nvPr>
            <p:ph type="title"/>
          </p:nvPr>
        </p:nvSpPr>
        <p:spPr>
          <a:xfrm>
            <a:off x="304800" y="304800"/>
            <a:ext cx="11684000" cy="838200"/>
          </a:xfrm>
        </p:spPr>
        <p:txBody>
          <a:bodyPr>
            <a:normAutofit/>
          </a:bodyPr>
          <a:lstStyle/>
          <a:p>
            <a:r>
              <a:rPr lang="en-US" sz="4000" b="1" dirty="0"/>
              <a:t>Non-Functional Requirements</a:t>
            </a:r>
            <a:endParaRPr lang="en-US" b="1" dirty="0"/>
          </a:p>
        </p:txBody>
      </p:sp>
      <p:sp>
        <p:nvSpPr>
          <p:cNvPr id="7" name="Google Shape;194;g25d395fbcb3_3_65">
            <a:extLst>
              <a:ext uri="{FF2B5EF4-FFF2-40B4-BE49-F238E27FC236}">
                <a16:creationId xmlns:a16="http://schemas.microsoft.com/office/drawing/2014/main" id="{EF0C2CE0-E09F-A7FE-6793-EEEC7D1F09B6}"/>
              </a:ext>
            </a:extLst>
          </p:cNvPr>
          <p:cNvSpPr/>
          <p:nvPr/>
        </p:nvSpPr>
        <p:spPr>
          <a:xfrm>
            <a:off x="2796029" y="1424071"/>
            <a:ext cx="6599942" cy="3439355"/>
          </a:xfrm>
          <a:prstGeom prst="roundRect">
            <a:avLst>
              <a:gd name="adj" fmla="val 16667"/>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457200" marR="0" lvl="0" indent="-457200">
              <a:lnSpc>
                <a:spcPct val="107000"/>
              </a:lnSpc>
              <a:spcBef>
                <a:spcPts val="0"/>
              </a:spcBef>
              <a:spcAft>
                <a:spcPts val="800"/>
              </a:spcAft>
              <a:buFont typeface="Arial" panose="020B0604020202020204" pitchFamily="34" charset="0"/>
              <a:buChar char="•"/>
              <a:tabLst>
                <a:tab pos="457200" algn="l"/>
              </a:tabLst>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Performance and Scalability</a:t>
            </a:r>
          </a:p>
          <a:p>
            <a:pPr marL="457200" marR="0" lvl="0" indent="-457200">
              <a:lnSpc>
                <a:spcPct val="107000"/>
              </a:lnSpc>
              <a:spcBef>
                <a:spcPts val="0"/>
              </a:spcBef>
              <a:spcAft>
                <a:spcPts val="800"/>
              </a:spcAft>
              <a:buFont typeface="Arial" panose="020B0604020202020204" pitchFamily="34" charset="0"/>
              <a:buChar char="•"/>
              <a:tabLst>
                <a:tab pos="457200" algn="l"/>
              </a:tabLst>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Usability and User Experience</a:t>
            </a:r>
          </a:p>
          <a:p>
            <a:pPr marL="457200" marR="0" lvl="0" indent="-457200">
              <a:lnSpc>
                <a:spcPct val="107000"/>
              </a:lnSpc>
              <a:spcBef>
                <a:spcPts val="0"/>
              </a:spcBef>
              <a:spcAft>
                <a:spcPts val="800"/>
              </a:spcAft>
              <a:buFont typeface="Arial" panose="020B0604020202020204" pitchFamily="34" charset="0"/>
              <a:buChar char="•"/>
              <a:tabLst>
                <a:tab pos="457200" algn="l"/>
              </a:tabLst>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Reliability and Availability</a:t>
            </a:r>
          </a:p>
          <a:p>
            <a:pPr marL="457200" marR="0" lvl="0" indent="-457200">
              <a:lnSpc>
                <a:spcPct val="107000"/>
              </a:lnSpc>
              <a:spcBef>
                <a:spcPts val="0"/>
              </a:spcBef>
              <a:spcAft>
                <a:spcPts val="800"/>
              </a:spcAft>
              <a:buFont typeface="Arial" panose="020B0604020202020204" pitchFamily="34" charset="0"/>
              <a:buChar char="•"/>
              <a:tabLst>
                <a:tab pos="457200" algn="l"/>
              </a:tabLst>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Maintainability and Extensibility</a:t>
            </a:r>
            <a:endParaRPr lang="en-US" sz="1000" dirty="0"/>
          </a:p>
        </p:txBody>
      </p:sp>
      <p:pic>
        <p:nvPicPr>
          <p:cNvPr id="2" name="Google Shape;541;g25d395fbcb3_4_19">
            <a:extLst>
              <a:ext uri="{FF2B5EF4-FFF2-40B4-BE49-F238E27FC236}">
                <a16:creationId xmlns:a16="http://schemas.microsoft.com/office/drawing/2014/main" id="{67269D6A-1CED-DA6D-FDF0-9F62792F7A8A}"/>
              </a:ext>
            </a:extLst>
          </p:cNvPr>
          <p:cNvPicPr preferRelativeResize="0"/>
          <p:nvPr/>
        </p:nvPicPr>
        <p:blipFill>
          <a:blip r:embed="rId3">
            <a:alphaModFix/>
          </a:blip>
          <a:stretch>
            <a:fillRect/>
          </a:stretch>
        </p:blipFill>
        <p:spPr>
          <a:xfrm>
            <a:off x="0" y="3880901"/>
            <a:ext cx="1954960" cy="2443699"/>
          </a:xfrm>
          <a:prstGeom prst="rect">
            <a:avLst/>
          </a:prstGeom>
          <a:ln>
            <a:noFill/>
          </a:ln>
          <a:effectLst>
            <a:softEdge rad="112500"/>
          </a:effectLst>
        </p:spPr>
      </p:pic>
      <p:sp>
        <p:nvSpPr>
          <p:cNvPr id="3" name="Rectangle 2">
            <a:extLst>
              <a:ext uri="{FF2B5EF4-FFF2-40B4-BE49-F238E27FC236}">
                <a16:creationId xmlns:a16="http://schemas.microsoft.com/office/drawing/2014/main" id="{4D07C9AC-194E-CDEE-2A07-4AFB63D1CDC1}"/>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a:t>
            </a:r>
            <a:r>
              <a:rPr lang="en-US" b="1" dirty="0">
                <a:solidFill>
                  <a:schemeClr val="tx1"/>
                </a:solidFill>
              </a:rPr>
              <a:t>21175084</a:t>
            </a:r>
            <a:r>
              <a:rPr lang="en-US" sz="1800" b="1" dirty="0">
                <a:solidFill>
                  <a:schemeClr val="tx1"/>
                </a:solidFill>
              </a:rPr>
              <a:t>   |   Pathirana V P E P V   |  </a:t>
            </a:r>
            <a:r>
              <a:rPr lang="en-US" b="1" dirty="0">
                <a:solidFill>
                  <a:schemeClr val="tx1"/>
                </a:solidFill>
              </a:rPr>
              <a:t>24-25J-082</a:t>
            </a:r>
            <a:endParaRPr lang="en-US" sz="1800" b="1" dirty="0">
              <a:solidFill>
                <a:schemeClr val="tx1"/>
              </a:solidFill>
            </a:endParaRPr>
          </a:p>
        </p:txBody>
      </p:sp>
    </p:spTree>
    <p:extLst>
      <p:ext uri="{BB962C8B-B14F-4D97-AF65-F5344CB8AC3E}">
        <p14:creationId xmlns:p14="http://schemas.microsoft.com/office/powerpoint/2010/main" val="1978622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e and green lines connected">
            <a:extLst>
              <a:ext uri="{FF2B5EF4-FFF2-40B4-BE49-F238E27FC236}">
                <a16:creationId xmlns:a16="http://schemas.microsoft.com/office/drawing/2014/main" id="{3142A528-E5D7-6F14-849C-73E8957FF072}"/>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6" name="Title 1">
            <a:extLst>
              <a:ext uri="{FF2B5EF4-FFF2-40B4-BE49-F238E27FC236}">
                <a16:creationId xmlns:a16="http://schemas.microsoft.com/office/drawing/2014/main" id="{D9B0E189-B921-FEBE-52DB-810F306B3082}"/>
              </a:ext>
            </a:extLst>
          </p:cNvPr>
          <p:cNvSpPr>
            <a:spLocks noGrp="1"/>
          </p:cNvSpPr>
          <p:nvPr>
            <p:ph type="title"/>
          </p:nvPr>
        </p:nvSpPr>
        <p:spPr>
          <a:xfrm>
            <a:off x="304800" y="304800"/>
            <a:ext cx="11684000" cy="838200"/>
          </a:xfrm>
        </p:spPr>
        <p:txBody>
          <a:bodyPr>
            <a:normAutofit/>
          </a:bodyPr>
          <a:lstStyle/>
          <a:p>
            <a:r>
              <a:rPr lang="en-US" sz="4000" b="1" dirty="0"/>
              <a:t>Work Breakdown Structure</a:t>
            </a:r>
            <a:endParaRPr lang="en-US" b="1" dirty="0"/>
          </a:p>
        </p:txBody>
      </p:sp>
      <p:cxnSp>
        <p:nvCxnSpPr>
          <p:cNvPr id="8" name="Straight Connector 7">
            <a:extLst>
              <a:ext uri="{FF2B5EF4-FFF2-40B4-BE49-F238E27FC236}">
                <a16:creationId xmlns:a16="http://schemas.microsoft.com/office/drawing/2014/main" id="{D928D67D-7CB9-41A0-C796-8D53216AEFCC}"/>
              </a:ext>
            </a:extLst>
          </p:cNvPr>
          <p:cNvCxnSpPr>
            <a:cxnSpLocks/>
          </p:cNvCxnSpPr>
          <p:nvPr/>
        </p:nvCxnSpPr>
        <p:spPr>
          <a:xfrm>
            <a:off x="10695963" y="1180477"/>
            <a:ext cx="0" cy="4012308"/>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Straight Connector 8">
            <a:extLst>
              <a:ext uri="{FF2B5EF4-FFF2-40B4-BE49-F238E27FC236}">
                <a16:creationId xmlns:a16="http://schemas.microsoft.com/office/drawing/2014/main" id="{B8D0E725-FD29-EE86-E7A8-0813E9EEB9D7}"/>
              </a:ext>
            </a:extLst>
          </p:cNvPr>
          <p:cNvCxnSpPr>
            <a:cxnSpLocks/>
            <a:endCxn id="37" idx="2"/>
          </p:cNvCxnSpPr>
          <p:nvPr/>
        </p:nvCxnSpPr>
        <p:spPr>
          <a:xfrm>
            <a:off x="8336514" y="1180477"/>
            <a:ext cx="16906" cy="3683113"/>
          </a:xfrm>
          <a:prstGeom prst="line">
            <a:avLst/>
          </a:prstGeom>
        </p:spPr>
        <p:style>
          <a:lnRef idx="3">
            <a:schemeClr val="accent1"/>
          </a:lnRef>
          <a:fillRef idx="0">
            <a:schemeClr val="accent1"/>
          </a:fillRef>
          <a:effectRef idx="2">
            <a:schemeClr val="accent1"/>
          </a:effectRef>
          <a:fontRef idx="minor">
            <a:schemeClr val="tx1"/>
          </a:fontRef>
        </p:style>
      </p:cxnSp>
      <p:cxnSp>
        <p:nvCxnSpPr>
          <p:cNvPr id="10" name="Straight Connector 9">
            <a:extLst>
              <a:ext uri="{FF2B5EF4-FFF2-40B4-BE49-F238E27FC236}">
                <a16:creationId xmlns:a16="http://schemas.microsoft.com/office/drawing/2014/main" id="{01BE5336-9126-6377-98F9-0CA6C4ABB3C7}"/>
              </a:ext>
            </a:extLst>
          </p:cNvPr>
          <p:cNvCxnSpPr>
            <a:cxnSpLocks/>
            <a:endCxn id="32" idx="0"/>
          </p:cNvCxnSpPr>
          <p:nvPr/>
        </p:nvCxnSpPr>
        <p:spPr>
          <a:xfrm flipH="1">
            <a:off x="6124582" y="935875"/>
            <a:ext cx="16900" cy="3026525"/>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D4452FFC-888F-63BE-549D-535A2C24BD8E}"/>
              </a:ext>
            </a:extLst>
          </p:cNvPr>
          <p:cNvCxnSpPr>
            <a:cxnSpLocks/>
          </p:cNvCxnSpPr>
          <p:nvPr/>
        </p:nvCxnSpPr>
        <p:spPr>
          <a:xfrm>
            <a:off x="3657599" y="1180477"/>
            <a:ext cx="23659" cy="4341028"/>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Straight Connector 11">
            <a:extLst>
              <a:ext uri="{FF2B5EF4-FFF2-40B4-BE49-F238E27FC236}">
                <a16:creationId xmlns:a16="http://schemas.microsoft.com/office/drawing/2014/main" id="{C0E018ED-4BA6-1DE0-1D52-C547F9DCB472}"/>
              </a:ext>
            </a:extLst>
          </p:cNvPr>
          <p:cNvCxnSpPr>
            <a:cxnSpLocks/>
            <a:endCxn id="22" idx="0"/>
          </p:cNvCxnSpPr>
          <p:nvPr/>
        </p:nvCxnSpPr>
        <p:spPr>
          <a:xfrm>
            <a:off x="1311825" y="1180477"/>
            <a:ext cx="1" cy="4498476"/>
          </a:xfrm>
          <a:prstGeom prst="line">
            <a:avLst/>
          </a:prstGeom>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98E98572-216D-08D5-C2D7-A1742EE60E50}"/>
              </a:ext>
            </a:extLst>
          </p:cNvPr>
          <p:cNvSpPr/>
          <p:nvPr/>
        </p:nvSpPr>
        <p:spPr>
          <a:xfrm>
            <a:off x="650845" y="1443606"/>
            <a:ext cx="1371600" cy="533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dirty="0">
                <a:effectLst/>
                <a:latin typeface="Calibri" panose="020F0502020204030204" pitchFamily="34" charset="0"/>
              </a:rPr>
              <a:t>Group registration</a:t>
            </a:r>
          </a:p>
        </p:txBody>
      </p:sp>
      <p:sp>
        <p:nvSpPr>
          <p:cNvPr id="14" name="Rectangle 13">
            <a:extLst>
              <a:ext uri="{FF2B5EF4-FFF2-40B4-BE49-F238E27FC236}">
                <a16:creationId xmlns:a16="http://schemas.microsoft.com/office/drawing/2014/main" id="{7184C1D8-89AE-1590-289A-759B63153E2D}"/>
              </a:ext>
            </a:extLst>
          </p:cNvPr>
          <p:cNvSpPr/>
          <p:nvPr/>
        </p:nvSpPr>
        <p:spPr>
          <a:xfrm>
            <a:off x="2971799" y="1443606"/>
            <a:ext cx="1371600" cy="533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dirty="0">
                <a:effectLst/>
                <a:latin typeface="Calibri" panose="020F0502020204030204" pitchFamily="34" charset="0"/>
              </a:rPr>
              <a:t>Project proposal</a:t>
            </a:r>
          </a:p>
        </p:txBody>
      </p:sp>
      <p:sp>
        <p:nvSpPr>
          <p:cNvPr id="15" name="Rectangle 14">
            <a:extLst>
              <a:ext uri="{FF2B5EF4-FFF2-40B4-BE49-F238E27FC236}">
                <a16:creationId xmlns:a16="http://schemas.microsoft.com/office/drawing/2014/main" id="{12EF1C2D-E383-F1AA-3B4E-2A24C65CAEC0}"/>
              </a:ext>
            </a:extLst>
          </p:cNvPr>
          <p:cNvSpPr/>
          <p:nvPr/>
        </p:nvSpPr>
        <p:spPr>
          <a:xfrm>
            <a:off x="5381619" y="1443606"/>
            <a:ext cx="1371600" cy="533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dirty="0">
                <a:effectLst/>
                <a:latin typeface="Calibri" panose="020F0502020204030204" pitchFamily="34" charset="0"/>
              </a:rPr>
              <a:t>PP1</a:t>
            </a:r>
          </a:p>
        </p:txBody>
      </p:sp>
      <p:sp>
        <p:nvSpPr>
          <p:cNvPr id="16" name="Rectangle 15">
            <a:extLst>
              <a:ext uri="{FF2B5EF4-FFF2-40B4-BE49-F238E27FC236}">
                <a16:creationId xmlns:a16="http://schemas.microsoft.com/office/drawing/2014/main" id="{FE4EABCB-16C2-BCAB-D64B-3DC3DF286192}"/>
              </a:ext>
            </a:extLst>
          </p:cNvPr>
          <p:cNvSpPr/>
          <p:nvPr/>
        </p:nvSpPr>
        <p:spPr>
          <a:xfrm>
            <a:off x="7655304" y="1447800"/>
            <a:ext cx="1371600" cy="533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dirty="0">
                <a:effectLst/>
                <a:latin typeface="Calibri" panose="020F0502020204030204" pitchFamily="34" charset="0"/>
              </a:rPr>
              <a:t>PP2</a:t>
            </a:r>
          </a:p>
        </p:txBody>
      </p:sp>
      <p:sp>
        <p:nvSpPr>
          <p:cNvPr id="17" name="Rectangle 16">
            <a:extLst>
              <a:ext uri="{FF2B5EF4-FFF2-40B4-BE49-F238E27FC236}">
                <a16:creationId xmlns:a16="http://schemas.microsoft.com/office/drawing/2014/main" id="{B9CFD437-A2ED-F18C-7F4C-BE46B0272CFB}"/>
              </a:ext>
            </a:extLst>
          </p:cNvPr>
          <p:cNvSpPr/>
          <p:nvPr/>
        </p:nvSpPr>
        <p:spPr>
          <a:xfrm>
            <a:off x="9953618" y="1452943"/>
            <a:ext cx="1371600" cy="533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dirty="0">
                <a:effectLst/>
                <a:latin typeface="Calibri" panose="020F0502020204030204" pitchFamily="34" charset="0"/>
              </a:rPr>
              <a:t>Final Stage</a:t>
            </a:r>
          </a:p>
        </p:txBody>
      </p:sp>
      <p:sp>
        <p:nvSpPr>
          <p:cNvPr id="18" name="Rectangle: Rounded Corners 17">
            <a:extLst>
              <a:ext uri="{FF2B5EF4-FFF2-40B4-BE49-F238E27FC236}">
                <a16:creationId xmlns:a16="http://schemas.microsoft.com/office/drawing/2014/main" id="{95919C02-E7ED-BD27-DED3-7CB660683AFB}"/>
              </a:ext>
            </a:extLst>
          </p:cNvPr>
          <p:cNvSpPr/>
          <p:nvPr/>
        </p:nvSpPr>
        <p:spPr>
          <a:xfrm>
            <a:off x="803245" y="2327844"/>
            <a:ext cx="990600" cy="53340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Supervisor Selection</a:t>
            </a:r>
          </a:p>
        </p:txBody>
      </p:sp>
      <p:sp>
        <p:nvSpPr>
          <p:cNvPr id="19" name="Rectangle: Rounded Corners 18">
            <a:extLst>
              <a:ext uri="{FF2B5EF4-FFF2-40B4-BE49-F238E27FC236}">
                <a16:creationId xmlns:a16="http://schemas.microsoft.com/office/drawing/2014/main" id="{A27CF946-882F-20E9-56AE-11E3FE5D4C28}"/>
              </a:ext>
            </a:extLst>
          </p:cNvPr>
          <p:cNvSpPr/>
          <p:nvPr/>
        </p:nvSpPr>
        <p:spPr>
          <a:xfrm>
            <a:off x="298508" y="3640225"/>
            <a:ext cx="2085363" cy="129540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Background analysis,  group discussion, data and research paper collection, knowledge gap, research problem and novelty identification, Title selection  </a:t>
            </a:r>
          </a:p>
        </p:txBody>
      </p:sp>
      <p:sp>
        <p:nvSpPr>
          <p:cNvPr id="20" name="Rectangle: Rounded Corners 19">
            <a:extLst>
              <a:ext uri="{FF2B5EF4-FFF2-40B4-BE49-F238E27FC236}">
                <a16:creationId xmlns:a16="http://schemas.microsoft.com/office/drawing/2014/main" id="{62B85F96-20CE-38CE-B5D4-CF5C265E19DB}"/>
              </a:ext>
            </a:extLst>
          </p:cNvPr>
          <p:cNvSpPr/>
          <p:nvPr/>
        </p:nvSpPr>
        <p:spPr>
          <a:xfrm>
            <a:off x="649445" y="3043806"/>
            <a:ext cx="1324761" cy="38100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Online Group Registration</a:t>
            </a:r>
          </a:p>
        </p:txBody>
      </p:sp>
      <p:sp>
        <p:nvSpPr>
          <p:cNvPr id="21" name="Rectangle: Rounded Corners 20">
            <a:extLst>
              <a:ext uri="{FF2B5EF4-FFF2-40B4-BE49-F238E27FC236}">
                <a16:creationId xmlns:a16="http://schemas.microsoft.com/office/drawing/2014/main" id="{FF4D1B0C-454E-7E93-B9D5-BA5EB766F3F8}"/>
              </a:ext>
            </a:extLst>
          </p:cNvPr>
          <p:cNvSpPr/>
          <p:nvPr/>
        </p:nvSpPr>
        <p:spPr>
          <a:xfrm>
            <a:off x="675311" y="5116789"/>
            <a:ext cx="1324761" cy="38100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TAF Submission</a:t>
            </a:r>
          </a:p>
        </p:txBody>
      </p:sp>
      <p:sp>
        <p:nvSpPr>
          <p:cNvPr id="22" name="Rectangle: Rounded Corners 21">
            <a:extLst>
              <a:ext uri="{FF2B5EF4-FFF2-40B4-BE49-F238E27FC236}">
                <a16:creationId xmlns:a16="http://schemas.microsoft.com/office/drawing/2014/main" id="{9B99A436-5EDA-8563-AFE2-10697567FB54}"/>
              </a:ext>
            </a:extLst>
          </p:cNvPr>
          <p:cNvSpPr/>
          <p:nvPr/>
        </p:nvSpPr>
        <p:spPr>
          <a:xfrm>
            <a:off x="649445" y="5678953"/>
            <a:ext cx="1324761" cy="38100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Project charter submission</a:t>
            </a:r>
          </a:p>
        </p:txBody>
      </p:sp>
      <p:sp>
        <p:nvSpPr>
          <p:cNvPr id="23" name="Rectangle: Rounded Corners 22">
            <a:extLst>
              <a:ext uri="{FF2B5EF4-FFF2-40B4-BE49-F238E27FC236}">
                <a16:creationId xmlns:a16="http://schemas.microsoft.com/office/drawing/2014/main" id="{D9F624BE-63C0-4182-BD85-8B7E3F8CF969}"/>
              </a:ext>
            </a:extLst>
          </p:cNvPr>
          <p:cNvSpPr/>
          <p:nvPr/>
        </p:nvSpPr>
        <p:spPr>
          <a:xfrm>
            <a:off x="2819400" y="2319806"/>
            <a:ext cx="1600200" cy="38100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Supervisor guidance and discussion</a:t>
            </a:r>
          </a:p>
        </p:txBody>
      </p:sp>
      <p:sp>
        <p:nvSpPr>
          <p:cNvPr id="24" name="Rectangle: Rounded Corners 23">
            <a:extLst>
              <a:ext uri="{FF2B5EF4-FFF2-40B4-BE49-F238E27FC236}">
                <a16:creationId xmlns:a16="http://schemas.microsoft.com/office/drawing/2014/main" id="{EF2EBA80-A63A-78D2-06B2-844023B6917A}"/>
              </a:ext>
            </a:extLst>
          </p:cNvPr>
          <p:cNvSpPr/>
          <p:nvPr/>
        </p:nvSpPr>
        <p:spPr>
          <a:xfrm>
            <a:off x="2652708" y="3009350"/>
            <a:ext cx="1981200" cy="38100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Additional data and research paper gathering</a:t>
            </a:r>
          </a:p>
        </p:txBody>
      </p:sp>
      <p:sp>
        <p:nvSpPr>
          <p:cNvPr id="25" name="Rectangle: Rounded Corners 24">
            <a:extLst>
              <a:ext uri="{FF2B5EF4-FFF2-40B4-BE49-F238E27FC236}">
                <a16:creationId xmlns:a16="http://schemas.microsoft.com/office/drawing/2014/main" id="{15C536B2-6CFF-B63B-619E-CBFC3CA00782}"/>
              </a:ext>
            </a:extLst>
          </p:cNvPr>
          <p:cNvSpPr/>
          <p:nvPr/>
        </p:nvSpPr>
        <p:spPr>
          <a:xfrm>
            <a:off x="7362820" y="3928044"/>
            <a:ext cx="1981200" cy="38100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Requirement analysis and technology assessment.</a:t>
            </a:r>
          </a:p>
        </p:txBody>
      </p:sp>
      <p:sp>
        <p:nvSpPr>
          <p:cNvPr id="26" name="Rectangle: Rounded Corners 25">
            <a:extLst>
              <a:ext uri="{FF2B5EF4-FFF2-40B4-BE49-F238E27FC236}">
                <a16:creationId xmlns:a16="http://schemas.microsoft.com/office/drawing/2014/main" id="{31A9F19B-F666-E231-1483-3F80B7C8428A}"/>
              </a:ext>
            </a:extLst>
          </p:cNvPr>
          <p:cNvSpPr/>
          <p:nvPr/>
        </p:nvSpPr>
        <p:spPr>
          <a:xfrm>
            <a:off x="2847980" y="4192402"/>
            <a:ext cx="1647820" cy="38100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Hardware design and specifications</a:t>
            </a:r>
          </a:p>
        </p:txBody>
      </p:sp>
      <p:sp>
        <p:nvSpPr>
          <p:cNvPr id="27" name="Rectangle: Rounded Corners 26">
            <a:extLst>
              <a:ext uri="{FF2B5EF4-FFF2-40B4-BE49-F238E27FC236}">
                <a16:creationId xmlns:a16="http://schemas.microsoft.com/office/drawing/2014/main" id="{3845FDF9-C29F-1933-5A5C-784895690087}"/>
              </a:ext>
            </a:extLst>
          </p:cNvPr>
          <p:cNvSpPr/>
          <p:nvPr/>
        </p:nvSpPr>
        <p:spPr>
          <a:xfrm>
            <a:off x="2709872" y="4735789"/>
            <a:ext cx="1924036" cy="336657"/>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Proposal presentation </a:t>
            </a:r>
          </a:p>
        </p:txBody>
      </p:sp>
      <p:sp>
        <p:nvSpPr>
          <p:cNvPr id="28" name="Rectangle: Rounded Corners 27">
            <a:extLst>
              <a:ext uri="{FF2B5EF4-FFF2-40B4-BE49-F238E27FC236}">
                <a16:creationId xmlns:a16="http://schemas.microsoft.com/office/drawing/2014/main" id="{DB54C8D0-DBD2-0394-3AAC-AABA31102A98}"/>
              </a:ext>
            </a:extLst>
          </p:cNvPr>
          <p:cNvSpPr/>
          <p:nvPr/>
        </p:nvSpPr>
        <p:spPr>
          <a:xfrm>
            <a:off x="2667000" y="5238230"/>
            <a:ext cx="1981200" cy="38100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Prepare proposal report and submission</a:t>
            </a:r>
          </a:p>
        </p:txBody>
      </p:sp>
      <p:sp>
        <p:nvSpPr>
          <p:cNvPr id="29" name="Rectangle: Rounded Corners 28">
            <a:extLst>
              <a:ext uri="{FF2B5EF4-FFF2-40B4-BE49-F238E27FC236}">
                <a16:creationId xmlns:a16="http://schemas.microsoft.com/office/drawing/2014/main" id="{E8942946-B230-CA98-3B54-F9B53AEADEDB}"/>
              </a:ext>
            </a:extLst>
          </p:cNvPr>
          <p:cNvSpPr/>
          <p:nvPr/>
        </p:nvSpPr>
        <p:spPr>
          <a:xfrm>
            <a:off x="5495918" y="2327844"/>
            <a:ext cx="1143000" cy="38100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Supervisor consultation</a:t>
            </a:r>
          </a:p>
        </p:txBody>
      </p:sp>
      <p:sp>
        <p:nvSpPr>
          <p:cNvPr id="30" name="Rectangle: Rounded Corners 29">
            <a:extLst>
              <a:ext uri="{FF2B5EF4-FFF2-40B4-BE49-F238E27FC236}">
                <a16:creationId xmlns:a16="http://schemas.microsoft.com/office/drawing/2014/main" id="{1DC7B263-F8A1-71D3-191F-02A48BE2FAF1}"/>
              </a:ext>
            </a:extLst>
          </p:cNvPr>
          <p:cNvSpPr/>
          <p:nvPr/>
        </p:nvSpPr>
        <p:spPr>
          <a:xfrm>
            <a:off x="5105400" y="2897649"/>
            <a:ext cx="1924036" cy="336657"/>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Phase 1 implementation</a:t>
            </a:r>
          </a:p>
        </p:txBody>
      </p:sp>
      <p:sp>
        <p:nvSpPr>
          <p:cNvPr id="31" name="Rectangle: Rounded Corners 30">
            <a:extLst>
              <a:ext uri="{FF2B5EF4-FFF2-40B4-BE49-F238E27FC236}">
                <a16:creationId xmlns:a16="http://schemas.microsoft.com/office/drawing/2014/main" id="{6B8B04DB-8F14-92D4-3C76-B4E308A53267}"/>
              </a:ext>
            </a:extLst>
          </p:cNvPr>
          <p:cNvSpPr/>
          <p:nvPr/>
        </p:nvSpPr>
        <p:spPr>
          <a:xfrm>
            <a:off x="5139037" y="3437961"/>
            <a:ext cx="1924036" cy="336657"/>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 Progress Presentation - I </a:t>
            </a:r>
          </a:p>
        </p:txBody>
      </p:sp>
      <p:sp>
        <p:nvSpPr>
          <p:cNvPr id="32" name="Rectangle: Rounded Corners 31">
            <a:extLst>
              <a:ext uri="{FF2B5EF4-FFF2-40B4-BE49-F238E27FC236}">
                <a16:creationId xmlns:a16="http://schemas.microsoft.com/office/drawing/2014/main" id="{E9CC6590-E3B3-FDFD-6106-F61F1BB36412}"/>
              </a:ext>
            </a:extLst>
          </p:cNvPr>
          <p:cNvSpPr/>
          <p:nvPr/>
        </p:nvSpPr>
        <p:spPr>
          <a:xfrm>
            <a:off x="5162564" y="3962400"/>
            <a:ext cx="1924036" cy="39313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Status document I submission</a:t>
            </a:r>
          </a:p>
        </p:txBody>
      </p:sp>
      <p:sp>
        <p:nvSpPr>
          <p:cNvPr id="33" name="Rectangle: Rounded Corners 32">
            <a:extLst>
              <a:ext uri="{FF2B5EF4-FFF2-40B4-BE49-F238E27FC236}">
                <a16:creationId xmlns:a16="http://schemas.microsoft.com/office/drawing/2014/main" id="{9C26BAC9-987D-D90A-ADF9-589806AA400E}"/>
              </a:ext>
            </a:extLst>
          </p:cNvPr>
          <p:cNvSpPr/>
          <p:nvPr/>
        </p:nvSpPr>
        <p:spPr>
          <a:xfrm>
            <a:off x="7839078" y="2339181"/>
            <a:ext cx="1009644" cy="38100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Final stage guidance</a:t>
            </a:r>
          </a:p>
        </p:txBody>
      </p:sp>
      <p:sp>
        <p:nvSpPr>
          <p:cNvPr id="34" name="Rectangle: Rounded Corners 33">
            <a:extLst>
              <a:ext uri="{FF2B5EF4-FFF2-40B4-BE49-F238E27FC236}">
                <a16:creationId xmlns:a16="http://schemas.microsoft.com/office/drawing/2014/main" id="{FDFD04F3-CEFA-9CB4-2A6F-E481E2F6FC9C}"/>
              </a:ext>
            </a:extLst>
          </p:cNvPr>
          <p:cNvSpPr/>
          <p:nvPr/>
        </p:nvSpPr>
        <p:spPr>
          <a:xfrm>
            <a:off x="7381882" y="2863193"/>
            <a:ext cx="1924036" cy="336657"/>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Phase 2 implementation</a:t>
            </a:r>
          </a:p>
        </p:txBody>
      </p:sp>
      <p:sp>
        <p:nvSpPr>
          <p:cNvPr id="35" name="Rectangle: Rounded Corners 34">
            <a:extLst>
              <a:ext uri="{FF2B5EF4-FFF2-40B4-BE49-F238E27FC236}">
                <a16:creationId xmlns:a16="http://schemas.microsoft.com/office/drawing/2014/main" id="{9097523C-88F7-EC83-B904-AD4B830E6D22}"/>
              </a:ext>
            </a:extLst>
          </p:cNvPr>
          <p:cNvSpPr/>
          <p:nvPr/>
        </p:nvSpPr>
        <p:spPr>
          <a:xfrm>
            <a:off x="7379086" y="3390350"/>
            <a:ext cx="1924036" cy="336657"/>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 Progress Presentation 2 </a:t>
            </a:r>
          </a:p>
        </p:txBody>
      </p:sp>
      <p:sp>
        <p:nvSpPr>
          <p:cNvPr id="36" name="Rectangle: Rounded Corners 35">
            <a:extLst>
              <a:ext uri="{FF2B5EF4-FFF2-40B4-BE49-F238E27FC236}">
                <a16:creationId xmlns:a16="http://schemas.microsoft.com/office/drawing/2014/main" id="{63B4B84E-6BD3-7466-CAC3-296389E4CF33}"/>
              </a:ext>
            </a:extLst>
          </p:cNvPr>
          <p:cNvSpPr/>
          <p:nvPr/>
        </p:nvSpPr>
        <p:spPr>
          <a:xfrm>
            <a:off x="2819399" y="3753276"/>
            <a:ext cx="2111928" cy="38100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Preparation and finalization of Research paper</a:t>
            </a:r>
          </a:p>
        </p:txBody>
      </p:sp>
      <p:sp>
        <p:nvSpPr>
          <p:cNvPr id="37" name="Rectangle: Rounded Corners 36">
            <a:extLst>
              <a:ext uri="{FF2B5EF4-FFF2-40B4-BE49-F238E27FC236}">
                <a16:creationId xmlns:a16="http://schemas.microsoft.com/office/drawing/2014/main" id="{72652C4B-3BF6-ED7C-A755-C07DB15E38B0}"/>
              </a:ext>
            </a:extLst>
          </p:cNvPr>
          <p:cNvSpPr/>
          <p:nvPr/>
        </p:nvSpPr>
        <p:spPr>
          <a:xfrm>
            <a:off x="7662861" y="4526933"/>
            <a:ext cx="1381118" cy="336657"/>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Research paper submission</a:t>
            </a:r>
          </a:p>
        </p:txBody>
      </p:sp>
      <p:sp>
        <p:nvSpPr>
          <p:cNvPr id="38" name="Rectangle: Rounded Corners 37">
            <a:extLst>
              <a:ext uri="{FF2B5EF4-FFF2-40B4-BE49-F238E27FC236}">
                <a16:creationId xmlns:a16="http://schemas.microsoft.com/office/drawing/2014/main" id="{9CD8A771-D899-FD4C-3883-DD4338A93584}"/>
              </a:ext>
            </a:extLst>
          </p:cNvPr>
          <p:cNvSpPr/>
          <p:nvPr/>
        </p:nvSpPr>
        <p:spPr>
          <a:xfrm>
            <a:off x="9677400" y="2361352"/>
            <a:ext cx="1924036" cy="336657"/>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Completion of final product</a:t>
            </a:r>
          </a:p>
        </p:txBody>
      </p:sp>
      <p:sp>
        <p:nvSpPr>
          <p:cNvPr id="39" name="Rectangle: Rounded Corners 38">
            <a:extLst>
              <a:ext uri="{FF2B5EF4-FFF2-40B4-BE49-F238E27FC236}">
                <a16:creationId xmlns:a16="http://schemas.microsoft.com/office/drawing/2014/main" id="{D281FD6E-CAF7-39BC-68F6-38F66CC14C22}"/>
              </a:ext>
            </a:extLst>
          </p:cNvPr>
          <p:cNvSpPr/>
          <p:nvPr/>
        </p:nvSpPr>
        <p:spPr>
          <a:xfrm>
            <a:off x="9677400" y="2841021"/>
            <a:ext cx="1924036" cy="336657"/>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Testing and evaluation</a:t>
            </a:r>
          </a:p>
        </p:txBody>
      </p:sp>
      <p:sp>
        <p:nvSpPr>
          <p:cNvPr id="40" name="Rectangle: Rounded Corners 39">
            <a:extLst>
              <a:ext uri="{FF2B5EF4-FFF2-40B4-BE49-F238E27FC236}">
                <a16:creationId xmlns:a16="http://schemas.microsoft.com/office/drawing/2014/main" id="{730D5077-EFB7-1A5F-5318-5447A25282A9}"/>
              </a:ext>
            </a:extLst>
          </p:cNvPr>
          <p:cNvSpPr/>
          <p:nvPr/>
        </p:nvSpPr>
        <p:spPr>
          <a:xfrm>
            <a:off x="10077436" y="3320690"/>
            <a:ext cx="1123964" cy="336657"/>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Final report </a:t>
            </a:r>
          </a:p>
        </p:txBody>
      </p:sp>
      <p:sp>
        <p:nvSpPr>
          <p:cNvPr id="41" name="Rectangle: Rounded Corners 40">
            <a:extLst>
              <a:ext uri="{FF2B5EF4-FFF2-40B4-BE49-F238E27FC236}">
                <a16:creationId xmlns:a16="http://schemas.microsoft.com/office/drawing/2014/main" id="{7278FD73-EA71-82E6-11DB-A1AA12F5C163}"/>
              </a:ext>
            </a:extLst>
          </p:cNvPr>
          <p:cNvSpPr/>
          <p:nvPr/>
        </p:nvSpPr>
        <p:spPr>
          <a:xfrm>
            <a:off x="9620236" y="3765657"/>
            <a:ext cx="2038364" cy="425344"/>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Final presentation &amp; VIVA</a:t>
            </a:r>
          </a:p>
        </p:txBody>
      </p:sp>
      <p:sp>
        <p:nvSpPr>
          <p:cNvPr id="42" name="Rectangle: Rounded Corners 41">
            <a:extLst>
              <a:ext uri="{FF2B5EF4-FFF2-40B4-BE49-F238E27FC236}">
                <a16:creationId xmlns:a16="http://schemas.microsoft.com/office/drawing/2014/main" id="{C54BBD9F-4755-D612-546B-810BAF25E9C0}"/>
              </a:ext>
            </a:extLst>
          </p:cNvPr>
          <p:cNvSpPr/>
          <p:nvPr/>
        </p:nvSpPr>
        <p:spPr>
          <a:xfrm>
            <a:off x="9661321" y="4331865"/>
            <a:ext cx="1924036" cy="39313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Status document 2 submission</a:t>
            </a:r>
          </a:p>
        </p:txBody>
      </p:sp>
      <p:sp>
        <p:nvSpPr>
          <p:cNvPr id="43" name="Rectangle: Rounded Corners 42">
            <a:extLst>
              <a:ext uri="{FF2B5EF4-FFF2-40B4-BE49-F238E27FC236}">
                <a16:creationId xmlns:a16="http://schemas.microsoft.com/office/drawing/2014/main" id="{89A591A3-97BD-519A-D98B-63FF4F217E1F}"/>
              </a:ext>
            </a:extLst>
          </p:cNvPr>
          <p:cNvSpPr/>
          <p:nvPr/>
        </p:nvSpPr>
        <p:spPr>
          <a:xfrm>
            <a:off x="9677400" y="4914159"/>
            <a:ext cx="1924036" cy="39313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Complete research logbook</a:t>
            </a:r>
          </a:p>
        </p:txBody>
      </p:sp>
      <p:cxnSp>
        <p:nvCxnSpPr>
          <p:cNvPr id="44" name="Straight Connector 43">
            <a:extLst>
              <a:ext uri="{FF2B5EF4-FFF2-40B4-BE49-F238E27FC236}">
                <a16:creationId xmlns:a16="http://schemas.microsoft.com/office/drawing/2014/main" id="{C23BF19E-CA1A-CBF6-9B9D-C994E9471D8A}"/>
              </a:ext>
            </a:extLst>
          </p:cNvPr>
          <p:cNvCxnSpPr>
            <a:cxnSpLocks/>
          </p:cNvCxnSpPr>
          <p:nvPr/>
        </p:nvCxnSpPr>
        <p:spPr>
          <a:xfrm flipH="1" flipV="1">
            <a:off x="1304731" y="1153188"/>
            <a:ext cx="9397418" cy="3844"/>
          </a:xfrm>
          <a:prstGeom prst="line">
            <a:avLst/>
          </a:prstGeom>
        </p:spPr>
        <p:style>
          <a:lnRef idx="3">
            <a:schemeClr val="accent1"/>
          </a:lnRef>
          <a:fillRef idx="0">
            <a:schemeClr val="accent1"/>
          </a:fillRef>
          <a:effectRef idx="2">
            <a:schemeClr val="accent1"/>
          </a:effectRef>
          <a:fontRef idx="minor">
            <a:schemeClr val="tx1"/>
          </a:fontRef>
        </p:style>
      </p:cxnSp>
      <p:sp>
        <p:nvSpPr>
          <p:cNvPr id="2" name="Rectangle 1">
            <a:extLst>
              <a:ext uri="{FF2B5EF4-FFF2-40B4-BE49-F238E27FC236}">
                <a16:creationId xmlns:a16="http://schemas.microsoft.com/office/drawing/2014/main" id="{BB724D52-C7A3-CCF9-289A-80FACECD9981}"/>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a:t>
            </a:r>
            <a:r>
              <a:rPr lang="en-US" b="1" dirty="0">
                <a:solidFill>
                  <a:schemeClr val="tx1"/>
                </a:solidFill>
              </a:rPr>
              <a:t>21175084</a:t>
            </a:r>
            <a:r>
              <a:rPr lang="en-US" sz="1800" b="1" dirty="0">
                <a:solidFill>
                  <a:schemeClr val="tx1"/>
                </a:solidFill>
              </a:rPr>
              <a:t>   |   Pathirana V P E P V   |  </a:t>
            </a:r>
            <a:r>
              <a:rPr lang="en-US" b="1" dirty="0">
                <a:solidFill>
                  <a:schemeClr val="tx1"/>
                </a:solidFill>
              </a:rPr>
              <a:t>24-25J-082</a:t>
            </a:r>
            <a:endParaRPr lang="en-US" sz="1800" b="1" dirty="0">
              <a:solidFill>
                <a:schemeClr val="tx1"/>
              </a:solidFill>
            </a:endParaRPr>
          </a:p>
        </p:txBody>
      </p:sp>
    </p:spTree>
    <p:extLst>
      <p:ext uri="{BB962C8B-B14F-4D97-AF65-F5344CB8AC3E}">
        <p14:creationId xmlns:p14="http://schemas.microsoft.com/office/powerpoint/2010/main" val="3827048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e and green lines connected">
            <a:extLst>
              <a:ext uri="{FF2B5EF4-FFF2-40B4-BE49-F238E27FC236}">
                <a16:creationId xmlns:a16="http://schemas.microsoft.com/office/drawing/2014/main" id="{3142A528-E5D7-6F14-849C-73E8957FF072}"/>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6" name="Title 1">
            <a:extLst>
              <a:ext uri="{FF2B5EF4-FFF2-40B4-BE49-F238E27FC236}">
                <a16:creationId xmlns:a16="http://schemas.microsoft.com/office/drawing/2014/main" id="{D9B0E189-B921-FEBE-52DB-810F306B3082}"/>
              </a:ext>
            </a:extLst>
          </p:cNvPr>
          <p:cNvSpPr>
            <a:spLocks noGrp="1"/>
          </p:cNvSpPr>
          <p:nvPr>
            <p:ph type="title"/>
          </p:nvPr>
        </p:nvSpPr>
        <p:spPr>
          <a:xfrm>
            <a:off x="304800" y="304800"/>
            <a:ext cx="11684000" cy="838200"/>
          </a:xfrm>
        </p:spPr>
        <p:txBody>
          <a:bodyPr>
            <a:normAutofit/>
          </a:bodyPr>
          <a:lstStyle/>
          <a:p>
            <a:r>
              <a:rPr lang="en-US" sz="4000" b="1" dirty="0"/>
              <a:t>Gantt Chart</a:t>
            </a:r>
            <a:endParaRPr lang="en-US" b="1" dirty="0"/>
          </a:p>
        </p:txBody>
      </p:sp>
      <p:sp>
        <p:nvSpPr>
          <p:cNvPr id="2" name="Rectangle 1">
            <a:extLst>
              <a:ext uri="{FF2B5EF4-FFF2-40B4-BE49-F238E27FC236}">
                <a16:creationId xmlns:a16="http://schemas.microsoft.com/office/drawing/2014/main" id="{DCAB3952-8E01-BA7B-51B6-DCECF885232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a:t>
            </a:r>
            <a:r>
              <a:rPr lang="en-US" b="1" dirty="0">
                <a:solidFill>
                  <a:schemeClr val="tx1"/>
                </a:solidFill>
              </a:rPr>
              <a:t>21175084</a:t>
            </a:r>
            <a:r>
              <a:rPr lang="en-US" sz="1800" b="1" dirty="0">
                <a:solidFill>
                  <a:schemeClr val="tx1"/>
                </a:solidFill>
              </a:rPr>
              <a:t>   |   Pathirana V P E P V   |  </a:t>
            </a:r>
            <a:r>
              <a:rPr lang="en-US" b="1" dirty="0">
                <a:solidFill>
                  <a:schemeClr val="tx1"/>
                </a:solidFill>
              </a:rPr>
              <a:t>24-25J-082</a:t>
            </a:r>
            <a:endParaRPr lang="en-US" sz="1800" b="1" dirty="0">
              <a:solidFill>
                <a:schemeClr val="tx1"/>
              </a:solidFill>
            </a:endParaRPr>
          </a:p>
        </p:txBody>
      </p:sp>
      <p:pic>
        <p:nvPicPr>
          <p:cNvPr id="4" name="Picture 3" descr="A graph with blue lines&#10;&#10;Description automatically generated">
            <a:extLst>
              <a:ext uri="{FF2B5EF4-FFF2-40B4-BE49-F238E27FC236}">
                <a16:creationId xmlns:a16="http://schemas.microsoft.com/office/drawing/2014/main" id="{C31D8039-9E3A-F70B-E59B-6DAE176A38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081" y="1143000"/>
            <a:ext cx="10773838" cy="4433888"/>
          </a:xfrm>
          <a:prstGeom prst="rect">
            <a:avLst/>
          </a:prstGeom>
        </p:spPr>
      </p:pic>
    </p:spTree>
    <p:extLst>
      <p:ext uri="{BB962C8B-B14F-4D97-AF65-F5344CB8AC3E}">
        <p14:creationId xmlns:p14="http://schemas.microsoft.com/office/powerpoint/2010/main" val="22987188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e and green lines connected">
            <a:extLst>
              <a:ext uri="{FF2B5EF4-FFF2-40B4-BE49-F238E27FC236}">
                <a16:creationId xmlns:a16="http://schemas.microsoft.com/office/drawing/2014/main" id="{3142A528-E5D7-6F14-849C-73E8957FF072}"/>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6" name="Title 1">
            <a:extLst>
              <a:ext uri="{FF2B5EF4-FFF2-40B4-BE49-F238E27FC236}">
                <a16:creationId xmlns:a16="http://schemas.microsoft.com/office/drawing/2014/main" id="{D9B0E189-B921-FEBE-52DB-810F306B3082}"/>
              </a:ext>
            </a:extLst>
          </p:cNvPr>
          <p:cNvSpPr>
            <a:spLocks noGrp="1"/>
          </p:cNvSpPr>
          <p:nvPr>
            <p:ph type="title"/>
          </p:nvPr>
        </p:nvSpPr>
        <p:spPr>
          <a:xfrm>
            <a:off x="304800" y="304800"/>
            <a:ext cx="11684000" cy="838200"/>
          </a:xfrm>
        </p:spPr>
        <p:txBody>
          <a:bodyPr>
            <a:normAutofit/>
          </a:bodyPr>
          <a:lstStyle/>
          <a:p>
            <a:r>
              <a:rPr lang="en-US" sz="4000" b="1" dirty="0"/>
              <a:t>Commercialization</a:t>
            </a:r>
            <a:endParaRPr lang="en-US" b="1" dirty="0"/>
          </a:p>
        </p:txBody>
      </p:sp>
      <p:sp>
        <p:nvSpPr>
          <p:cNvPr id="2" name="Rectangle 1">
            <a:extLst>
              <a:ext uri="{FF2B5EF4-FFF2-40B4-BE49-F238E27FC236}">
                <a16:creationId xmlns:a16="http://schemas.microsoft.com/office/drawing/2014/main" id="{B91F9019-A877-04D3-3A76-E6D1516B8522}"/>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a:t>
            </a:r>
            <a:r>
              <a:rPr lang="en-US" b="1" dirty="0">
                <a:solidFill>
                  <a:schemeClr val="tx1"/>
                </a:solidFill>
              </a:rPr>
              <a:t>21175084</a:t>
            </a:r>
            <a:r>
              <a:rPr lang="en-US" sz="1800" b="1" dirty="0">
                <a:solidFill>
                  <a:schemeClr val="tx1"/>
                </a:solidFill>
              </a:rPr>
              <a:t>   |   Pathirana V P E P V   |  </a:t>
            </a:r>
            <a:r>
              <a:rPr lang="en-US" b="1" dirty="0">
                <a:solidFill>
                  <a:schemeClr val="tx1"/>
                </a:solidFill>
              </a:rPr>
              <a:t>24-25J-082</a:t>
            </a:r>
            <a:endParaRPr lang="en-US" sz="1800" b="1" dirty="0">
              <a:solidFill>
                <a:schemeClr val="tx1"/>
              </a:solidFill>
            </a:endParaRPr>
          </a:p>
        </p:txBody>
      </p:sp>
      <p:pic>
        <p:nvPicPr>
          <p:cNvPr id="4" name="Picture 3" descr="A white and black text on a white surface">
            <a:extLst>
              <a:ext uri="{FF2B5EF4-FFF2-40B4-BE49-F238E27FC236}">
                <a16:creationId xmlns:a16="http://schemas.microsoft.com/office/drawing/2014/main" id="{417CCD07-B97C-4D03-25FE-1EDF22BBFC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7200" y="1311274"/>
            <a:ext cx="9093200" cy="4800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494876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e and green lines connected">
            <a:extLst>
              <a:ext uri="{FF2B5EF4-FFF2-40B4-BE49-F238E27FC236}">
                <a16:creationId xmlns:a16="http://schemas.microsoft.com/office/drawing/2014/main" id="{3142A528-E5D7-6F14-849C-73E8957FF072}"/>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6" name="Title 1">
            <a:extLst>
              <a:ext uri="{FF2B5EF4-FFF2-40B4-BE49-F238E27FC236}">
                <a16:creationId xmlns:a16="http://schemas.microsoft.com/office/drawing/2014/main" id="{D9B0E189-B921-FEBE-52DB-810F306B3082}"/>
              </a:ext>
            </a:extLst>
          </p:cNvPr>
          <p:cNvSpPr>
            <a:spLocks noGrp="1"/>
          </p:cNvSpPr>
          <p:nvPr>
            <p:ph type="title"/>
          </p:nvPr>
        </p:nvSpPr>
        <p:spPr>
          <a:xfrm>
            <a:off x="304800" y="304800"/>
            <a:ext cx="11684000" cy="838200"/>
          </a:xfrm>
        </p:spPr>
        <p:txBody>
          <a:bodyPr>
            <a:normAutofit/>
          </a:bodyPr>
          <a:lstStyle/>
          <a:p>
            <a:r>
              <a:rPr lang="en-US" b="1" dirty="0"/>
              <a:t>References</a:t>
            </a:r>
          </a:p>
        </p:txBody>
      </p:sp>
      <p:sp>
        <p:nvSpPr>
          <p:cNvPr id="2" name="Rectangle 1">
            <a:extLst>
              <a:ext uri="{FF2B5EF4-FFF2-40B4-BE49-F238E27FC236}">
                <a16:creationId xmlns:a16="http://schemas.microsoft.com/office/drawing/2014/main" id="{246F2F4E-070D-B82D-D284-B7761BA83F89}"/>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a:t>
            </a:r>
            <a:r>
              <a:rPr lang="en-US" b="1" dirty="0">
                <a:solidFill>
                  <a:schemeClr val="tx1"/>
                </a:solidFill>
              </a:rPr>
              <a:t>21175084</a:t>
            </a:r>
            <a:r>
              <a:rPr lang="en-US" sz="1800" b="1" dirty="0">
                <a:solidFill>
                  <a:schemeClr val="tx1"/>
                </a:solidFill>
              </a:rPr>
              <a:t>   |   Pathirana V P E P V   |  </a:t>
            </a:r>
            <a:r>
              <a:rPr lang="en-US" b="1" dirty="0">
                <a:solidFill>
                  <a:schemeClr val="tx1"/>
                </a:solidFill>
              </a:rPr>
              <a:t>24-25J-082</a:t>
            </a:r>
            <a:endParaRPr lang="en-US" sz="1800" b="1" dirty="0">
              <a:solidFill>
                <a:schemeClr val="tx1"/>
              </a:solidFill>
            </a:endParaRPr>
          </a:p>
        </p:txBody>
      </p:sp>
      <p:sp>
        <p:nvSpPr>
          <p:cNvPr id="3" name="TextBox 2">
            <a:extLst>
              <a:ext uri="{FF2B5EF4-FFF2-40B4-BE49-F238E27FC236}">
                <a16:creationId xmlns:a16="http://schemas.microsoft.com/office/drawing/2014/main" id="{91331D87-6FA7-AE16-9EC4-21E22927B8EE}"/>
              </a:ext>
            </a:extLst>
          </p:cNvPr>
          <p:cNvSpPr txBox="1"/>
          <p:nvPr/>
        </p:nvSpPr>
        <p:spPr>
          <a:xfrm>
            <a:off x="304800" y="1447075"/>
            <a:ext cx="11684000" cy="3970318"/>
          </a:xfrm>
          <a:prstGeom prst="rect">
            <a:avLst/>
          </a:prstGeom>
          <a:noFill/>
        </p:spPr>
        <p:txBody>
          <a:bodyPr wrap="square">
            <a:spAutoFit/>
          </a:bodyPr>
          <a:lstStyle/>
          <a:p>
            <a:endParaRPr lang="en-US" dirty="0"/>
          </a:p>
          <a:p>
            <a:r>
              <a:rPr lang="en-US" dirty="0"/>
              <a:t>[1] S. K. ,. T. T. ,. W. W. G. M. V. S. ,. W. M. K. ,. E. E. M. O. M. ,. K. S. R. M. J. S. </a:t>
            </a:r>
            <a:r>
              <a:rPr lang="en-US" dirty="0" err="1"/>
              <a:t>Rajapaksha</a:t>
            </a:r>
            <a:r>
              <a:rPr lang="en-US" dirty="0"/>
              <a:t>, "Guru </a:t>
            </a:r>
            <a:r>
              <a:rPr lang="en-US" dirty="0" err="1"/>
              <a:t>Gedara</a:t>
            </a:r>
            <a:r>
              <a:rPr lang="en-US" dirty="0"/>
              <a:t>: Smart Mathematical e-learning Platform for Grade Five Students,” </a:t>
            </a:r>
            <a:r>
              <a:rPr lang="en-US" i="1" dirty="0"/>
              <a:t>INTERNATIONAL CONFERENCE ON ADVANCED RESEARCH IN COMPUTING</a:t>
            </a:r>
            <a:r>
              <a:rPr lang="en-US" dirty="0"/>
              <a:t>;, 21 February 2021.</a:t>
            </a:r>
          </a:p>
          <a:p>
            <a:endParaRPr lang="en-US" dirty="0"/>
          </a:p>
          <a:p>
            <a:r>
              <a:rPr lang="en-US" dirty="0"/>
              <a:t>[2] T. </a:t>
            </a:r>
            <a:r>
              <a:rPr lang="en-US" dirty="0" err="1"/>
              <a:t>Alsubait</a:t>
            </a:r>
            <a:r>
              <a:rPr lang="en-US" dirty="0"/>
              <a:t>, B. </a:t>
            </a:r>
            <a:r>
              <a:rPr lang="en-US" dirty="0" err="1"/>
              <a:t>Parsia</a:t>
            </a:r>
            <a:r>
              <a:rPr lang="en-US" dirty="0"/>
              <a:t> and U. Sattler, "A similarity-based theory of controlling MCQ difficulty</a:t>
            </a:r>
            <a:r>
              <a:rPr lang="en-US" i="1" dirty="0"/>
              <a:t>," 2013 Second International Conference on E-Learning and E-Technologies in Education (ICEEE), </a:t>
            </a:r>
            <a:r>
              <a:rPr lang="en-US" dirty="0"/>
              <a:t>Lodz, Poland, 2013, pp. 283-288, </a:t>
            </a:r>
            <a:r>
              <a:rPr lang="en-US" dirty="0" err="1"/>
              <a:t>doi</a:t>
            </a:r>
            <a:r>
              <a:rPr lang="en-US" dirty="0"/>
              <a:t>: 10.1109/ICeLeTE.2013.6644389.</a:t>
            </a:r>
          </a:p>
          <a:p>
            <a:endParaRPr lang="en-US" dirty="0"/>
          </a:p>
          <a:p>
            <a:r>
              <a:rPr lang="en-US" dirty="0"/>
              <a:t>[3] D. R. CH and S. K. Saha, "Automatic Multiple Choice Question Generation From Text: A Survey," in </a:t>
            </a:r>
            <a:r>
              <a:rPr lang="en-US" i="1" dirty="0"/>
              <a:t>IEEE Transactions on Learning Technologies</a:t>
            </a:r>
            <a:r>
              <a:rPr lang="en-US" dirty="0"/>
              <a:t>, vol. 13, no. 1, pp. 14-25, 1 Jan.-March 2020, </a:t>
            </a:r>
            <a:r>
              <a:rPr lang="en-US" dirty="0" err="1"/>
              <a:t>doi</a:t>
            </a:r>
            <a:r>
              <a:rPr lang="en-US" dirty="0"/>
              <a:t>: 10.1109/TLT.2018.2889100.</a:t>
            </a:r>
          </a:p>
          <a:p>
            <a:endParaRPr lang="en-US" dirty="0"/>
          </a:p>
          <a:p>
            <a:r>
              <a:rPr lang="en-US" dirty="0"/>
              <a:t>[4] C. N. Hang, C. Wei Tan and P. -D. Yu, "</a:t>
            </a:r>
            <a:r>
              <a:rPr lang="en-US" dirty="0" err="1"/>
              <a:t>MCQGen</a:t>
            </a:r>
            <a:r>
              <a:rPr lang="en-US" dirty="0"/>
              <a:t>: A Large Language Model-Driven MCQ Generator for Personalized Learning," in </a:t>
            </a:r>
            <a:r>
              <a:rPr lang="en-US" i="1" dirty="0"/>
              <a:t>IEEE Access</a:t>
            </a:r>
            <a:r>
              <a:rPr lang="en-US" dirty="0"/>
              <a:t>, vol. 12, pp. 102261-102273, 2024, </a:t>
            </a:r>
            <a:r>
              <a:rPr lang="en-US" dirty="0" err="1"/>
              <a:t>doi</a:t>
            </a:r>
            <a:r>
              <a:rPr lang="en-US" dirty="0"/>
              <a:t>: 10.1109/ACCESS.2024.3420709.</a:t>
            </a:r>
          </a:p>
        </p:txBody>
      </p:sp>
    </p:spTree>
    <p:extLst>
      <p:ext uri="{BB962C8B-B14F-4D97-AF65-F5344CB8AC3E}">
        <p14:creationId xmlns:p14="http://schemas.microsoft.com/office/powerpoint/2010/main" val="21076380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Blue and green lines connected">
            <a:extLst>
              <a:ext uri="{FF2B5EF4-FFF2-40B4-BE49-F238E27FC236}">
                <a16:creationId xmlns:a16="http://schemas.microsoft.com/office/drawing/2014/main" id="{92550D4A-A1C0-54F0-401A-D8D29A9A966B}"/>
              </a:ext>
            </a:extLst>
          </p:cNvPr>
          <p:cNvPicPr>
            <a:picLocks noChangeAspect="1"/>
          </p:cNvPicPr>
          <p:nvPr/>
        </p:nvPicPr>
        <p:blipFill>
          <a:blip r:embed="rId2" cstate="print">
            <a:alphaModFix amt="70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5" name="Title 4">
            <a:extLst>
              <a:ext uri="{FF2B5EF4-FFF2-40B4-BE49-F238E27FC236}">
                <a16:creationId xmlns:a16="http://schemas.microsoft.com/office/drawing/2014/main" id="{FA755AF9-6AEA-4BCA-A1A2-C57A58214B9E}"/>
              </a:ext>
            </a:extLst>
          </p:cNvPr>
          <p:cNvSpPr>
            <a:spLocks noGrp="1"/>
          </p:cNvSpPr>
          <p:nvPr>
            <p:ph type="title"/>
          </p:nvPr>
        </p:nvSpPr>
        <p:spPr>
          <a:xfrm>
            <a:off x="609600" y="2370024"/>
            <a:ext cx="10363200" cy="1362075"/>
          </a:xfrm>
        </p:spPr>
        <p:txBody>
          <a:bodyPr/>
          <a:lstStyle/>
          <a:p>
            <a:r>
              <a:rPr lang="en-US" dirty="0"/>
              <a:t>IT21306136   |    Sathkumara S M P U </a:t>
            </a:r>
          </a:p>
        </p:txBody>
      </p:sp>
      <p:sp>
        <p:nvSpPr>
          <p:cNvPr id="6" name="Text Placeholder 5">
            <a:extLst>
              <a:ext uri="{FF2B5EF4-FFF2-40B4-BE49-F238E27FC236}">
                <a16:creationId xmlns:a16="http://schemas.microsoft.com/office/drawing/2014/main" id="{07A91C59-28F0-4A9C-ACA2-19A536A0C380}"/>
              </a:ext>
            </a:extLst>
          </p:cNvPr>
          <p:cNvSpPr>
            <a:spLocks noGrp="1"/>
          </p:cNvSpPr>
          <p:nvPr>
            <p:ph type="body" idx="1"/>
          </p:nvPr>
        </p:nvSpPr>
        <p:spPr>
          <a:xfrm>
            <a:off x="609600" y="3504562"/>
            <a:ext cx="10363200" cy="784448"/>
          </a:xfrm>
        </p:spPr>
        <p:txBody>
          <a:bodyPr>
            <a:normAutofit/>
          </a:bodyPr>
          <a:lstStyle/>
          <a:p>
            <a:r>
              <a:rPr lang="en-US" sz="2800" b="1" dirty="0">
                <a:solidFill>
                  <a:schemeClr val="tx1"/>
                </a:solidFill>
                <a:latin typeface="Canva Sans Bold"/>
              </a:rPr>
              <a:t>Specialization – Information Technology</a:t>
            </a:r>
            <a:endParaRPr lang="en-US" sz="1800" b="1" dirty="0">
              <a:solidFill>
                <a:schemeClr val="tx1"/>
              </a:solidFill>
            </a:endParaRPr>
          </a:p>
        </p:txBody>
      </p:sp>
      <p:sp>
        <p:nvSpPr>
          <p:cNvPr id="4" name="Rectangle 3">
            <a:extLst>
              <a:ext uri="{FF2B5EF4-FFF2-40B4-BE49-F238E27FC236}">
                <a16:creationId xmlns:a16="http://schemas.microsoft.com/office/drawing/2014/main" id="{5FB98E66-DBD5-4B29-AC68-A58A70C64231}"/>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a:t>
            </a:r>
            <a:r>
              <a:rPr lang="en-US" b="1" dirty="0">
                <a:solidFill>
                  <a:schemeClr val="tx1"/>
                </a:solidFill>
              </a:rPr>
              <a:t>21306136</a:t>
            </a:r>
            <a:r>
              <a:rPr lang="en-US" sz="1800" b="1" dirty="0">
                <a:solidFill>
                  <a:schemeClr val="tx1"/>
                </a:solidFill>
              </a:rPr>
              <a:t>   |   Sathkumara</a:t>
            </a:r>
            <a:r>
              <a:rPr lang="en-US" b="1" dirty="0">
                <a:solidFill>
                  <a:schemeClr val="tx1"/>
                </a:solidFill>
              </a:rPr>
              <a:t> S M P U</a:t>
            </a:r>
            <a:r>
              <a:rPr lang="en-US" sz="1800" b="1" dirty="0">
                <a:solidFill>
                  <a:schemeClr val="tx1"/>
                </a:solidFill>
              </a:rPr>
              <a:t>   |  </a:t>
            </a:r>
            <a:r>
              <a:rPr lang="en-US" b="1" dirty="0">
                <a:solidFill>
                  <a:schemeClr val="tx1"/>
                </a:solidFill>
              </a:rPr>
              <a:t>24-25J-082</a:t>
            </a:r>
            <a:endParaRPr lang="en-US" sz="1800" b="1" dirty="0">
              <a:solidFill>
                <a:schemeClr val="tx1"/>
              </a:solidFill>
            </a:endParaRPr>
          </a:p>
        </p:txBody>
      </p:sp>
      <p:sp>
        <p:nvSpPr>
          <p:cNvPr id="2" name="TextBox 4">
            <a:extLst>
              <a:ext uri="{FF2B5EF4-FFF2-40B4-BE49-F238E27FC236}">
                <a16:creationId xmlns:a16="http://schemas.microsoft.com/office/drawing/2014/main" id="{6676BCC8-DA72-E0C1-60F7-D2BF9AF561D5}"/>
              </a:ext>
            </a:extLst>
          </p:cNvPr>
          <p:cNvSpPr txBox="1"/>
          <p:nvPr/>
        </p:nvSpPr>
        <p:spPr>
          <a:xfrm>
            <a:off x="609600" y="5006221"/>
            <a:ext cx="8915400" cy="769441"/>
          </a:xfrm>
          <a:prstGeom prst="rect">
            <a:avLst/>
          </a:prstGeom>
        </p:spPr>
        <p:txBody>
          <a:bodyPr wrap="square" lIns="0" tIns="0" rIns="0" bIns="0" rtlCol="0" anchor="t">
            <a:spAutoFit/>
          </a:bodyPr>
          <a:lstStyle/>
          <a:p>
            <a:pPr>
              <a:lnSpc>
                <a:spcPts val="3001"/>
              </a:lnSpc>
            </a:pPr>
            <a:r>
              <a:rPr lang="en-US" sz="2800" b="1" dirty="0">
                <a:latin typeface="Canva Sans Bold" panose="020B0604020202020204" charset="0"/>
              </a:rPr>
              <a:t> Component 4 – AI Powered Career Path Guidance</a:t>
            </a:r>
            <a:endParaRPr lang="en-US" sz="3200" b="1" dirty="0">
              <a:latin typeface="Canva Sans Bold" panose="020B0604020202020204" charset="0"/>
            </a:endParaRPr>
          </a:p>
          <a:p>
            <a:pPr algn="ctr">
              <a:lnSpc>
                <a:spcPts val="3001"/>
              </a:lnSpc>
            </a:pPr>
            <a:endParaRPr lang="en-US" sz="3001" dirty="0">
              <a:latin typeface="Canva Sans Bold" panose="020B0604020202020204" charset="0"/>
            </a:endParaRPr>
          </a:p>
        </p:txBody>
      </p:sp>
      <p:pic>
        <p:nvPicPr>
          <p:cNvPr id="8" name="Picture 7" descr="A close-up of a person&#10;&#10;Description automatically generated">
            <a:extLst>
              <a:ext uri="{FF2B5EF4-FFF2-40B4-BE49-F238E27FC236}">
                <a16:creationId xmlns:a16="http://schemas.microsoft.com/office/drawing/2014/main" id="{134CB748-30B3-2D4F-DBB9-E5B7C4BBB8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160223"/>
            <a:ext cx="1981200" cy="2310245"/>
          </a:xfrm>
          <a:prstGeom prst="rect">
            <a:avLst/>
          </a:prstGeom>
        </p:spPr>
      </p:pic>
    </p:spTree>
    <p:extLst>
      <p:ext uri="{BB962C8B-B14F-4D97-AF65-F5344CB8AC3E}">
        <p14:creationId xmlns:p14="http://schemas.microsoft.com/office/powerpoint/2010/main" val="5409993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lue and green lines connected">
            <a:extLst>
              <a:ext uri="{FF2B5EF4-FFF2-40B4-BE49-F238E27FC236}">
                <a16:creationId xmlns:a16="http://schemas.microsoft.com/office/drawing/2014/main" id="{887EFC47-20B4-5DC6-D2DD-9DA05E556FD6}"/>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304800" y="228600"/>
            <a:ext cx="11684000" cy="868362"/>
          </a:xfrm>
        </p:spPr>
        <p:txBody>
          <a:bodyPr>
            <a:normAutofit fontScale="90000"/>
          </a:bodyPr>
          <a:lstStyle/>
          <a:p>
            <a:br>
              <a:rPr lang="en-US" sz="4400" b="1" dirty="0"/>
            </a:br>
            <a:r>
              <a:rPr lang="en-US" sz="4400" b="1" dirty="0"/>
              <a:t>Introduction and Background</a:t>
            </a:r>
            <a:br>
              <a:rPr lang="en-US" dirty="0"/>
            </a:br>
            <a:endParaRPr lang="en-US" dirty="0"/>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304800" y="1071562"/>
            <a:ext cx="11684000" cy="5181600"/>
          </a:xfrm>
        </p:spPr>
        <p:txBody>
          <a:bodyPr>
            <a:normAutofit/>
          </a:bodyPr>
          <a:lstStyle/>
          <a:p>
            <a:r>
              <a:rPr lang="en-US" sz="2000" kern="100" dirty="0">
                <a:effectLst/>
                <a:latin typeface="Aptos" panose="020B0004020202020204" pitchFamily="34" charset="0"/>
                <a:ea typeface="Aptos" panose="020B0004020202020204" pitchFamily="34" charset="0"/>
                <a:cs typeface="Times New Roman" panose="02020603050405020304" pitchFamily="18" charset="0"/>
              </a:rPr>
              <a:t>The AI-Powered Career Path Guidance component was developed in response to the evolving demands of the modern job market, where individuals face significant challenges in career planning due to rapid changes in industry requirements and the emergence of new job roles. </a:t>
            </a:r>
          </a:p>
          <a:p>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2000" kern="100" dirty="0">
                <a:effectLst/>
                <a:latin typeface="Aptos" panose="020B0004020202020204" pitchFamily="34" charset="0"/>
                <a:ea typeface="Aptos" panose="020B0004020202020204" pitchFamily="34" charset="0"/>
                <a:cs typeface="Times New Roman" panose="02020603050405020304" pitchFamily="18" charset="0"/>
              </a:rPr>
              <a:t>Traditional career counseling methods often lack the personalization and real-time insights necessary to effectively guide job seekers.</a:t>
            </a:r>
          </a:p>
          <a:p>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2000" kern="100" dirty="0">
                <a:effectLst/>
                <a:latin typeface="Aptos" panose="020B0004020202020204" pitchFamily="34" charset="0"/>
                <a:ea typeface="Aptos" panose="020B0004020202020204" pitchFamily="34" charset="0"/>
                <a:cs typeface="Times New Roman" panose="02020603050405020304" pitchFamily="18" charset="0"/>
              </a:rPr>
              <a:t>Leveraging advancements in AI and machine learning, this component provides personalized career recommendations, skill gap analysis, and job market insights by analyzing user data such as educational background, work experience, skills, and performance in mock interviews. </a:t>
            </a:r>
          </a:p>
          <a:p>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2000" kern="100" dirty="0">
                <a:effectLst/>
                <a:latin typeface="Aptos" panose="020B0004020202020204" pitchFamily="34" charset="0"/>
                <a:ea typeface="Aptos" panose="020B0004020202020204" pitchFamily="34" charset="0"/>
                <a:cs typeface="Times New Roman" panose="02020603050405020304" pitchFamily="18" charset="0"/>
              </a:rPr>
              <a:t>This data-driven approach empowers users to make informed career decisions, stay updated with industry trends, and enhance their job readiness through customized learning plans.</a:t>
            </a:r>
          </a:p>
          <a:p>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dirty="0">
              <a:highlight>
                <a:srgbClr val="FFFF00"/>
              </a:highlight>
            </a:endParaRPr>
          </a:p>
        </p:txBody>
      </p:sp>
      <p:pic>
        <p:nvPicPr>
          <p:cNvPr id="7" name="Picture 6" descr="A blue circle with white arrows and a question mark&#10;&#10;Description automatically generated">
            <a:extLst>
              <a:ext uri="{FF2B5EF4-FFF2-40B4-BE49-F238E27FC236}">
                <a16:creationId xmlns:a16="http://schemas.microsoft.com/office/drawing/2014/main" id="{B74D32D9-14BD-DCA5-211C-25DE377709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36915" y="4836996"/>
            <a:ext cx="1451885" cy="1451885"/>
          </a:xfrm>
          <a:prstGeom prst="rect">
            <a:avLst/>
          </a:prstGeom>
        </p:spPr>
      </p:pic>
      <p:sp>
        <p:nvSpPr>
          <p:cNvPr id="3" name="Rectangle 2">
            <a:extLst>
              <a:ext uri="{FF2B5EF4-FFF2-40B4-BE49-F238E27FC236}">
                <a16:creationId xmlns:a16="http://schemas.microsoft.com/office/drawing/2014/main" id="{12A8E975-ABB5-F5DC-E02B-2AC252896D0A}"/>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a:t>
            </a:r>
            <a:r>
              <a:rPr lang="en-US" b="1" dirty="0">
                <a:solidFill>
                  <a:schemeClr val="tx1"/>
                </a:solidFill>
              </a:rPr>
              <a:t>21306136</a:t>
            </a:r>
            <a:r>
              <a:rPr lang="en-US" sz="1800" b="1" dirty="0">
                <a:solidFill>
                  <a:schemeClr val="tx1"/>
                </a:solidFill>
              </a:rPr>
              <a:t>   |   Sathkumara</a:t>
            </a:r>
            <a:r>
              <a:rPr lang="en-US" b="1" dirty="0">
                <a:solidFill>
                  <a:schemeClr val="tx1"/>
                </a:solidFill>
              </a:rPr>
              <a:t> S M P U</a:t>
            </a:r>
            <a:r>
              <a:rPr lang="en-US" sz="1800" b="1" dirty="0">
                <a:solidFill>
                  <a:schemeClr val="tx1"/>
                </a:solidFill>
              </a:rPr>
              <a:t>   |  </a:t>
            </a:r>
            <a:r>
              <a:rPr lang="en-US" b="1" dirty="0">
                <a:solidFill>
                  <a:schemeClr val="tx1"/>
                </a:solidFill>
              </a:rPr>
              <a:t>24-25J-082</a:t>
            </a:r>
            <a:endParaRPr lang="en-US" sz="1800" b="1" dirty="0">
              <a:solidFill>
                <a:schemeClr val="tx1"/>
              </a:solidFill>
            </a:endParaRPr>
          </a:p>
        </p:txBody>
      </p:sp>
    </p:spTree>
    <p:extLst>
      <p:ext uri="{BB962C8B-B14F-4D97-AF65-F5344CB8AC3E}">
        <p14:creationId xmlns:p14="http://schemas.microsoft.com/office/powerpoint/2010/main" val="37712896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lue and green lines connected">
            <a:extLst>
              <a:ext uri="{FF2B5EF4-FFF2-40B4-BE49-F238E27FC236}">
                <a16:creationId xmlns:a16="http://schemas.microsoft.com/office/drawing/2014/main" id="{9242C252-4337-714F-0041-40102332640B}"/>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2" name="Title 1">
            <a:extLst>
              <a:ext uri="{FF2B5EF4-FFF2-40B4-BE49-F238E27FC236}">
                <a16:creationId xmlns:a16="http://schemas.microsoft.com/office/drawing/2014/main" id="{EC453098-67E9-7AD5-00D3-A09AD778F918}"/>
              </a:ext>
            </a:extLst>
          </p:cNvPr>
          <p:cNvSpPr>
            <a:spLocks noGrp="1"/>
          </p:cNvSpPr>
          <p:nvPr>
            <p:ph type="title"/>
          </p:nvPr>
        </p:nvSpPr>
        <p:spPr>
          <a:xfrm>
            <a:off x="304800" y="304800"/>
            <a:ext cx="11684000" cy="838200"/>
          </a:xfrm>
        </p:spPr>
        <p:txBody>
          <a:bodyPr>
            <a:normAutofit/>
          </a:bodyPr>
          <a:lstStyle/>
          <a:p>
            <a:r>
              <a:rPr lang="en-US" sz="4000" b="1" dirty="0"/>
              <a:t>Research Gap</a:t>
            </a:r>
          </a:p>
        </p:txBody>
      </p:sp>
      <p:sp>
        <p:nvSpPr>
          <p:cNvPr id="3" name="Content Placeholder 2">
            <a:extLst>
              <a:ext uri="{FF2B5EF4-FFF2-40B4-BE49-F238E27FC236}">
                <a16:creationId xmlns:a16="http://schemas.microsoft.com/office/drawing/2014/main" id="{30F57EB0-6AB7-53A9-9DB4-350B37A53E7E}"/>
              </a:ext>
            </a:extLst>
          </p:cNvPr>
          <p:cNvSpPr>
            <a:spLocks noGrp="1"/>
          </p:cNvSpPr>
          <p:nvPr>
            <p:ph idx="1"/>
          </p:nvPr>
        </p:nvSpPr>
        <p:spPr>
          <a:xfrm>
            <a:off x="304800" y="1143000"/>
            <a:ext cx="8468888" cy="4114800"/>
          </a:xfrm>
        </p:spPr>
        <p:txBody>
          <a:bodyPr/>
          <a:lstStyle/>
          <a:p>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2800" kern="100" dirty="0">
                <a:effectLst/>
                <a:latin typeface="Aptos" panose="020B0004020202020204" pitchFamily="34" charset="0"/>
                <a:ea typeface="Aptos" panose="020B0004020202020204" pitchFamily="34" charset="0"/>
                <a:cs typeface="Times New Roman" panose="02020603050405020304" pitchFamily="18" charset="0"/>
              </a:rPr>
              <a:t>Personalization and Contextual Understanding</a:t>
            </a:r>
          </a:p>
          <a:p>
            <a:r>
              <a:rPr lang="en-US" sz="2800" kern="100" dirty="0">
                <a:effectLst/>
                <a:latin typeface="Aptos" panose="020B0004020202020204" pitchFamily="34" charset="0"/>
                <a:ea typeface="Aptos" panose="020B0004020202020204" pitchFamily="34" charset="0"/>
                <a:cs typeface="Times New Roman" panose="02020603050405020304" pitchFamily="18" charset="0"/>
              </a:rPr>
              <a:t>Integration of Real-Time Market Data</a:t>
            </a:r>
          </a:p>
          <a:p>
            <a:r>
              <a:rPr lang="en-US" sz="2800" kern="100" dirty="0">
                <a:effectLst/>
                <a:latin typeface="Aptos" panose="020B0004020202020204" pitchFamily="34" charset="0"/>
                <a:ea typeface="Aptos" panose="020B0004020202020204" pitchFamily="34" charset="0"/>
                <a:cs typeface="Times New Roman" panose="02020603050405020304" pitchFamily="18" charset="0"/>
              </a:rPr>
              <a:t>Skill Gap Analysis and Adaptive Learning</a:t>
            </a:r>
          </a:p>
          <a:p>
            <a:r>
              <a:rPr lang="en-US" sz="2800" kern="100" dirty="0">
                <a:effectLst/>
                <a:latin typeface="Aptos" panose="020B0004020202020204" pitchFamily="34" charset="0"/>
                <a:ea typeface="Aptos" panose="020B0004020202020204" pitchFamily="34" charset="0"/>
                <a:cs typeface="Times New Roman" panose="02020603050405020304" pitchFamily="18" charset="0"/>
              </a:rPr>
              <a:t>User Engagement and Feedback Mechanisms</a:t>
            </a:r>
          </a:p>
          <a:p>
            <a:r>
              <a:rPr lang="en-US" sz="2800" kern="100" dirty="0">
                <a:effectLst/>
                <a:latin typeface="Aptos" panose="020B0004020202020204" pitchFamily="34" charset="0"/>
                <a:ea typeface="Aptos" panose="020B0004020202020204" pitchFamily="34" charset="0"/>
                <a:cs typeface="Times New Roman" panose="02020603050405020304" pitchFamily="18" charset="0"/>
              </a:rPr>
              <a:t>Ethical Considerations and Bias Mitigation</a:t>
            </a:r>
          </a:p>
          <a:p>
            <a:endParaRPr lang="en-US" sz="2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pic>
        <p:nvPicPr>
          <p:cNvPr id="6" name="Picture 5" descr="A computer with a questionnaire and a pencil&#10;&#10;Description automatically generated">
            <a:extLst>
              <a:ext uri="{FF2B5EF4-FFF2-40B4-BE49-F238E27FC236}">
                <a16:creationId xmlns:a16="http://schemas.microsoft.com/office/drawing/2014/main" id="{73569A39-D982-3639-BE10-3AA0CD0FB3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76888" y="4267200"/>
            <a:ext cx="2647878" cy="2057400"/>
          </a:xfrm>
          <a:prstGeom prst="rect">
            <a:avLst/>
          </a:prstGeom>
        </p:spPr>
      </p:pic>
      <p:sp>
        <p:nvSpPr>
          <p:cNvPr id="5" name="Rectangle 4">
            <a:extLst>
              <a:ext uri="{FF2B5EF4-FFF2-40B4-BE49-F238E27FC236}">
                <a16:creationId xmlns:a16="http://schemas.microsoft.com/office/drawing/2014/main" id="{18705D73-86CC-07A7-0026-BD0C68E0C2AD}"/>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a:t>
            </a:r>
            <a:r>
              <a:rPr lang="en-US" b="1" dirty="0">
                <a:solidFill>
                  <a:schemeClr val="tx1"/>
                </a:solidFill>
              </a:rPr>
              <a:t>21306136</a:t>
            </a:r>
            <a:r>
              <a:rPr lang="en-US" sz="1800" b="1" dirty="0">
                <a:solidFill>
                  <a:schemeClr val="tx1"/>
                </a:solidFill>
              </a:rPr>
              <a:t>   |   Sathkumara</a:t>
            </a:r>
            <a:r>
              <a:rPr lang="en-US" b="1" dirty="0">
                <a:solidFill>
                  <a:schemeClr val="tx1"/>
                </a:solidFill>
              </a:rPr>
              <a:t> S M P U</a:t>
            </a:r>
            <a:r>
              <a:rPr lang="en-US" sz="1800" b="1" dirty="0">
                <a:solidFill>
                  <a:schemeClr val="tx1"/>
                </a:solidFill>
              </a:rPr>
              <a:t>   |  </a:t>
            </a:r>
            <a:r>
              <a:rPr lang="en-US" b="1" dirty="0">
                <a:solidFill>
                  <a:schemeClr val="tx1"/>
                </a:solidFill>
              </a:rPr>
              <a:t>24-25J-082</a:t>
            </a:r>
            <a:endParaRPr lang="en-US" sz="1800" b="1" dirty="0">
              <a:solidFill>
                <a:schemeClr val="tx1"/>
              </a:solidFill>
            </a:endParaRPr>
          </a:p>
        </p:txBody>
      </p:sp>
    </p:spTree>
    <p:extLst>
      <p:ext uri="{BB962C8B-B14F-4D97-AF65-F5344CB8AC3E}">
        <p14:creationId xmlns:p14="http://schemas.microsoft.com/office/powerpoint/2010/main" val="34687262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lue and green lines connected">
            <a:extLst>
              <a:ext uri="{FF2B5EF4-FFF2-40B4-BE49-F238E27FC236}">
                <a16:creationId xmlns:a16="http://schemas.microsoft.com/office/drawing/2014/main" id="{8FFEF4EF-D685-08B9-DA06-C08A6AFE5A91}"/>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7" name="Title 1">
            <a:extLst>
              <a:ext uri="{FF2B5EF4-FFF2-40B4-BE49-F238E27FC236}">
                <a16:creationId xmlns:a16="http://schemas.microsoft.com/office/drawing/2014/main" id="{4F30F0FD-8872-5E12-4ED3-8FA7BB806F01}"/>
              </a:ext>
            </a:extLst>
          </p:cNvPr>
          <p:cNvSpPr>
            <a:spLocks noGrp="1"/>
          </p:cNvSpPr>
          <p:nvPr>
            <p:ph type="title"/>
          </p:nvPr>
        </p:nvSpPr>
        <p:spPr>
          <a:xfrm>
            <a:off x="304800" y="304800"/>
            <a:ext cx="11684000" cy="838200"/>
          </a:xfrm>
        </p:spPr>
        <p:txBody>
          <a:bodyPr>
            <a:normAutofit/>
          </a:bodyPr>
          <a:lstStyle/>
          <a:p>
            <a:r>
              <a:rPr lang="en-US" sz="4000" b="1" dirty="0"/>
              <a:t>Research Gap</a:t>
            </a:r>
          </a:p>
        </p:txBody>
      </p:sp>
      <p:graphicFrame>
        <p:nvGraphicFramePr>
          <p:cNvPr id="43" name="Table 3">
            <a:extLst>
              <a:ext uri="{FF2B5EF4-FFF2-40B4-BE49-F238E27FC236}">
                <a16:creationId xmlns:a16="http://schemas.microsoft.com/office/drawing/2014/main" id="{1197FFAE-D8CF-0E23-497E-104B5B947E04}"/>
              </a:ext>
            </a:extLst>
          </p:cNvPr>
          <p:cNvGraphicFramePr>
            <a:graphicFrameLocks noGrp="1"/>
          </p:cNvGraphicFramePr>
          <p:nvPr/>
        </p:nvGraphicFramePr>
        <p:xfrm>
          <a:off x="304800" y="1143001"/>
          <a:ext cx="11683999" cy="5029198"/>
        </p:xfrm>
        <a:graphic>
          <a:graphicData uri="http://schemas.openxmlformats.org/drawingml/2006/table">
            <a:tbl>
              <a:tblPr/>
              <a:tblGrid>
                <a:gridCol w="2743200">
                  <a:extLst>
                    <a:ext uri="{9D8B030D-6E8A-4147-A177-3AD203B41FA5}">
                      <a16:colId xmlns:a16="http://schemas.microsoft.com/office/drawing/2014/main" val="20000"/>
                    </a:ext>
                  </a:extLst>
                </a:gridCol>
                <a:gridCol w="2398462">
                  <a:extLst>
                    <a:ext uri="{9D8B030D-6E8A-4147-A177-3AD203B41FA5}">
                      <a16:colId xmlns:a16="http://schemas.microsoft.com/office/drawing/2014/main" val="20001"/>
                    </a:ext>
                  </a:extLst>
                </a:gridCol>
                <a:gridCol w="1652246">
                  <a:extLst>
                    <a:ext uri="{9D8B030D-6E8A-4147-A177-3AD203B41FA5}">
                      <a16:colId xmlns:a16="http://schemas.microsoft.com/office/drawing/2014/main" val="20002"/>
                    </a:ext>
                  </a:extLst>
                </a:gridCol>
                <a:gridCol w="1658262">
                  <a:extLst>
                    <a:ext uri="{9D8B030D-6E8A-4147-A177-3AD203B41FA5}">
                      <a16:colId xmlns:a16="http://schemas.microsoft.com/office/drawing/2014/main" val="20003"/>
                    </a:ext>
                  </a:extLst>
                </a:gridCol>
                <a:gridCol w="1654719">
                  <a:extLst>
                    <a:ext uri="{9D8B030D-6E8A-4147-A177-3AD203B41FA5}">
                      <a16:colId xmlns:a16="http://schemas.microsoft.com/office/drawing/2014/main" val="20004"/>
                    </a:ext>
                  </a:extLst>
                </a:gridCol>
                <a:gridCol w="1577110">
                  <a:extLst>
                    <a:ext uri="{9D8B030D-6E8A-4147-A177-3AD203B41FA5}">
                      <a16:colId xmlns:a16="http://schemas.microsoft.com/office/drawing/2014/main" val="20005"/>
                    </a:ext>
                  </a:extLst>
                </a:gridCol>
              </a:tblGrid>
              <a:tr h="823309">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78B9EB"/>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78B9EB"/>
                    </a:solidFill>
                  </a:tcPr>
                </a:tc>
                <a:tc>
                  <a:txBody>
                    <a:bodyPr/>
                    <a:lstStyle/>
                    <a:p>
                      <a:pPr algn="ctr">
                        <a:lnSpc>
                          <a:spcPts val="1987"/>
                        </a:lnSpc>
                        <a:defRPr/>
                      </a:pPr>
                      <a:endParaRPr lang="en-US" sz="110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78B9EB"/>
                    </a:solidFill>
                  </a:tcPr>
                </a:tc>
                <a:tc>
                  <a:txBody>
                    <a:bodyPr/>
                    <a:lstStyle/>
                    <a:p>
                      <a:pPr algn="ctr">
                        <a:lnSpc>
                          <a:spcPts val="1987"/>
                        </a:lnSpc>
                        <a:defRPr/>
                      </a:pPr>
                      <a:endParaRPr lang="en-US" sz="110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78B9EB"/>
                    </a:solidFill>
                  </a:tcPr>
                </a:tc>
                <a:tc>
                  <a:txBody>
                    <a:bodyPr/>
                    <a:lstStyle/>
                    <a:p>
                      <a:pPr algn="ctr">
                        <a:lnSpc>
                          <a:spcPts val="1987"/>
                        </a:lnSpc>
                        <a:defRPr/>
                      </a:pPr>
                      <a:endParaRPr lang="en-US" sz="110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78B9EB"/>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78B9EB"/>
                    </a:solidFill>
                  </a:tcPr>
                </a:tc>
                <a:extLst>
                  <a:ext uri="{0D108BD9-81ED-4DB2-BD59-A6C34878D82A}">
                    <a16:rowId xmlns:a16="http://schemas.microsoft.com/office/drawing/2014/main" val="10000"/>
                  </a:ext>
                </a:extLst>
              </a:tr>
              <a:tr h="823309">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78B9EB"/>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extLst>
                  <a:ext uri="{0D108BD9-81ED-4DB2-BD59-A6C34878D82A}">
                    <a16:rowId xmlns:a16="http://schemas.microsoft.com/office/drawing/2014/main" val="10001"/>
                  </a:ext>
                </a:extLst>
              </a:tr>
              <a:tr h="823309">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78B9EB"/>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extLst>
                  <a:ext uri="{0D108BD9-81ED-4DB2-BD59-A6C34878D82A}">
                    <a16:rowId xmlns:a16="http://schemas.microsoft.com/office/drawing/2014/main" val="10002"/>
                  </a:ext>
                </a:extLst>
              </a:tr>
              <a:tr h="823309">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78B9EB"/>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extLst>
                  <a:ext uri="{0D108BD9-81ED-4DB2-BD59-A6C34878D82A}">
                    <a16:rowId xmlns:a16="http://schemas.microsoft.com/office/drawing/2014/main" val="10003"/>
                  </a:ext>
                </a:extLst>
              </a:tr>
              <a:tr h="823309">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78B9EB"/>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extLst>
                  <a:ext uri="{0D108BD9-81ED-4DB2-BD59-A6C34878D82A}">
                    <a16:rowId xmlns:a16="http://schemas.microsoft.com/office/drawing/2014/main" val="10004"/>
                  </a:ext>
                </a:extLst>
              </a:tr>
              <a:tr h="912653">
                <a:tc>
                  <a:txBody>
                    <a:bodyPr/>
                    <a:lstStyle/>
                    <a:p>
                      <a:pPr algn="l">
                        <a:lnSpc>
                          <a:spcPts val="1812"/>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78B9EB"/>
                    </a:solidFill>
                  </a:tcPr>
                </a:tc>
                <a:tc>
                  <a:txBody>
                    <a:bodyPr/>
                    <a:lstStyle/>
                    <a:p>
                      <a:pPr algn="ctr">
                        <a:lnSpc>
                          <a:spcPts val="1987"/>
                        </a:lnSpc>
                        <a:defRPr/>
                      </a:pPr>
                      <a:endParaRPr lang="en-US" sz="110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tc>
                  <a:txBody>
                    <a:bodyPr/>
                    <a:lstStyle/>
                    <a:p>
                      <a:pPr algn="ctr">
                        <a:lnSpc>
                          <a:spcPts val="1987"/>
                        </a:lnSpc>
                        <a:defRPr/>
                      </a:pPr>
                      <a:endParaRPr lang="en-US" sz="1100" dirty="0"/>
                    </a:p>
                  </a:txBody>
                  <a:tcPr marL="176118" marR="176118" marT="176118" marB="176118"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9E3FF"/>
                    </a:solidFill>
                  </a:tcPr>
                </a:tc>
                <a:extLst>
                  <a:ext uri="{0D108BD9-81ED-4DB2-BD59-A6C34878D82A}">
                    <a16:rowId xmlns:a16="http://schemas.microsoft.com/office/drawing/2014/main" val="10005"/>
                  </a:ext>
                </a:extLst>
              </a:tr>
            </a:tbl>
          </a:graphicData>
        </a:graphic>
      </p:graphicFrame>
      <p:sp>
        <p:nvSpPr>
          <p:cNvPr id="44" name="TextBox 7">
            <a:extLst>
              <a:ext uri="{FF2B5EF4-FFF2-40B4-BE49-F238E27FC236}">
                <a16:creationId xmlns:a16="http://schemas.microsoft.com/office/drawing/2014/main" id="{DFCC8C48-B1B9-4D3B-A6CA-56FAC2E066D7}"/>
              </a:ext>
            </a:extLst>
          </p:cNvPr>
          <p:cNvSpPr txBox="1"/>
          <p:nvPr/>
        </p:nvSpPr>
        <p:spPr>
          <a:xfrm>
            <a:off x="359002" y="2061758"/>
            <a:ext cx="2743201" cy="461665"/>
          </a:xfrm>
          <a:prstGeom prst="rect">
            <a:avLst/>
          </a:prstGeom>
        </p:spPr>
        <p:txBody>
          <a:bodyPr wrap="square" lIns="0" tIns="0" rIns="0" bIns="0" rtlCol="0" anchor="t">
            <a:spAutoFit/>
          </a:bodyPr>
          <a:lstStyle/>
          <a:p>
            <a:pPr>
              <a:lnSpc>
                <a:spcPts val="1812"/>
              </a:lnSpc>
              <a:spcBef>
                <a:spcPct val="0"/>
              </a:spcBef>
            </a:pPr>
            <a:r>
              <a:rPr lang="en-US" sz="1600" dirty="0">
                <a:solidFill>
                  <a:srgbClr val="000000"/>
                </a:solidFill>
                <a:latin typeface="Canva Sans Bold"/>
              </a:rPr>
              <a:t>Personalization and Contextual Understanding</a:t>
            </a:r>
          </a:p>
        </p:txBody>
      </p:sp>
      <p:sp>
        <p:nvSpPr>
          <p:cNvPr id="45" name="TextBox 7">
            <a:extLst>
              <a:ext uri="{FF2B5EF4-FFF2-40B4-BE49-F238E27FC236}">
                <a16:creationId xmlns:a16="http://schemas.microsoft.com/office/drawing/2014/main" id="{BB45A383-6D80-BDBC-5330-63F39AD5D26F}"/>
              </a:ext>
            </a:extLst>
          </p:cNvPr>
          <p:cNvSpPr txBox="1"/>
          <p:nvPr/>
        </p:nvSpPr>
        <p:spPr>
          <a:xfrm>
            <a:off x="359002" y="3103385"/>
            <a:ext cx="2743201" cy="461665"/>
          </a:xfrm>
          <a:prstGeom prst="rect">
            <a:avLst/>
          </a:prstGeom>
        </p:spPr>
        <p:txBody>
          <a:bodyPr wrap="square" lIns="0" tIns="0" rIns="0" bIns="0" rtlCol="0" anchor="t">
            <a:spAutoFit/>
          </a:bodyPr>
          <a:lstStyle/>
          <a:p>
            <a:pPr>
              <a:lnSpc>
                <a:spcPts val="1812"/>
              </a:lnSpc>
              <a:spcBef>
                <a:spcPct val="0"/>
              </a:spcBef>
            </a:pPr>
            <a:r>
              <a:rPr lang="en-US" sz="1600" dirty="0">
                <a:solidFill>
                  <a:srgbClr val="000000"/>
                </a:solidFill>
                <a:latin typeface="Canva Sans Bold"/>
              </a:rPr>
              <a:t>Integration of Real-Time Market Data</a:t>
            </a:r>
            <a:endParaRPr lang="en-US" sz="1294" dirty="0">
              <a:solidFill>
                <a:srgbClr val="000000"/>
              </a:solidFill>
              <a:latin typeface="Canva Sans Bold"/>
            </a:endParaRPr>
          </a:p>
        </p:txBody>
      </p:sp>
      <p:sp>
        <p:nvSpPr>
          <p:cNvPr id="46" name="TextBox 7">
            <a:extLst>
              <a:ext uri="{FF2B5EF4-FFF2-40B4-BE49-F238E27FC236}">
                <a16:creationId xmlns:a16="http://schemas.microsoft.com/office/drawing/2014/main" id="{E892A53D-2625-6F70-3924-22A85FF14E31}"/>
              </a:ext>
            </a:extLst>
          </p:cNvPr>
          <p:cNvSpPr txBox="1"/>
          <p:nvPr/>
        </p:nvSpPr>
        <p:spPr>
          <a:xfrm>
            <a:off x="359002" y="4178359"/>
            <a:ext cx="2743201" cy="461665"/>
          </a:xfrm>
          <a:prstGeom prst="rect">
            <a:avLst/>
          </a:prstGeom>
        </p:spPr>
        <p:txBody>
          <a:bodyPr wrap="square" lIns="0" tIns="0" rIns="0" bIns="0" rtlCol="0" anchor="t">
            <a:spAutoFit/>
          </a:bodyPr>
          <a:lstStyle/>
          <a:p>
            <a:pPr>
              <a:lnSpc>
                <a:spcPts val="1812"/>
              </a:lnSpc>
              <a:spcBef>
                <a:spcPct val="0"/>
              </a:spcBef>
            </a:pPr>
            <a:r>
              <a:rPr lang="en-US" sz="1600" dirty="0">
                <a:solidFill>
                  <a:srgbClr val="000000"/>
                </a:solidFill>
                <a:latin typeface="Canva Sans Bold"/>
              </a:rPr>
              <a:t>Skill Gap Analysis and Adaptive Learning</a:t>
            </a:r>
            <a:endParaRPr lang="en-US" sz="1294" dirty="0">
              <a:solidFill>
                <a:srgbClr val="000000"/>
              </a:solidFill>
              <a:latin typeface="Canva Sans Bold"/>
            </a:endParaRPr>
          </a:p>
        </p:txBody>
      </p:sp>
      <p:sp>
        <p:nvSpPr>
          <p:cNvPr id="47" name="TextBox 7">
            <a:extLst>
              <a:ext uri="{FF2B5EF4-FFF2-40B4-BE49-F238E27FC236}">
                <a16:creationId xmlns:a16="http://schemas.microsoft.com/office/drawing/2014/main" id="{05208077-1419-92FE-7F22-9E8EB8D858DF}"/>
              </a:ext>
            </a:extLst>
          </p:cNvPr>
          <p:cNvSpPr txBox="1"/>
          <p:nvPr/>
        </p:nvSpPr>
        <p:spPr>
          <a:xfrm>
            <a:off x="359002" y="5253334"/>
            <a:ext cx="2743201" cy="461665"/>
          </a:xfrm>
          <a:prstGeom prst="rect">
            <a:avLst/>
          </a:prstGeom>
        </p:spPr>
        <p:txBody>
          <a:bodyPr wrap="square" lIns="0" tIns="0" rIns="0" bIns="0" rtlCol="0" anchor="t">
            <a:spAutoFit/>
          </a:bodyPr>
          <a:lstStyle/>
          <a:p>
            <a:pPr>
              <a:lnSpc>
                <a:spcPts val="1812"/>
              </a:lnSpc>
              <a:spcBef>
                <a:spcPct val="0"/>
              </a:spcBef>
            </a:pPr>
            <a:r>
              <a:rPr lang="en-US" sz="1600" dirty="0">
                <a:solidFill>
                  <a:srgbClr val="000000"/>
                </a:solidFill>
                <a:latin typeface="Canva Sans Bold"/>
              </a:rPr>
              <a:t>User Engagement and Feedback Mechanisms</a:t>
            </a:r>
          </a:p>
        </p:txBody>
      </p:sp>
      <p:sp>
        <p:nvSpPr>
          <p:cNvPr id="48" name="TextBox 8">
            <a:extLst>
              <a:ext uri="{FF2B5EF4-FFF2-40B4-BE49-F238E27FC236}">
                <a16:creationId xmlns:a16="http://schemas.microsoft.com/office/drawing/2014/main" id="{2E00DC11-64F5-926A-AE04-8D0C0990467A}"/>
              </a:ext>
            </a:extLst>
          </p:cNvPr>
          <p:cNvSpPr txBox="1"/>
          <p:nvPr/>
        </p:nvSpPr>
        <p:spPr>
          <a:xfrm>
            <a:off x="3102203" y="1448153"/>
            <a:ext cx="1673160" cy="231129"/>
          </a:xfrm>
          <a:prstGeom prst="rect">
            <a:avLst/>
          </a:prstGeom>
        </p:spPr>
        <p:txBody>
          <a:bodyPr lIns="0" tIns="0" rIns="0" bIns="0" rtlCol="0" anchor="t">
            <a:spAutoFit/>
          </a:bodyPr>
          <a:lstStyle/>
          <a:p>
            <a:pPr>
              <a:lnSpc>
                <a:spcPts val="1940"/>
              </a:lnSpc>
              <a:spcBef>
                <a:spcPct val="0"/>
              </a:spcBef>
            </a:pPr>
            <a:r>
              <a:rPr lang="en-US" sz="1386" dirty="0">
                <a:solidFill>
                  <a:srgbClr val="000000"/>
                </a:solidFill>
                <a:latin typeface="Canva Sans Bold"/>
              </a:rPr>
              <a:t>RESEARCH [1] </a:t>
            </a:r>
          </a:p>
        </p:txBody>
      </p:sp>
      <p:sp>
        <p:nvSpPr>
          <p:cNvPr id="49" name="TextBox 8">
            <a:extLst>
              <a:ext uri="{FF2B5EF4-FFF2-40B4-BE49-F238E27FC236}">
                <a16:creationId xmlns:a16="http://schemas.microsoft.com/office/drawing/2014/main" id="{1E9DA514-7A78-CD9E-BBBA-BAC25F5EC15D}"/>
              </a:ext>
            </a:extLst>
          </p:cNvPr>
          <p:cNvSpPr txBox="1"/>
          <p:nvPr/>
        </p:nvSpPr>
        <p:spPr>
          <a:xfrm>
            <a:off x="5037184" y="1447073"/>
            <a:ext cx="1673160" cy="231129"/>
          </a:xfrm>
          <a:prstGeom prst="rect">
            <a:avLst/>
          </a:prstGeom>
        </p:spPr>
        <p:txBody>
          <a:bodyPr lIns="0" tIns="0" rIns="0" bIns="0" rtlCol="0" anchor="t">
            <a:spAutoFit/>
          </a:bodyPr>
          <a:lstStyle/>
          <a:p>
            <a:pPr>
              <a:lnSpc>
                <a:spcPts val="1940"/>
              </a:lnSpc>
              <a:spcBef>
                <a:spcPct val="0"/>
              </a:spcBef>
            </a:pPr>
            <a:r>
              <a:rPr lang="en-US" sz="1386" dirty="0">
                <a:solidFill>
                  <a:srgbClr val="000000"/>
                </a:solidFill>
                <a:latin typeface="Canva Sans Bold"/>
              </a:rPr>
              <a:t>RESEARCH [2] </a:t>
            </a:r>
          </a:p>
        </p:txBody>
      </p:sp>
      <p:sp>
        <p:nvSpPr>
          <p:cNvPr id="50" name="TextBox 8">
            <a:extLst>
              <a:ext uri="{FF2B5EF4-FFF2-40B4-BE49-F238E27FC236}">
                <a16:creationId xmlns:a16="http://schemas.microsoft.com/office/drawing/2014/main" id="{35DC552D-2E74-1D4E-0ED8-7B190245618B}"/>
              </a:ext>
            </a:extLst>
          </p:cNvPr>
          <p:cNvSpPr txBox="1"/>
          <p:nvPr/>
        </p:nvSpPr>
        <p:spPr>
          <a:xfrm>
            <a:off x="6972165" y="1447073"/>
            <a:ext cx="1673160" cy="231129"/>
          </a:xfrm>
          <a:prstGeom prst="rect">
            <a:avLst/>
          </a:prstGeom>
        </p:spPr>
        <p:txBody>
          <a:bodyPr lIns="0" tIns="0" rIns="0" bIns="0" rtlCol="0" anchor="t">
            <a:spAutoFit/>
          </a:bodyPr>
          <a:lstStyle/>
          <a:p>
            <a:pPr>
              <a:lnSpc>
                <a:spcPts val="1940"/>
              </a:lnSpc>
              <a:spcBef>
                <a:spcPct val="0"/>
              </a:spcBef>
            </a:pPr>
            <a:r>
              <a:rPr lang="en-US" sz="1386" dirty="0">
                <a:solidFill>
                  <a:srgbClr val="000000"/>
                </a:solidFill>
                <a:latin typeface="Canva Sans Bold"/>
              </a:rPr>
              <a:t>RESEARCH [3] </a:t>
            </a:r>
          </a:p>
        </p:txBody>
      </p:sp>
      <p:sp>
        <p:nvSpPr>
          <p:cNvPr id="51" name="TextBox 8">
            <a:extLst>
              <a:ext uri="{FF2B5EF4-FFF2-40B4-BE49-F238E27FC236}">
                <a16:creationId xmlns:a16="http://schemas.microsoft.com/office/drawing/2014/main" id="{7E0B2F82-40F5-02B9-7A66-82CD96A4EF03}"/>
              </a:ext>
            </a:extLst>
          </p:cNvPr>
          <p:cNvSpPr txBox="1"/>
          <p:nvPr/>
        </p:nvSpPr>
        <p:spPr>
          <a:xfrm>
            <a:off x="8797725" y="1447073"/>
            <a:ext cx="1673160" cy="231129"/>
          </a:xfrm>
          <a:prstGeom prst="rect">
            <a:avLst/>
          </a:prstGeom>
        </p:spPr>
        <p:txBody>
          <a:bodyPr lIns="0" tIns="0" rIns="0" bIns="0" rtlCol="0" anchor="t">
            <a:spAutoFit/>
          </a:bodyPr>
          <a:lstStyle/>
          <a:p>
            <a:pPr>
              <a:lnSpc>
                <a:spcPts val="1940"/>
              </a:lnSpc>
              <a:spcBef>
                <a:spcPct val="0"/>
              </a:spcBef>
            </a:pPr>
            <a:r>
              <a:rPr lang="en-US" sz="1386" dirty="0">
                <a:solidFill>
                  <a:srgbClr val="000000"/>
                </a:solidFill>
                <a:latin typeface="Canva Sans Bold"/>
              </a:rPr>
              <a:t>RESEARCH [4] </a:t>
            </a:r>
          </a:p>
        </p:txBody>
      </p:sp>
      <p:sp>
        <p:nvSpPr>
          <p:cNvPr id="52" name="TextBox 12">
            <a:extLst>
              <a:ext uri="{FF2B5EF4-FFF2-40B4-BE49-F238E27FC236}">
                <a16:creationId xmlns:a16="http://schemas.microsoft.com/office/drawing/2014/main" id="{4E1E5DDF-F249-EDB3-745E-4539B5FF31E9}"/>
              </a:ext>
            </a:extLst>
          </p:cNvPr>
          <p:cNvSpPr txBox="1"/>
          <p:nvPr/>
        </p:nvSpPr>
        <p:spPr>
          <a:xfrm>
            <a:off x="10521685" y="1328193"/>
            <a:ext cx="1416314" cy="468888"/>
          </a:xfrm>
          <a:prstGeom prst="rect">
            <a:avLst/>
          </a:prstGeom>
        </p:spPr>
        <p:txBody>
          <a:bodyPr wrap="square" lIns="0" tIns="0" rIns="0" bIns="0" rtlCol="0" anchor="t">
            <a:spAutoFit/>
          </a:bodyPr>
          <a:lstStyle/>
          <a:p>
            <a:pPr algn="ctr">
              <a:lnSpc>
                <a:spcPts val="1940"/>
              </a:lnSpc>
              <a:spcBef>
                <a:spcPct val="0"/>
              </a:spcBef>
            </a:pPr>
            <a:r>
              <a:rPr lang="en-US" sz="1386" dirty="0">
                <a:solidFill>
                  <a:srgbClr val="000000"/>
                </a:solidFill>
                <a:latin typeface="Canva Sans Bold"/>
              </a:rPr>
              <a:t>PROPOSED </a:t>
            </a:r>
          </a:p>
          <a:p>
            <a:pPr algn="ctr">
              <a:lnSpc>
                <a:spcPts val="1940"/>
              </a:lnSpc>
              <a:spcBef>
                <a:spcPct val="0"/>
              </a:spcBef>
            </a:pPr>
            <a:r>
              <a:rPr lang="en-US" sz="1386" dirty="0">
                <a:solidFill>
                  <a:srgbClr val="000000"/>
                </a:solidFill>
                <a:latin typeface="Canva Sans Bold"/>
              </a:rPr>
              <a:t>SOLUTION</a:t>
            </a:r>
          </a:p>
        </p:txBody>
      </p:sp>
      <p:pic>
        <p:nvPicPr>
          <p:cNvPr id="54" name="Graphic 53" descr="Checkmark with solid fill">
            <a:extLst>
              <a:ext uri="{FF2B5EF4-FFF2-40B4-BE49-F238E27FC236}">
                <a16:creationId xmlns:a16="http://schemas.microsoft.com/office/drawing/2014/main" id="{74B93ACE-6154-7070-13DF-AE0050150D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81583" y="2061758"/>
            <a:ext cx="457200" cy="457200"/>
          </a:xfrm>
          <a:prstGeom prst="rect">
            <a:avLst/>
          </a:prstGeom>
        </p:spPr>
      </p:pic>
      <p:pic>
        <p:nvPicPr>
          <p:cNvPr id="55" name="Graphic 54" descr="Checkmark with solid fill">
            <a:extLst>
              <a:ext uri="{FF2B5EF4-FFF2-40B4-BE49-F238E27FC236}">
                <a16:creationId xmlns:a16="http://schemas.microsoft.com/office/drawing/2014/main" id="{65B010B1-E115-E335-17A7-EA874325EAB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52042" y="2061758"/>
            <a:ext cx="457200" cy="457200"/>
          </a:xfrm>
          <a:prstGeom prst="rect">
            <a:avLst/>
          </a:prstGeom>
        </p:spPr>
      </p:pic>
      <p:pic>
        <p:nvPicPr>
          <p:cNvPr id="57" name="Graphic 56" descr="Close with solid fill">
            <a:extLst>
              <a:ext uri="{FF2B5EF4-FFF2-40B4-BE49-F238E27FC236}">
                <a16:creationId xmlns:a16="http://schemas.microsoft.com/office/drawing/2014/main" id="{E8FEF7B2-8804-45BB-D7F4-88C90C74A85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81583" y="3103385"/>
            <a:ext cx="457200" cy="457200"/>
          </a:xfrm>
          <a:prstGeom prst="rect">
            <a:avLst/>
          </a:prstGeom>
        </p:spPr>
      </p:pic>
      <p:pic>
        <p:nvPicPr>
          <p:cNvPr id="58" name="Graphic 57" descr="Close with solid fill">
            <a:extLst>
              <a:ext uri="{FF2B5EF4-FFF2-40B4-BE49-F238E27FC236}">
                <a16:creationId xmlns:a16="http://schemas.microsoft.com/office/drawing/2014/main" id="{326D3389-D91B-C5FD-6A80-CC20A814A64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81583" y="4125735"/>
            <a:ext cx="457200" cy="457200"/>
          </a:xfrm>
          <a:prstGeom prst="rect">
            <a:avLst/>
          </a:prstGeom>
        </p:spPr>
      </p:pic>
      <p:pic>
        <p:nvPicPr>
          <p:cNvPr id="60" name="Graphic 59" descr="Checkmark with solid fill">
            <a:extLst>
              <a:ext uri="{FF2B5EF4-FFF2-40B4-BE49-F238E27FC236}">
                <a16:creationId xmlns:a16="http://schemas.microsoft.com/office/drawing/2014/main" id="{585DE56A-3072-2F4D-F314-2EE7518C65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81583" y="5257799"/>
            <a:ext cx="457200" cy="457200"/>
          </a:xfrm>
          <a:prstGeom prst="rect">
            <a:avLst/>
          </a:prstGeom>
        </p:spPr>
      </p:pic>
      <p:pic>
        <p:nvPicPr>
          <p:cNvPr id="61" name="Graphic 60" descr="Checkmark with solid fill">
            <a:extLst>
              <a:ext uri="{FF2B5EF4-FFF2-40B4-BE49-F238E27FC236}">
                <a16:creationId xmlns:a16="http://schemas.microsoft.com/office/drawing/2014/main" id="{2D68D4DE-2075-E5CA-7C59-85E78470015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16564" y="5257799"/>
            <a:ext cx="457200" cy="457200"/>
          </a:xfrm>
          <a:prstGeom prst="rect">
            <a:avLst/>
          </a:prstGeom>
        </p:spPr>
      </p:pic>
      <p:pic>
        <p:nvPicPr>
          <p:cNvPr id="62" name="Graphic 61" descr="Close with solid fill">
            <a:extLst>
              <a:ext uri="{FF2B5EF4-FFF2-40B4-BE49-F238E27FC236}">
                <a16:creationId xmlns:a16="http://schemas.microsoft.com/office/drawing/2014/main" id="{517D9E65-5FA4-89BD-FED7-36BF46C41BC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16564" y="4125735"/>
            <a:ext cx="457200" cy="457200"/>
          </a:xfrm>
          <a:prstGeom prst="rect">
            <a:avLst/>
          </a:prstGeom>
        </p:spPr>
      </p:pic>
      <p:pic>
        <p:nvPicPr>
          <p:cNvPr id="63" name="Graphic 62" descr="Close with solid fill">
            <a:extLst>
              <a:ext uri="{FF2B5EF4-FFF2-40B4-BE49-F238E27FC236}">
                <a16:creationId xmlns:a16="http://schemas.microsoft.com/office/drawing/2014/main" id="{134E5275-483F-4C8E-37A3-756E4110B39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51545" y="4125735"/>
            <a:ext cx="457200" cy="457200"/>
          </a:xfrm>
          <a:prstGeom prst="rect">
            <a:avLst/>
          </a:prstGeom>
        </p:spPr>
      </p:pic>
      <p:pic>
        <p:nvPicPr>
          <p:cNvPr id="64" name="Graphic 63" descr="Close with solid fill">
            <a:extLst>
              <a:ext uri="{FF2B5EF4-FFF2-40B4-BE49-F238E27FC236}">
                <a16:creationId xmlns:a16="http://schemas.microsoft.com/office/drawing/2014/main" id="{9328A25E-D875-E5BB-6222-70AB8D4252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286526" y="4125735"/>
            <a:ext cx="457200" cy="457200"/>
          </a:xfrm>
          <a:prstGeom prst="rect">
            <a:avLst/>
          </a:prstGeom>
        </p:spPr>
      </p:pic>
      <p:pic>
        <p:nvPicPr>
          <p:cNvPr id="65" name="Graphic 64" descr="Checkmark with solid fill">
            <a:extLst>
              <a:ext uri="{FF2B5EF4-FFF2-40B4-BE49-F238E27FC236}">
                <a16:creationId xmlns:a16="http://schemas.microsoft.com/office/drawing/2014/main" id="{D5BD01DC-9288-7A9C-69B7-AD38F5895F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52042" y="3107850"/>
            <a:ext cx="457200" cy="457200"/>
          </a:xfrm>
          <a:prstGeom prst="rect">
            <a:avLst/>
          </a:prstGeom>
        </p:spPr>
      </p:pic>
      <p:pic>
        <p:nvPicPr>
          <p:cNvPr id="66" name="Graphic 65" descr="Checkmark with solid fill">
            <a:extLst>
              <a:ext uri="{FF2B5EF4-FFF2-40B4-BE49-F238E27FC236}">
                <a16:creationId xmlns:a16="http://schemas.microsoft.com/office/drawing/2014/main" id="{DC92C017-FA16-6982-C804-9C1562F67B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52042" y="4125735"/>
            <a:ext cx="457200" cy="457200"/>
          </a:xfrm>
          <a:prstGeom prst="rect">
            <a:avLst/>
          </a:prstGeom>
        </p:spPr>
      </p:pic>
      <p:pic>
        <p:nvPicPr>
          <p:cNvPr id="67" name="Graphic 66" descr="Checkmark with solid fill">
            <a:extLst>
              <a:ext uri="{FF2B5EF4-FFF2-40B4-BE49-F238E27FC236}">
                <a16:creationId xmlns:a16="http://schemas.microsoft.com/office/drawing/2014/main" id="{CA22B83B-9329-4895-5E12-F620221086A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52042" y="5257799"/>
            <a:ext cx="457200" cy="457200"/>
          </a:xfrm>
          <a:prstGeom prst="rect">
            <a:avLst/>
          </a:prstGeom>
        </p:spPr>
      </p:pic>
      <p:pic>
        <p:nvPicPr>
          <p:cNvPr id="68" name="Graphic 67" descr="Close with solid fill">
            <a:extLst>
              <a:ext uri="{FF2B5EF4-FFF2-40B4-BE49-F238E27FC236}">
                <a16:creationId xmlns:a16="http://schemas.microsoft.com/office/drawing/2014/main" id="{68856664-1A0C-B103-F21A-A46E420A68A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56647" y="5257799"/>
            <a:ext cx="457200" cy="457200"/>
          </a:xfrm>
          <a:prstGeom prst="rect">
            <a:avLst/>
          </a:prstGeom>
        </p:spPr>
      </p:pic>
      <p:pic>
        <p:nvPicPr>
          <p:cNvPr id="69" name="Graphic 68" descr="Checkmark with solid fill">
            <a:extLst>
              <a:ext uri="{FF2B5EF4-FFF2-40B4-BE49-F238E27FC236}">
                <a16:creationId xmlns:a16="http://schemas.microsoft.com/office/drawing/2014/main" id="{39E4CDF0-7100-8454-6F86-11F97A7C9C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86526" y="5253334"/>
            <a:ext cx="457200" cy="457200"/>
          </a:xfrm>
          <a:prstGeom prst="rect">
            <a:avLst/>
          </a:prstGeom>
        </p:spPr>
      </p:pic>
      <p:pic>
        <p:nvPicPr>
          <p:cNvPr id="70" name="Graphic 69" descr="Checkmark with solid fill">
            <a:extLst>
              <a:ext uri="{FF2B5EF4-FFF2-40B4-BE49-F238E27FC236}">
                <a16:creationId xmlns:a16="http://schemas.microsoft.com/office/drawing/2014/main" id="{DF1EDC0C-3724-420E-1015-42ACDCF22F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59480" y="2061758"/>
            <a:ext cx="457200" cy="457200"/>
          </a:xfrm>
          <a:prstGeom prst="rect">
            <a:avLst/>
          </a:prstGeom>
        </p:spPr>
      </p:pic>
      <p:pic>
        <p:nvPicPr>
          <p:cNvPr id="71" name="Graphic 70" descr="Checkmark with solid fill">
            <a:extLst>
              <a:ext uri="{FF2B5EF4-FFF2-40B4-BE49-F238E27FC236}">
                <a16:creationId xmlns:a16="http://schemas.microsoft.com/office/drawing/2014/main" id="{F398408E-AB0B-EDB0-6777-E93FF9BFFC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16564" y="2061758"/>
            <a:ext cx="457200" cy="457200"/>
          </a:xfrm>
          <a:prstGeom prst="rect">
            <a:avLst/>
          </a:prstGeom>
        </p:spPr>
      </p:pic>
      <p:pic>
        <p:nvPicPr>
          <p:cNvPr id="72" name="Graphic 71" descr="Checkmark with solid fill">
            <a:extLst>
              <a:ext uri="{FF2B5EF4-FFF2-40B4-BE49-F238E27FC236}">
                <a16:creationId xmlns:a16="http://schemas.microsoft.com/office/drawing/2014/main" id="{C64207F2-F9D8-088D-EEC7-3FC6676F7B6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86526" y="2061758"/>
            <a:ext cx="457200" cy="457200"/>
          </a:xfrm>
          <a:prstGeom prst="rect">
            <a:avLst/>
          </a:prstGeom>
        </p:spPr>
      </p:pic>
      <p:pic>
        <p:nvPicPr>
          <p:cNvPr id="73" name="Graphic 72" descr="Close with solid fill">
            <a:extLst>
              <a:ext uri="{FF2B5EF4-FFF2-40B4-BE49-F238E27FC236}">
                <a16:creationId xmlns:a16="http://schemas.microsoft.com/office/drawing/2014/main" id="{4503CDFC-7275-29D4-9963-03A22542513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16564" y="3103385"/>
            <a:ext cx="457200" cy="457200"/>
          </a:xfrm>
          <a:prstGeom prst="rect">
            <a:avLst/>
          </a:prstGeom>
        </p:spPr>
      </p:pic>
      <p:pic>
        <p:nvPicPr>
          <p:cNvPr id="74" name="Graphic 73" descr="Close with solid fill">
            <a:extLst>
              <a:ext uri="{FF2B5EF4-FFF2-40B4-BE49-F238E27FC236}">
                <a16:creationId xmlns:a16="http://schemas.microsoft.com/office/drawing/2014/main" id="{BD571B29-1092-B621-924C-525F12F3090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47959" y="3103385"/>
            <a:ext cx="457200" cy="457200"/>
          </a:xfrm>
          <a:prstGeom prst="rect">
            <a:avLst/>
          </a:prstGeom>
        </p:spPr>
      </p:pic>
      <p:pic>
        <p:nvPicPr>
          <p:cNvPr id="75" name="Graphic 74" descr="Checkmark with solid fill">
            <a:extLst>
              <a:ext uri="{FF2B5EF4-FFF2-40B4-BE49-F238E27FC236}">
                <a16:creationId xmlns:a16="http://schemas.microsoft.com/office/drawing/2014/main" id="{1755C5BE-4188-B393-AC24-AA1C9BAB633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86526" y="3103385"/>
            <a:ext cx="457200" cy="457200"/>
          </a:xfrm>
          <a:prstGeom prst="rect">
            <a:avLst/>
          </a:prstGeom>
        </p:spPr>
      </p:pic>
      <p:sp>
        <p:nvSpPr>
          <p:cNvPr id="2" name="Rectangle 1">
            <a:extLst>
              <a:ext uri="{FF2B5EF4-FFF2-40B4-BE49-F238E27FC236}">
                <a16:creationId xmlns:a16="http://schemas.microsoft.com/office/drawing/2014/main" id="{E8F68605-4706-6BDF-FA07-594450A60237}"/>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a:t>
            </a:r>
            <a:r>
              <a:rPr lang="en-US" b="1" dirty="0">
                <a:solidFill>
                  <a:schemeClr val="tx1"/>
                </a:solidFill>
              </a:rPr>
              <a:t>21306136</a:t>
            </a:r>
            <a:r>
              <a:rPr lang="en-US" sz="1800" b="1" dirty="0">
                <a:solidFill>
                  <a:schemeClr val="tx1"/>
                </a:solidFill>
              </a:rPr>
              <a:t>   |   Sathkumara</a:t>
            </a:r>
            <a:r>
              <a:rPr lang="en-US" b="1" dirty="0">
                <a:solidFill>
                  <a:schemeClr val="tx1"/>
                </a:solidFill>
              </a:rPr>
              <a:t> S M P U</a:t>
            </a:r>
            <a:r>
              <a:rPr lang="en-US" sz="1800" b="1" dirty="0">
                <a:solidFill>
                  <a:schemeClr val="tx1"/>
                </a:solidFill>
              </a:rPr>
              <a:t>   |  </a:t>
            </a:r>
            <a:r>
              <a:rPr lang="en-US" b="1" dirty="0">
                <a:solidFill>
                  <a:schemeClr val="tx1"/>
                </a:solidFill>
              </a:rPr>
              <a:t>24-25J-082</a:t>
            </a:r>
            <a:endParaRPr lang="en-US" sz="1800" b="1" dirty="0">
              <a:solidFill>
                <a:schemeClr val="tx1"/>
              </a:solidFill>
            </a:endParaRPr>
          </a:p>
        </p:txBody>
      </p:sp>
    </p:spTree>
    <p:extLst>
      <p:ext uri="{BB962C8B-B14F-4D97-AF65-F5344CB8AC3E}">
        <p14:creationId xmlns:p14="http://schemas.microsoft.com/office/powerpoint/2010/main" val="2584060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e and green lines connected">
            <a:extLst>
              <a:ext uri="{FF2B5EF4-FFF2-40B4-BE49-F238E27FC236}">
                <a16:creationId xmlns:a16="http://schemas.microsoft.com/office/drawing/2014/main" id="{9E3D9B17-AF53-0952-C57F-027990486C8F}"/>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10564"/>
            <a:ext cx="12192000" cy="6323875"/>
          </a:xfrm>
          <a:prstGeom prst="rect">
            <a:avLst/>
          </a:prstGeom>
        </p:spPr>
      </p:pic>
      <p:sp>
        <p:nvSpPr>
          <p:cNvPr id="2" name="Title 1">
            <a:extLst>
              <a:ext uri="{FF2B5EF4-FFF2-40B4-BE49-F238E27FC236}">
                <a16:creationId xmlns:a16="http://schemas.microsoft.com/office/drawing/2014/main" id="{45959BA1-137A-AC50-3EE7-76C783952544}"/>
              </a:ext>
            </a:extLst>
          </p:cNvPr>
          <p:cNvSpPr>
            <a:spLocks noGrp="1"/>
          </p:cNvSpPr>
          <p:nvPr>
            <p:ph type="title"/>
          </p:nvPr>
        </p:nvSpPr>
        <p:spPr/>
        <p:txBody>
          <a:bodyPr/>
          <a:lstStyle/>
          <a:p>
            <a:r>
              <a:rPr lang="en-US" dirty="0">
                <a:solidFill>
                  <a:schemeClr val="accent1"/>
                </a:solidFill>
              </a:rPr>
              <a:t>Main Objective</a:t>
            </a:r>
          </a:p>
        </p:txBody>
      </p:sp>
      <p:sp>
        <p:nvSpPr>
          <p:cNvPr id="3" name="Content Placeholder 2">
            <a:extLst>
              <a:ext uri="{FF2B5EF4-FFF2-40B4-BE49-F238E27FC236}">
                <a16:creationId xmlns:a16="http://schemas.microsoft.com/office/drawing/2014/main" id="{CE88D3F5-A614-E468-8E00-57B7279DDEA3}"/>
              </a:ext>
            </a:extLst>
          </p:cNvPr>
          <p:cNvSpPr>
            <a:spLocks noGrp="1"/>
          </p:cNvSpPr>
          <p:nvPr>
            <p:ph idx="1"/>
          </p:nvPr>
        </p:nvSpPr>
        <p:spPr>
          <a:xfrm>
            <a:off x="304800" y="1828800"/>
            <a:ext cx="11684000" cy="3962400"/>
          </a:xfrm>
        </p:spPr>
        <p:txBody>
          <a:bodyPr/>
          <a:lstStyle/>
          <a:p>
            <a:r>
              <a:rPr lang="en-US" dirty="0"/>
              <a:t>The main objective of this research is to develop a comprehensive web application that enhances interview preparedness through the integration of machine learning techniques. The platform aims to improve user experience and learning outcomes by offering tailored MCQ assessments, personalized video recommendations, simulated interview panels, and customized CV generation. </a:t>
            </a:r>
          </a:p>
        </p:txBody>
      </p:sp>
    </p:spTree>
    <p:extLst>
      <p:ext uri="{BB962C8B-B14F-4D97-AF65-F5344CB8AC3E}">
        <p14:creationId xmlns:p14="http://schemas.microsoft.com/office/powerpoint/2010/main" val="25328238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e and green lines connected">
            <a:extLst>
              <a:ext uri="{FF2B5EF4-FFF2-40B4-BE49-F238E27FC236}">
                <a16:creationId xmlns:a16="http://schemas.microsoft.com/office/drawing/2014/main" id="{3142A528-E5D7-6F14-849C-73E8957FF072}"/>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6" name="Title 1">
            <a:extLst>
              <a:ext uri="{FF2B5EF4-FFF2-40B4-BE49-F238E27FC236}">
                <a16:creationId xmlns:a16="http://schemas.microsoft.com/office/drawing/2014/main" id="{D9B0E189-B921-FEBE-52DB-810F306B3082}"/>
              </a:ext>
            </a:extLst>
          </p:cNvPr>
          <p:cNvSpPr>
            <a:spLocks noGrp="1"/>
          </p:cNvSpPr>
          <p:nvPr>
            <p:ph type="title"/>
          </p:nvPr>
        </p:nvSpPr>
        <p:spPr>
          <a:xfrm>
            <a:off x="304800" y="304800"/>
            <a:ext cx="11684000" cy="838200"/>
          </a:xfrm>
        </p:spPr>
        <p:txBody>
          <a:bodyPr>
            <a:normAutofit/>
          </a:bodyPr>
          <a:lstStyle/>
          <a:p>
            <a:r>
              <a:rPr lang="en-US" sz="4000" b="1" dirty="0"/>
              <a:t>Research Problem</a:t>
            </a:r>
          </a:p>
        </p:txBody>
      </p:sp>
      <p:pic>
        <p:nvPicPr>
          <p:cNvPr id="8" name="Google Shape;183;g25d395fbcb3_3_46">
            <a:extLst>
              <a:ext uri="{FF2B5EF4-FFF2-40B4-BE49-F238E27FC236}">
                <a16:creationId xmlns:a16="http://schemas.microsoft.com/office/drawing/2014/main" id="{183E65F0-6DCC-5931-C09E-686A3442AD92}"/>
              </a:ext>
            </a:extLst>
          </p:cNvPr>
          <p:cNvPicPr preferRelativeResize="0"/>
          <p:nvPr/>
        </p:nvPicPr>
        <p:blipFill>
          <a:blip r:embed="rId3">
            <a:alphaModFix/>
          </a:blip>
          <a:stretch>
            <a:fillRect/>
          </a:stretch>
        </p:blipFill>
        <p:spPr>
          <a:xfrm>
            <a:off x="514299" y="3429000"/>
            <a:ext cx="2082576" cy="2776750"/>
          </a:xfrm>
          <a:prstGeom prst="rect">
            <a:avLst/>
          </a:prstGeom>
          <a:noFill/>
          <a:ln>
            <a:noFill/>
          </a:ln>
        </p:spPr>
      </p:pic>
      <p:sp>
        <p:nvSpPr>
          <p:cNvPr id="9" name="Google Shape;184;g25d395fbcb3_3_46">
            <a:extLst>
              <a:ext uri="{FF2B5EF4-FFF2-40B4-BE49-F238E27FC236}">
                <a16:creationId xmlns:a16="http://schemas.microsoft.com/office/drawing/2014/main" id="{080E4CF4-B7CE-4D52-5506-FB52168BD11A}"/>
              </a:ext>
            </a:extLst>
          </p:cNvPr>
          <p:cNvSpPr/>
          <p:nvPr/>
        </p:nvSpPr>
        <p:spPr>
          <a:xfrm>
            <a:off x="2819400" y="1066801"/>
            <a:ext cx="8858301" cy="5138950"/>
          </a:xfrm>
          <a:prstGeom prst="roundRect">
            <a:avLst>
              <a:gd name="adj" fmla="val 16667"/>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a:lnSpc>
                <a:spcPct val="107000"/>
              </a:lnSpc>
              <a:spcBef>
                <a:spcPts val="0"/>
              </a:spcBef>
              <a:spcAft>
                <a:spcPts val="800"/>
              </a:spcAft>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How can an AI-powered career guidance system, utilizing machine learning algorithms, provide personalized and accurate career path recommendations to improve users' career decision-making and job readiness?</a:t>
            </a:r>
          </a:p>
          <a:p>
            <a:pPr marL="0" marR="0">
              <a:lnSpc>
                <a:spcPct val="107000"/>
              </a:lnSpc>
              <a:spcBef>
                <a:spcPts val="0"/>
              </a:spcBef>
              <a:spcAft>
                <a:spcPts val="800"/>
              </a:spcAft>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What is the impact of integrating real-time job market data and dynamic skill gap analysis on the effectiveness and relevance of personalized career guidance provided by AI-powered systems?</a:t>
            </a:r>
          </a:p>
        </p:txBody>
      </p:sp>
      <p:sp>
        <p:nvSpPr>
          <p:cNvPr id="2" name="Rectangle 1">
            <a:extLst>
              <a:ext uri="{FF2B5EF4-FFF2-40B4-BE49-F238E27FC236}">
                <a16:creationId xmlns:a16="http://schemas.microsoft.com/office/drawing/2014/main" id="{A8AC4D5D-1214-970C-98C8-3672E8ED5BFD}"/>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a:t>
            </a:r>
            <a:r>
              <a:rPr lang="en-US" b="1" dirty="0">
                <a:solidFill>
                  <a:schemeClr val="tx1"/>
                </a:solidFill>
              </a:rPr>
              <a:t>21306136</a:t>
            </a:r>
            <a:r>
              <a:rPr lang="en-US" sz="1800" b="1" dirty="0">
                <a:solidFill>
                  <a:schemeClr val="tx1"/>
                </a:solidFill>
              </a:rPr>
              <a:t>   |   Sathkumara</a:t>
            </a:r>
            <a:r>
              <a:rPr lang="en-US" b="1" dirty="0">
                <a:solidFill>
                  <a:schemeClr val="tx1"/>
                </a:solidFill>
              </a:rPr>
              <a:t> S M P U</a:t>
            </a:r>
            <a:r>
              <a:rPr lang="en-US" sz="1800" b="1" dirty="0">
                <a:solidFill>
                  <a:schemeClr val="tx1"/>
                </a:solidFill>
              </a:rPr>
              <a:t>   |  </a:t>
            </a:r>
            <a:r>
              <a:rPr lang="en-US" b="1" dirty="0">
                <a:solidFill>
                  <a:schemeClr val="tx1"/>
                </a:solidFill>
              </a:rPr>
              <a:t>24-25J-082</a:t>
            </a:r>
            <a:endParaRPr lang="en-US" sz="1800" b="1" dirty="0">
              <a:solidFill>
                <a:schemeClr val="tx1"/>
              </a:solidFill>
            </a:endParaRPr>
          </a:p>
        </p:txBody>
      </p:sp>
    </p:spTree>
    <p:extLst>
      <p:ext uri="{BB962C8B-B14F-4D97-AF65-F5344CB8AC3E}">
        <p14:creationId xmlns:p14="http://schemas.microsoft.com/office/powerpoint/2010/main" val="15428740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e and green lines connected">
            <a:extLst>
              <a:ext uri="{FF2B5EF4-FFF2-40B4-BE49-F238E27FC236}">
                <a16:creationId xmlns:a16="http://schemas.microsoft.com/office/drawing/2014/main" id="{3142A528-E5D7-6F14-849C-73E8957FF072}"/>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6" name="Title 1">
            <a:extLst>
              <a:ext uri="{FF2B5EF4-FFF2-40B4-BE49-F238E27FC236}">
                <a16:creationId xmlns:a16="http://schemas.microsoft.com/office/drawing/2014/main" id="{D9B0E189-B921-FEBE-52DB-810F306B3082}"/>
              </a:ext>
            </a:extLst>
          </p:cNvPr>
          <p:cNvSpPr>
            <a:spLocks noGrp="1"/>
          </p:cNvSpPr>
          <p:nvPr>
            <p:ph type="title"/>
          </p:nvPr>
        </p:nvSpPr>
        <p:spPr>
          <a:xfrm>
            <a:off x="304800" y="304800"/>
            <a:ext cx="11684000" cy="838200"/>
          </a:xfrm>
        </p:spPr>
        <p:txBody>
          <a:bodyPr>
            <a:normAutofit/>
          </a:bodyPr>
          <a:lstStyle/>
          <a:p>
            <a:r>
              <a:rPr lang="en-US" sz="4000" b="1" dirty="0"/>
              <a:t>Specific Objectives</a:t>
            </a:r>
            <a:endParaRPr lang="en-US" b="1" dirty="0"/>
          </a:p>
        </p:txBody>
      </p:sp>
      <p:sp>
        <p:nvSpPr>
          <p:cNvPr id="2" name="Google Shape;194;g25d395fbcb3_3_65">
            <a:extLst>
              <a:ext uri="{FF2B5EF4-FFF2-40B4-BE49-F238E27FC236}">
                <a16:creationId xmlns:a16="http://schemas.microsoft.com/office/drawing/2014/main" id="{7E0C8B44-CC4E-45A3-E5C4-6F759922B7F4}"/>
              </a:ext>
            </a:extLst>
          </p:cNvPr>
          <p:cNvSpPr/>
          <p:nvPr/>
        </p:nvSpPr>
        <p:spPr>
          <a:xfrm>
            <a:off x="1066800" y="1311274"/>
            <a:ext cx="10161950" cy="4632326"/>
          </a:xfrm>
          <a:prstGeom prst="roundRect">
            <a:avLst>
              <a:gd name="adj" fmla="val 16667"/>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Clr>
                <a:schemeClr val="dk1"/>
              </a:buClr>
              <a:buSzPts val="1100"/>
              <a:buFont typeface="Arial"/>
              <a:buNone/>
            </a:pPr>
            <a:r>
              <a:rPr lang="en-US" sz="2800" dirty="0">
                <a:effectLst/>
                <a:latin typeface="Aptos" panose="020B0004020202020204" pitchFamily="34" charset="0"/>
                <a:ea typeface="Aptos" panose="020B0004020202020204" pitchFamily="34" charset="0"/>
                <a:cs typeface="Times New Roman" panose="02020603050405020304" pitchFamily="18" charset="0"/>
              </a:rPr>
              <a:t>The main objective of the AI-Powered Career Path Guidance component is to enhance job seekers' decision-making and job readiness by providing personalized career path recommendations, identifying skill gaps, and creating targeted learning plans using advanced machine learning algorithms. This ensures users receive tailored guidance, relevant job market insights, and effective skill development resources to achieve their career goals</a:t>
            </a:r>
            <a:endParaRPr lang="en-US" sz="2800" dirty="0"/>
          </a:p>
        </p:txBody>
      </p:sp>
      <p:pic>
        <p:nvPicPr>
          <p:cNvPr id="3" name="Graphic 2" descr="Presentation with checklist with solid fill">
            <a:extLst>
              <a:ext uri="{FF2B5EF4-FFF2-40B4-BE49-F238E27FC236}">
                <a16:creationId xmlns:a16="http://schemas.microsoft.com/office/drawing/2014/main" id="{4F40179C-5B2F-B6A7-03B5-CBCBE2389F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62200" y="396874"/>
            <a:ext cx="914400" cy="914400"/>
          </a:xfrm>
          <a:prstGeom prst="rect">
            <a:avLst/>
          </a:prstGeom>
        </p:spPr>
      </p:pic>
      <p:sp>
        <p:nvSpPr>
          <p:cNvPr id="7" name="Rectangle 6">
            <a:extLst>
              <a:ext uri="{FF2B5EF4-FFF2-40B4-BE49-F238E27FC236}">
                <a16:creationId xmlns:a16="http://schemas.microsoft.com/office/drawing/2014/main" id="{05840EA4-1326-CDE9-19CF-E9793325EB04}"/>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a:t>
            </a:r>
            <a:r>
              <a:rPr lang="en-US" b="1" dirty="0">
                <a:solidFill>
                  <a:schemeClr val="tx1"/>
                </a:solidFill>
              </a:rPr>
              <a:t>21306136</a:t>
            </a:r>
            <a:r>
              <a:rPr lang="en-US" sz="1800" b="1" dirty="0">
                <a:solidFill>
                  <a:schemeClr val="tx1"/>
                </a:solidFill>
              </a:rPr>
              <a:t>   |   Sathkumara</a:t>
            </a:r>
            <a:r>
              <a:rPr lang="en-US" b="1" dirty="0">
                <a:solidFill>
                  <a:schemeClr val="tx1"/>
                </a:solidFill>
              </a:rPr>
              <a:t> S M P U</a:t>
            </a:r>
            <a:r>
              <a:rPr lang="en-US" sz="1800" b="1" dirty="0">
                <a:solidFill>
                  <a:schemeClr val="tx1"/>
                </a:solidFill>
              </a:rPr>
              <a:t>   |  </a:t>
            </a:r>
            <a:r>
              <a:rPr lang="en-US" b="1" dirty="0">
                <a:solidFill>
                  <a:schemeClr val="tx1"/>
                </a:solidFill>
              </a:rPr>
              <a:t>24-25J-082</a:t>
            </a:r>
            <a:endParaRPr lang="en-US" sz="1800" b="1" dirty="0">
              <a:solidFill>
                <a:schemeClr val="tx1"/>
              </a:solidFill>
            </a:endParaRPr>
          </a:p>
        </p:txBody>
      </p:sp>
    </p:spTree>
    <p:extLst>
      <p:ext uri="{BB962C8B-B14F-4D97-AF65-F5344CB8AC3E}">
        <p14:creationId xmlns:p14="http://schemas.microsoft.com/office/powerpoint/2010/main" val="23378171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e and green lines connected">
            <a:extLst>
              <a:ext uri="{FF2B5EF4-FFF2-40B4-BE49-F238E27FC236}">
                <a16:creationId xmlns:a16="http://schemas.microsoft.com/office/drawing/2014/main" id="{3142A528-E5D7-6F14-849C-73E8957FF072}"/>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6" name="Title 1">
            <a:extLst>
              <a:ext uri="{FF2B5EF4-FFF2-40B4-BE49-F238E27FC236}">
                <a16:creationId xmlns:a16="http://schemas.microsoft.com/office/drawing/2014/main" id="{D9B0E189-B921-FEBE-52DB-810F306B3082}"/>
              </a:ext>
            </a:extLst>
          </p:cNvPr>
          <p:cNvSpPr>
            <a:spLocks noGrp="1"/>
          </p:cNvSpPr>
          <p:nvPr>
            <p:ph type="title"/>
          </p:nvPr>
        </p:nvSpPr>
        <p:spPr>
          <a:xfrm>
            <a:off x="304800" y="304800"/>
            <a:ext cx="11684000" cy="838200"/>
          </a:xfrm>
        </p:spPr>
        <p:txBody>
          <a:bodyPr>
            <a:normAutofit/>
          </a:bodyPr>
          <a:lstStyle/>
          <a:p>
            <a:r>
              <a:rPr lang="en-US" sz="4000" b="1" dirty="0"/>
              <a:t>Sub Objectives</a:t>
            </a:r>
            <a:endParaRPr lang="en-US" b="1" dirty="0"/>
          </a:p>
        </p:txBody>
      </p:sp>
      <p:sp>
        <p:nvSpPr>
          <p:cNvPr id="2" name="Google Shape;194;g25d395fbcb3_3_65">
            <a:extLst>
              <a:ext uri="{FF2B5EF4-FFF2-40B4-BE49-F238E27FC236}">
                <a16:creationId xmlns:a16="http://schemas.microsoft.com/office/drawing/2014/main" id="{7E0C8B44-CC4E-45A3-E5C4-6F759922B7F4}"/>
              </a:ext>
            </a:extLst>
          </p:cNvPr>
          <p:cNvSpPr/>
          <p:nvPr/>
        </p:nvSpPr>
        <p:spPr>
          <a:xfrm>
            <a:off x="2632435" y="1503289"/>
            <a:ext cx="6553200" cy="3449711"/>
          </a:xfrm>
          <a:prstGeom prst="roundRect">
            <a:avLst>
              <a:gd name="adj" fmla="val 16667"/>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R="0" lvl="0">
              <a:lnSpc>
                <a:spcPct val="107000"/>
              </a:lnSpc>
              <a:spcBef>
                <a:spcPts val="0"/>
              </a:spcBef>
              <a:spcAft>
                <a:spcPts val="800"/>
              </a:spcAft>
              <a:tabLst>
                <a:tab pos="457200" algn="l"/>
              </a:tabLst>
            </a:pPr>
            <a:endParaRPr lang="en-US" sz="2800" kern="100" dirty="0">
              <a:effectLst/>
              <a:latin typeface="Aptos" panose="020B0004020202020204" pitchFamily="34" charset="0"/>
              <a:ea typeface="Aptos" panose="020B0004020202020204" pitchFamily="34" charset="0"/>
              <a:cs typeface="Times New Roman" panose="02020603050405020304" pitchFamily="18" charset="0"/>
            </a:endParaRPr>
          </a:p>
          <a:p>
            <a:pPr marR="0" lvl="0">
              <a:lnSpc>
                <a:spcPct val="107000"/>
              </a:lnSpc>
              <a:spcBef>
                <a:spcPts val="0"/>
              </a:spcBef>
              <a:spcAft>
                <a:spcPts val="800"/>
              </a:spcAft>
              <a:tabLst>
                <a:tab pos="457200" algn="l"/>
              </a:tabLst>
            </a:pPr>
            <a:endParaRPr lang="en-US" sz="28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indent="-457200">
              <a:lnSpc>
                <a:spcPct val="107000"/>
              </a:lnSpc>
              <a:spcBef>
                <a:spcPts val="0"/>
              </a:spcBef>
              <a:spcAft>
                <a:spcPts val="800"/>
              </a:spcAft>
              <a:buFont typeface="Arial" panose="020B0604020202020204" pitchFamily="34" charset="0"/>
              <a:buChar char="•"/>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Enhance Personalization</a:t>
            </a:r>
          </a:p>
          <a:p>
            <a:pPr marL="457200" marR="0" indent="-457200">
              <a:lnSpc>
                <a:spcPct val="107000"/>
              </a:lnSpc>
              <a:spcBef>
                <a:spcPts val="0"/>
              </a:spcBef>
              <a:spcAft>
                <a:spcPts val="800"/>
              </a:spcAft>
              <a:buFont typeface="Arial" panose="020B0604020202020204" pitchFamily="34" charset="0"/>
              <a:buChar char="•"/>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Integrate Real-Time Market Data</a:t>
            </a:r>
          </a:p>
          <a:p>
            <a:pPr marL="457200" marR="0" indent="-457200">
              <a:lnSpc>
                <a:spcPct val="107000"/>
              </a:lnSpc>
              <a:spcBef>
                <a:spcPts val="0"/>
              </a:spcBef>
              <a:spcAft>
                <a:spcPts val="800"/>
              </a:spcAft>
              <a:buFont typeface="Arial" panose="020B0604020202020204" pitchFamily="34" charset="0"/>
              <a:buChar char="•"/>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Improve Skill Gap Analysis</a:t>
            </a:r>
          </a:p>
          <a:p>
            <a:pPr marL="457200" marR="0" indent="-457200">
              <a:lnSpc>
                <a:spcPct val="107000"/>
              </a:lnSpc>
              <a:spcBef>
                <a:spcPts val="0"/>
              </a:spcBef>
              <a:spcAft>
                <a:spcPts val="800"/>
              </a:spcAft>
              <a:buFont typeface="Arial" panose="020B0604020202020204" pitchFamily="34" charset="0"/>
              <a:buChar char="•"/>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Incorporate User Feedback</a:t>
            </a:r>
          </a:p>
          <a:p>
            <a:pPr marL="457200" marR="0" indent="-457200">
              <a:lnSpc>
                <a:spcPct val="107000"/>
              </a:lnSpc>
              <a:spcBef>
                <a:spcPts val="0"/>
              </a:spcBef>
              <a:spcAft>
                <a:spcPts val="800"/>
              </a:spcAft>
              <a:buFont typeface="Arial" panose="020B0604020202020204" pitchFamily="34" charset="0"/>
              <a:buChar char="•"/>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Address Bias and Ethical Concerns</a:t>
            </a:r>
          </a:p>
          <a:p>
            <a:pPr marL="457200" marR="0" indent="-457200">
              <a:lnSpc>
                <a:spcPct val="107000"/>
              </a:lnSpc>
              <a:spcBef>
                <a:spcPts val="0"/>
              </a:spcBef>
              <a:spcAft>
                <a:spcPts val="800"/>
              </a:spcAft>
              <a:buFont typeface="Arial" panose="020B0604020202020204" pitchFamily="34" charset="0"/>
              <a:buChar char="•"/>
            </a:pPr>
            <a:endParaRPr lang="en-US" sz="2800" kern="1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rtl="0">
              <a:lnSpc>
                <a:spcPct val="115000"/>
              </a:lnSpc>
              <a:spcBef>
                <a:spcPts val="0"/>
              </a:spcBef>
              <a:spcAft>
                <a:spcPts val="1600"/>
              </a:spcAft>
              <a:buClr>
                <a:schemeClr val="dk1"/>
              </a:buClr>
              <a:buSzPts val="1100"/>
              <a:buFont typeface="Arial"/>
              <a:buNone/>
            </a:pPr>
            <a:endParaRPr sz="1000" dirty="0"/>
          </a:p>
        </p:txBody>
      </p:sp>
      <p:pic>
        <p:nvPicPr>
          <p:cNvPr id="3" name="Graphic 2" descr="Presentation with checklist with solid fill">
            <a:extLst>
              <a:ext uri="{FF2B5EF4-FFF2-40B4-BE49-F238E27FC236}">
                <a16:creationId xmlns:a16="http://schemas.microsoft.com/office/drawing/2014/main" id="{F6D5AB16-5ED1-C4F9-6610-49B6914678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62200" y="396874"/>
            <a:ext cx="914400" cy="914400"/>
          </a:xfrm>
          <a:prstGeom prst="rect">
            <a:avLst/>
          </a:prstGeom>
        </p:spPr>
      </p:pic>
      <p:pic>
        <p:nvPicPr>
          <p:cNvPr id="8" name="Google Shape;552;g25c91279f4b_0_153">
            <a:extLst>
              <a:ext uri="{FF2B5EF4-FFF2-40B4-BE49-F238E27FC236}">
                <a16:creationId xmlns:a16="http://schemas.microsoft.com/office/drawing/2014/main" id="{EDC0EF6A-1680-461D-4D38-9EB3B07C10AA}"/>
              </a:ext>
            </a:extLst>
          </p:cNvPr>
          <p:cNvPicPr preferRelativeResize="0"/>
          <p:nvPr/>
        </p:nvPicPr>
        <p:blipFill>
          <a:blip r:embed="rId5">
            <a:alphaModFix/>
          </a:blip>
          <a:stretch>
            <a:fillRect/>
          </a:stretch>
        </p:blipFill>
        <p:spPr>
          <a:xfrm>
            <a:off x="10226700" y="4176150"/>
            <a:ext cx="1620300" cy="1935126"/>
          </a:xfrm>
          <a:prstGeom prst="rect">
            <a:avLst/>
          </a:prstGeom>
          <a:noFill/>
          <a:ln>
            <a:noFill/>
          </a:ln>
        </p:spPr>
      </p:pic>
      <p:sp>
        <p:nvSpPr>
          <p:cNvPr id="7" name="Rectangle 6">
            <a:extLst>
              <a:ext uri="{FF2B5EF4-FFF2-40B4-BE49-F238E27FC236}">
                <a16:creationId xmlns:a16="http://schemas.microsoft.com/office/drawing/2014/main" id="{363A9BAE-FD39-F738-68EC-269A67709E19}"/>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a:t>
            </a:r>
            <a:r>
              <a:rPr lang="en-US" b="1" dirty="0">
                <a:solidFill>
                  <a:schemeClr val="tx1"/>
                </a:solidFill>
              </a:rPr>
              <a:t>21306136</a:t>
            </a:r>
            <a:r>
              <a:rPr lang="en-US" sz="1800" b="1" dirty="0">
                <a:solidFill>
                  <a:schemeClr val="tx1"/>
                </a:solidFill>
              </a:rPr>
              <a:t>   |   Sathkumara</a:t>
            </a:r>
            <a:r>
              <a:rPr lang="en-US" b="1" dirty="0">
                <a:solidFill>
                  <a:schemeClr val="tx1"/>
                </a:solidFill>
              </a:rPr>
              <a:t> S M P U</a:t>
            </a:r>
            <a:r>
              <a:rPr lang="en-US" sz="1800" b="1" dirty="0">
                <a:solidFill>
                  <a:schemeClr val="tx1"/>
                </a:solidFill>
              </a:rPr>
              <a:t>   |  </a:t>
            </a:r>
            <a:r>
              <a:rPr lang="en-US" b="1" dirty="0">
                <a:solidFill>
                  <a:schemeClr val="tx1"/>
                </a:solidFill>
              </a:rPr>
              <a:t>24-25J-082</a:t>
            </a:r>
            <a:endParaRPr lang="en-US" sz="1800" b="1" dirty="0">
              <a:solidFill>
                <a:schemeClr val="tx1"/>
              </a:solidFill>
            </a:endParaRPr>
          </a:p>
        </p:txBody>
      </p:sp>
    </p:spTree>
    <p:extLst>
      <p:ext uri="{BB962C8B-B14F-4D97-AF65-F5344CB8AC3E}">
        <p14:creationId xmlns:p14="http://schemas.microsoft.com/office/powerpoint/2010/main" val="31339734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e and green lines connected">
            <a:extLst>
              <a:ext uri="{FF2B5EF4-FFF2-40B4-BE49-F238E27FC236}">
                <a16:creationId xmlns:a16="http://schemas.microsoft.com/office/drawing/2014/main" id="{3142A528-E5D7-6F14-849C-73E8957FF072}"/>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6" name="Title 1">
            <a:extLst>
              <a:ext uri="{FF2B5EF4-FFF2-40B4-BE49-F238E27FC236}">
                <a16:creationId xmlns:a16="http://schemas.microsoft.com/office/drawing/2014/main" id="{D9B0E189-B921-FEBE-52DB-810F306B3082}"/>
              </a:ext>
            </a:extLst>
          </p:cNvPr>
          <p:cNvSpPr>
            <a:spLocks noGrp="1"/>
          </p:cNvSpPr>
          <p:nvPr>
            <p:ph type="title"/>
          </p:nvPr>
        </p:nvSpPr>
        <p:spPr>
          <a:xfrm>
            <a:off x="304800" y="304800"/>
            <a:ext cx="11684000" cy="838200"/>
          </a:xfrm>
        </p:spPr>
        <p:txBody>
          <a:bodyPr>
            <a:normAutofit/>
          </a:bodyPr>
          <a:lstStyle/>
          <a:p>
            <a:r>
              <a:rPr lang="en-US" sz="4000" b="1" dirty="0"/>
              <a:t>Novelty </a:t>
            </a:r>
            <a:endParaRPr lang="en-US" b="1" dirty="0"/>
          </a:p>
        </p:txBody>
      </p:sp>
      <p:sp>
        <p:nvSpPr>
          <p:cNvPr id="2" name="Google Shape;194;g25d395fbcb3_3_65">
            <a:extLst>
              <a:ext uri="{FF2B5EF4-FFF2-40B4-BE49-F238E27FC236}">
                <a16:creationId xmlns:a16="http://schemas.microsoft.com/office/drawing/2014/main" id="{7E0C8B44-CC4E-45A3-E5C4-6F759922B7F4}"/>
              </a:ext>
            </a:extLst>
          </p:cNvPr>
          <p:cNvSpPr/>
          <p:nvPr/>
        </p:nvSpPr>
        <p:spPr>
          <a:xfrm>
            <a:off x="1790699" y="1452155"/>
            <a:ext cx="8499835" cy="3983111"/>
          </a:xfrm>
          <a:prstGeom prst="roundRect">
            <a:avLst>
              <a:gd name="adj" fmla="val 16667"/>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R="0" lvl="0" algn="ctr">
              <a:lnSpc>
                <a:spcPct val="107000"/>
              </a:lnSpc>
              <a:spcBef>
                <a:spcPts val="0"/>
              </a:spcBef>
              <a:spcAft>
                <a:spcPts val="800"/>
              </a:spcAft>
              <a:tabLst>
                <a:tab pos="457200" algn="l"/>
              </a:tabLst>
            </a:pPr>
            <a:r>
              <a:rPr lang="en-US" sz="2800" kern="100" dirty="0">
                <a:effectLst/>
                <a:latin typeface="Adobe Devanagari"/>
                <a:ea typeface="Aptos" panose="020B0004020202020204" pitchFamily="34" charset="0"/>
                <a:cs typeface="Times New Roman" panose="02020603050405020304" pitchFamily="18" charset="0"/>
              </a:rPr>
              <a:t>“The novelty of our AI-powered career path guidance component lies in its ability to provide highly personalized, data-driven learning plans and certification recommendations based on real-time skill gap analysis, ensuring targeted career advancement for IT professionals.”</a:t>
            </a:r>
            <a:endParaRPr lang="en-US" sz="1000" dirty="0">
              <a:latin typeface="Adobe Devanagari"/>
            </a:endParaRPr>
          </a:p>
        </p:txBody>
      </p:sp>
      <p:pic>
        <p:nvPicPr>
          <p:cNvPr id="8" name="Google Shape;552;g25c91279f4b_0_153">
            <a:extLst>
              <a:ext uri="{FF2B5EF4-FFF2-40B4-BE49-F238E27FC236}">
                <a16:creationId xmlns:a16="http://schemas.microsoft.com/office/drawing/2014/main" id="{EDC0EF6A-1680-461D-4D38-9EB3B07C10AA}"/>
              </a:ext>
            </a:extLst>
          </p:cNvPr>
          <p:cNvPicPr preferRelativeResize="0"/>
          <p:nvPr/>
        </p:nvPicPr>
        <p:blipFill>
          <a:blip r:embed="rId3">
            <a:alphaModFix/>
          </a:blip>
          <a:stretch>
            <a:fillRect/>
          </a:stretch>
        </p:blipFill>
        <p:spPr>
          <a:xfrm>
            <a:off x="10368500" y="4389474"/>
            <a:ext cx="1620300" cy="1935126"/>
          </a:xfrm>
          <a:prstGeom prst="rect">
            <a:avLst/>
          </a:prstGeom>
          <a:noFill/>
          <a:ln>
            <a:noFill/>
          </a:ln>
        </p:spPr>
      </p:pic>
      <p:sp>
        <p:nvSpPr>
          <p:cNvPr id="7" name="Rectangle 6">
            <a:extLst>
              <a:ext uri="{FF2B5EF4-FFF2-40B4-BE49-F238E27FC236}">
                <a16:creationId xmlns:a16="http://schemas.microsoft.com/office/drawing/2014/main" id="{363A9BAE-FD39-F738-68EC-269A67709E19}"/>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a:t>
            </a:r>
            <a:r>
              <a:rPr lang="en-US" b="1" dirty="0">
                <a:solidFill>
                  <a:schemeClr val="tx1"/>
                </a:solidFill>
              </a:rPr>
              <a:t>21306136</a:t>
            </a:r>
            <a:r>
              <a:rPr lang="en-US" sz="1800" b="1" dirty="0">
                <a:solidFill>
                  <a:schemeClr val="tx1"/>
                </a:solidFill>
              </a:rPr>
              <a:t>   |   Sathkumara</a:t>
            </a:r>
            <a:r>
              <a:rPr lang="en-US" b="1" dirty="0">
                <a:solidFill>
                  <a:schemeClr val="tx1"/>
                </a:solidFill>
              </a:rPr>
              <a:t> S M P U</a:t>
            </a:r>
            <a:r>
              <a:rPr lang="en-US" sz="1800" b="1" dirty="0">
                <a:solidFill>
                  <a:schemeClr val="tx1"/>
                </a:solidFill>
              </a:rPr>
              <a:t>   |  </a:t>
            </a:r>
            <a:r>
              <a:rPr lang="en-US" b="1" dirty="0">
                <a:solidFill>
                  <a:schemeClr val="tx1"/>
                </a:solidFill>
              </a:rPr>
              <a:t>24-25J-082</a:t>
            </a:r>
            <a:endParaRPr lang="en-US" sz="1800" b="1" dirty="0">
              <a:solidFill>
                <a:schemeClr val="tx1"/>
              </a:solidFill>
            </a:endParaRPr>
          </a:p>
        </p:txBody>
      </p:sp>
    </p:spTree>
    <p:extLst>
      <p:ext uri="{BB962C8B-B14F-4D97-AF65-F5344CB8AC3E}">
        <p14:creationId xmlns:p14="http://schemas.microsoft.com/office/powerpoint/2010/main" val="27271724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e and green lines connected">
            <a:extLst>
              <a:ext uri="{FF2B5EF4-FFF2-40B4-BE49-F238E27FC236}">
                <a16:creationId xmlns:a16="http://schemas.microsoft.com/office/drawing/2014/main" id="{3142A528-E5D7-6F14-849C-73E8957FF072}"/>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6" name="Title 1">
            <a:extLst>
              <a:ext uri="{FF2B5EF4-FFF2-40B4-BE49-F238E27FC236}">
                <a16:creationId xmlns:a16="http://schemas.microsoft.com/office/drawing/2014/main" id="{D9B0E189-B921-FEBE-52DB-810F306B3082}"/>
              </a:ext>
            </a:extLst>
          </p:cNvPr>
          <p:cNvSpPr>
            <a:spLocks noGrp="1"/>
          </p:cNvSpPr>
          <p:nvPr>
            <p:ph type="title"/>
          </p:nvPr>
        </p:nvSpPr>
        <p:spPr>
          <a:xfrm>
            <a:off x="304800" y="304800"/>
            <a:ext cx="11684000" cy="838200"/>
          </a:xfrm>
        </p:spPr>
        <p:txBody>
          <a:bodyPr>
            <a:normAutofit/>
          </a:bodyPr>
          <a:lstStyle/>
          <a:p>
            <a:r>
              <a:rPr lang="en-US" sz="4000" b="1" dirty="0"/>
              <a:t>System Diagram</a:t>
            </a:r>
            <a:endParaRPr lang="en-US" b="1" dirty="0"/>
          </a:p>
        </p:txBody>
      </p:sp>
      <p:sp>
        <p:nvSpPr>
          <p:cNvPr id="9" name="Google Shape;184;g25d395fbcb3_3_46">
            <a:extLst>
              <a:ext uri="{FF2B5EF4-FFF2-40B4-BE49-F238E27FC236}">
                <a16:creationId xmlns:a16="http://schemas.microsoft.com/office/drawing/2014/main" id="{20369074-2FE6-315D-18F7-B87214225800}"/>
              </a:ext>
            </a:extLst>
          </p:cNvPr>
          <p:cNvSpPr/>
          <p:nvPr/>
        </p:nvSpPr>
        <p:spPr>
          <a:xfrm>
            <a:off x="95301" y="1143000"/>
            <a:ext cx="11893499" cy="5105400"/>
          </a:xfrm>
          <a:prstGeom prst="roundRect">
            <a:avLst>
              <a:gd name="adj" fmla="val 16667"/>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a:lnSpc>
                <a:spcPct val="107000"/>
              </a:lnSpc>
              <a:spcBef>
                <a:spcPts val="0"/>
              </a:spcBef>
              <a:spcAft>
                <a:spcPts val="800"/>
              </a:spcAft>
            </a:pPr>
            <a:endParaRPr lang="en-US" sz="2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090A5607-9C02-1C5C-2EED-5A6030FA89E0}"/>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a:t>
            </a:r>
            <a:r>
              <a:rPr lang="en-US" b="1" dirty="0">
                <a:solidFill>
                  <a:schemeClr val="tx1"/>
                </a:solidFill>
              </a:rPr>
              <a:t>21306136</a:t>
            </a:r>
            <a:r>
              <a:rPr lang="en-US" sz="1800" b="1" dirty="0">
                <a:solidFill>
                  <a:schemeClr val="tx1"/>
                </a:solidFill>
              </a:rPr>
              <a:t>   |   Sathkumara</a:t>
            </a:r>
            <a:r>
              <a:rPr lang="en-US" b="1" dirty="0">
                <a:solidFill>
                  <a:schemeClr val="tx1"/>
                </a:solidFill>
              </a:rPr>
              <a:t> S M P U</a:t>
            </a:r>
            <a:r>
              <a:rPr lang="en-US" sz="1800" b="1" dirty="0">
                <a:solidFill>
                  <a:schemeClr val="tx1"/>
                </a:solidFill>
              </a:rPr>
              <a:t>   |  </a:t>
            </a:r>
            <a:r>
              <a:rPr lang="en-US" b="1" dirty="0">
                <a:solidFill>
                  <a:schemeClr val="tx1"/>
                </a:solidFill>
              </a:rPr>
              <a:t>24-25J-082</a:t>
            </a:r>
            <a:endParaRPr lang="en-US" sz="1800" b="1" dirty="0">
              <a:solidFill>
                <a:schemeClr val="tx1"/>
              </a:solidFill>
            </a:endParaRPr>
          </a:p>
        </p:txBody>
      </p:sp>
      <p:pic>
        <p:nvPicPr>
          <p:cNvPr id="7" name="Picture 6">
            <a:extLst>
              <a:ext uri="{FF2B5EF4-FFF2-40B4-BE49-F238E27FC236}">
                <a16:creationId xmlns:a16="http://schemas.microsoft.com/office/drawing/2014/main" id="{D0EB5C3F-A76A-4A93-8374-205D585A53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371600"/>
            <a:ext cx="10896600" cy="4522674"/>
          </a:xfrm>
          <a:prstGeom prst="rect">
            <a:avLst/>
          </a:prstGeom>
        </p:spPr>
      </p:pic>
    </p:spTree>
    <p:extLst>
      <p:ext uri="{BB962C8B-B14F-4D97-AF65-F5344CB8AC3E}">
        <p14:creationId xmlns:p14="http://schemas.microsoft.com/office/powerpoint/2010/main" val="26111163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e and green lines connected">
            <a:extLst>
              <a:ext uri="{FF2B5EF4-FFF2-40B4-BE49-F238E27FC236}">
                <a16:creationId xmlns:a16="http://schemas.microsoft.com/office/drawing/2014/main" id="{3142A528-E5D7-6F14-849C-73E8957FF072}"/>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6" name="Title 1">
            <a:extLst>
              <a:ext uri="{FF2B5EF4-FFF2-40B4-BE49-F238E27FC236}">
                <a16:creationId xmlns:a16="http://schemas.microsoft.com/office/drawing/2014/main" id="{D9B0E189-B921-FEBE-52DB-810F306B3082}"/>
              </a:ext>
            </a:extLst>
          </p:cNvPr>
          <p:cNvSpPr>
            <a:spLocks noGrp="1"/>
          </p:cNvSpPr>
          <p:nvPr>
            <p:ph type="title"/>
          </p:nvPr>
        </p:nvSpPr>
        <p:spPr>
          <a:xfrm>
            <a:off x="304800" y="304800"/>
            <a:ext cx="11684000" cy="838200"/>
          </a:xfrm>
        </p:spPr>
        <p:txBody>
          <a:bodyPr>
            <a:normAutofit/>
          </a:bodyPr>
          <a:lstStyle/>
          <a:p>
            <a:r>
              <a:rPr lang="en-US" sz="4000" b="1" dirty="0"/>
              <a:t>Technologies</a:t>
            </a:r>
            <a:endParaRPr lang="en-US" b="1" dirty="0"/>
          </a:p>
        </p:txBody>
      </p:sp>
      <p:sp>
        <p:nvSpPr>
          <p:cNvPr id="2" name="Freeform 4">
            <a:extLst>
              <a:ext uri="{FF2B5EF4-FFF2-40B4-BE49-F238E27FC236}">
                <a16:creationId xmlns:a16="http://schemas.microsoft.com/office/drawing/2014/main" id="{846623EE-D177-0280-1722-E2296BB15195}"/>
              </a:ext>
            </a:extLst>
          </p:cNvPr>
          <p:cNvSpPr/>
          <p:nvPr/>
        </p:nvSpPr>
        <p:spPr>
          <a:xfrm>
            <a:off x="1759000" y="1642087"/>
            <a:ext cx="1257300" cy="1171576"/>
          </a:xfrm>
          <a:custGeom>
            <a:avLst/>
            <a:gdLst/>
            <a:ahLst/>
            <a:cxnLst/>
            <a:rect l="l" t="t" r="r" b="b"/>
            <a:pathLst>
              <a:path w="1527011" h="1422029">
                <a:moveTo>
                  <a:pt x="0" y="0"/>
                </a:moveTo>
                <a:lnTo>
                  <a:pt x="1527011" y="0"/>
                </a:lnTo>
                <a:lnTo>
                  <a:pt x="1527011" y="1422029"/>
                </a:lnTo>
                <a:lnTo>
                  <a:pt x="0" y="142202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dirty="0"/>
          </a:p>
        </p:txBody>
      </p:sp>
      <p:pic>
        <p:nvPicPr>
          <p:cNvPr id="8" name="Picture 7" descr="A green logo with black background&#10;&#10;Description automatically generated">
            <a:extLst>
              <a:ext uri="{FF2B5EF4-FFF2-40B4-BE49-F238E27FC236}">
                <a16:creationId xmlns:a16="http://schemas.microsoft.com/office/drawing/2014/main" id="{0993968A-1F2E-3E26-B0C0-12D826548D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69779" y="4053208"/>
            <a:ext cx="2759094" cy="1448525"/>
          </a:xfrm>
          <a:prstGeom prst="rect">
            <a:avLst/>
          </a:prstGeom>
        </p:spPr>
      </p:pic>
      <p:pic>
        <p:nvPicPr>
          <p:cNvPr id="12" name="Picture 11" descr="A logo with a fox head&#10;&#10;Description automatically generated">
            <a:extLst>
              <a:ext uri="{FF2B5EF4-FFF2-40B4-BE49-F238E27FC236}">
                <a16:creationId xmlns:a16="http://schemas.microsoft.com/office/drawing/2014/main" id="{74B5571E-A422-9C72-D516-177058343D0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40752" y="1642087"/>
            <a:ext cx="2045343" cy="1150506"/>
          </a:xfrm>
          <a:prstGeom prst="rect">
            <a:avLst/>
          </a:prstGeom>
        </p:spPr>
      </p:pic>
      <p:pic>
        <p:nvPicPr>
          <p:cNvPr id="14" name="Picture 13" descr="A blue ribbon with a black background&#10;&#10;Description automatically generated">
            <a:extLst>
              <a:ext uri="{FF2B5EF4-FFF2-40B4-BE49-F238E27FC236}">
                <a16:creationId xmlns:a16="http://schemas.microsoft.com/office/drawing/2014/main" id="{3725ADD1-71B1-5229-0E16-0262140EC64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22023" y="4254801"/>
            <a:ext cx="1053571" cy="1045340"/>
          </a:xfrm>
          <a:prstGeom prst="rect">
            <a:avLst/>
          </a:prstGeom>
        </p:spPr>
      </p:pic>
      <p:pic>
        <p:nvPicPr>
          <p:cNvPr id="16" name="Picture 15" descr="A blue dolphin with yellow text&#10;&#10;Description automatically generated">
            <a:extLst>
              <a:ext uri="{FF2B5EF4-FFF2-40B4-BE49-F238E27FC236}">
                <a16:creationId xmlns:a16="http://schemas.microsoft.com/office/drawing/2014/main" id="{4704D07D-4EE4-BC22-C05F-3590B830368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75299" y="4162130"/>
            <a:ext cx="1143000" cy="1143000"/>
          </a:xfrm>
          <a:prstGeom prst="rect">
            <a:avLst/>
          </a:prstGeom>
        </p:spPr>
      </p:pic>
      <p:sp>
        <p:nvSpPr>
          <p:cNvPr id="17" name="TextBox 18">
            <a:extLst>
              <a:ext uri="{FF2B5EF4-FFF2-40B4-BE49-F238E27FC236}">
                <a16:creationId xmlns:a16="http://schemas.microsoft.com/office/drawing/2014/main" id="{6E804D19-6E72-C3F1-D4AD-CAB14D05D834}"/>
              </a:ext>
            </a:extLst>
          </p:cNvPr>
          <p:cNvSpPr txBox="1"/>
          <p:nvPr/>
        </p:nvSpPr>
        <p:spPr>
          <a:xfrm>
            <a:off x="1394758" y="2792593"/>
            <a:ext cx="2049183" cy="502830"/>
          </a:xfrm>
          <a:prstGeom prst="rect">
            <a:avLst/>
          </a:prstGeom>
        </p:spPr>
        <p:txBody>
          <a:bodyPr wrap="square" lIns="0" tIns="0" rIns="0" bIns="0" rtlCol="0" anchor="t">
            <a:spAutoFit/>
          </a:bodyPr>
          <a:lstStyle/>
          <a:p>
            <a:pPr algn="ctr">
              <a:lnSpc>
                <a:spcPts val="4480"/>
              </a:lnSpc>
            </a:pPr>
            <a:r>
              <a:rPr lang="en-US" sz="2400" dirty="0">
                <a:solidFill>
                  <a:srgbClr val="000000"/>
                </a:solidFill>
                <a:latin typeface="Canva Sans Bold"/>
              </a:rPr>
              <a:t>React </a:t>
            </a:r>
            <a:r>
              <a:rPr lang="en-US" sz="2400" dirty="0" err="1">
                <a:solidFill>
                  <a:srgbClr val="000000"/>
                </a:solidFill>
                <a:latin typeface="Canva Sans Bold"/>
              </a:rPr>
              <a:t>js</a:t>
            </a:r>
            <a:endParaRPr lang="en-US" sz="2400" dirty="0">
              <a:solidFill>
                <a:srgbClr val="000000"/>
              </a:solidFill>
              <a:latin typeface="Canva Sans Bold"/>
            </a:endParaRPr>
          </a:p>
        </p:txBody>
      </p:sp>
      <p:sp>
        <p:nvSpPr>
          <p:cNvPr id="19" name="TextBox 18">
            <a:extLst>
              <a:ext uri="{FF2B5EF4-FFF2-40B4-BE49-F238E27FC236}">
                <a16:creationId xmlns:a16="http://schemas.microsoft.com/office/drawing/2014/main" id="{BEFC8DEC-FFDC-A7F6-233B-14EA187A0BCA}"/>
              </a:ext>
            </a:extLst>
          </p:cNvPr>
          <p:cNvSpPr txBox="1"/>
          <p:nvPr/>
        </p:nvSpPr>
        <p:spPr>
          <a:xfrm>
            <a:off x="8640752" y="2796331"/>
            <a:ext cx="2049183" cy="502830"/>
          </a:xfrm>
          <a:prstGeom prst="rect">
            <a:avLst/>
          </a:prstGeom>
        </p:spPr>
        <p:txBody>
          <a:bodyPr wrap="square" lIns="0" tIns="0" rIns="0" bIns="0" rtlCol="0" anchor="t">
            <a:spAutoFit/>
          </a:bodyPr>
          <a:lstStyle/>
          <a:p>
            <a:pPr algn="ctr">
              <a:lnSpc>
                <a:spcPts val="4480"/>
              </a:lnSpc>
            </a:pPr>
            <a:r>
              <a:rPr lang="en-US" sz="2400" dirty="0">
                <a:solidFill>
                  <a:srgbClr val="000000"/>
                </a:solidFill>
                <a:latin typeface="Canva Sans Bold"/>
              </a:rPr>
              <a:t>GitLab</a:t>
            </a:r>
          </a:p>
        </p:txBody>
      </p:sp>
      <p:sp>
        <p:nvSpPr>
          <p:cNvPr id="20" name="TextBox 18">
            <a:extLst>
              <a:ext uri="{FF2B5EF4-FFF2-40B4-BE49-F238E27FC236}">
                <a16:creationId xmlns:a16="http://schemas.microsoft.com/office/drawing/2014/main" id="{21861C00-DD40-B450-27A9-40B4D9F2820B}"/>
              </a:ext>
            </a:extLst>
          </p:cNvPr>
          <p:cNvSpPr txBox="1"/>
          <p:nvPr/>
        </p:nvSpPr>
        <p:spPr>
          <a:xfrm>
            <a:off x="8924734" y="5300141"/>
            <a:ext cx="2049183" cy="502830"/>
          </a:xfrm>
          <a:prstGeom prst="rect">
            <a:avLst/>
          </a:prstGeom>
        </p:spPr>
        <p:txBody>
          <a:bodyPr wrap="square" lIns="0" tIns="0" rIns="0" bIns="0" rtlCol="0" anchor="t">
            <a:spAutoFit/>
          </a:bodyPr>
          <a:lstStyle/>
          <a:p>
            <a:pPr algn="ctr">
              <a:lnSpc>
                <a:spcPts val="4480"/>
              </a:lnSpc>
            </a:pPr>
            <a:r>
              <a:rPr lang="en-US" sz="2400" dirty="0">
                <a:solidFill>
                  <a:srgbClr val="000000"/>
                </a:solidFill>
                <a:latin typeface="Canva Sans Bold"/>
              </a:rPr>
              <a:t>Spring boot</a:t>
            </a:r>
          </a:p>
        </p:txBody>
      </p:sp>
      <p:sp>
        <p:nvSpPr>
          <p:cNvPr id="21" name="TextBox 18">
            <a:extLst>
              <a:ext uri="{FF2B5EF4-FFF2-40B4-BE49-F238E27FC236}">
                <a16:creationId xmlns:a16="http://schemas.microsoft.com/office/drawing/2014/main" id="{5B5EC933-FD87-8349-C024-3E1AF43DDEE0}"/>
              </a:ext>
            </a:extLst>
          </p:cNvPr>
          <p:cNvSpPr txBox="1"/>
          <p:nvPr/>
        </p:nvSpPr>
        <p:spPr>
          <a:xfrm>
            <a:off x="1424216" y="5309540"/>
            <a:ext cx="2049183" cy="502830"/>
          </a:xfrm>
          <a:prstGeom prst="rect">
            <a:avLst/>
          </a:prstGeom>
        </p:spPr>
        <p:txBody>
          <a:bodyPr wrap="square" lIns="0" tIns="0" rIns="0" bIns="0" rtlCol="0" anchor="t">
            <a:spAutoFit/>
          </a:bodyPr>
          <a:lstStyle/>
          <a:p>
            <a:pPr algn="ctr">
              <a:lnSpc>
                <a:spcPts val="4480"/>
              </a:lnSpc>
            </a:pPr>
            <a:r>
              <a:rPr lang="en-US" sz="2400" dirty="0">
                <a:solidFill>
                  <a:srgbClr val="000000"/>
                </a:solidFill>
                <a:latin typeface="Canva Sans Bold"/>
              </a:rPr>
              <a:t>VS Code</a:t>
            </a:r>
          </a:p>
        </p:txBody>
      </p:sp>
      <p:sp>
        <p:nvSpPr>
          <p:cNvPr id="22" name="TextBox 18">
            <a:extLst>
              <a:ext uri="{FF2B5EF4-FFF2-40B4-BE49-F238E27FC236}">
                <a16:creationId xmlns:a16="http://schemas.microsoft.com/office/drawing/2014/main" id="{315B7504-4445-9246-4D3F-969CC638CC7B}"/>
              </a:ext>
            </a:extLst>
          </p:cNvPr>
          <p:cNvSpPr txBox="1"/>
          <p:nvPr/>
        </p:nvSpPr>
        <p:spPr>
          <a:xfrm>
            <a:off x="5071408" y="5300141"/>
            <a:ext cx="2049183" cy="502830"/>
          </a:xfrm>
          <a:prstGeom prst="rect">
            <a:avLst/>
          </a:prstGeom>
        </p:spPr>
        <p:txBody>
          <a:bodyPr wrap="square" lIns="0" tIns="0" rIns="0" bIns="0" rtlCol="0" anchor="t">
            <a:spAutoFit/>
          </a:bodyPr>
          <a:lstStyle/>
          <a:p>
            <a:pPr algn="ctr">
              <a:lnSpc>
                <a:spcPts val="4480"/>
              </a:lnSpc>
            </a:pPr>
            <a:r>
              <a:rPr lang="en-US" sz="2400" dirty="0">
                <a:solidFill>
                  <a:srgbClr val="000000"/>
                </a:solidFill>
                <a:latin typeface="Canva Sans Bold"/>
              </a:rPr>
              <a:t>MySQL</a:t>
            </a:r>
          </a:p>
        </p:txBody>
      </p:sp>
      <p:sp>
        <p:nvSpPr>
          <p:cNvPr id="7" name="Rectangle 6">
            <a:extLst>
              <a:ext uri="{FF2B5EF4-FFF2-40B4-BE49-F238E27FC236}">
                <a16:creationId xmlns:a16="http://schemas.microsoft.com/office/drawing/2014/main" id="{10E86530-A560-A727-46B6-E97EEB2D3A7F}"/>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a:t>
            </a:r>
            <a:r>
              <a:rPr lang="en-US" b="1" dirty="0">
                <a:solidFill>
                  <a:schemeClr val="tx1"/>
                </a:solidFill>
              </a:rPr>
              <a:t>21306136</a:t>
            </a:r>
            <a:r>
              <a:rPr lang="en-US" sz="1800" b="1" dirty="0">
                <a:solidFill>
                  <a:schemeClr val="tx1"/>
                </a:solidFill>
              </a:rPr>
              <a:t>   |   Sathkumara</a:t>
            </a:r>
            <a:r>
              <a:rPr lang="en-US" b="1" dirty="0">
                <a:solidFill>
                  <a:schemeClr val="tx1"/>
                </a:solidFill>
              </a:rPr>
              <a:t> S M P U</a:t>
            </a:r>
            <a:r>
              <a:rPr lang="en-US" sz="1800" b="1" dirty="0">
                <a:solidFill>
                  <a:schemeClr val="tx1"/>
                </a:solidFill>
              </a:rPr>
              <a:t>   |  </a:t>
            </a:r>
            <a:r>
              <a:rPr lang="en-US" b="1" dirty="0">
                <a:solidFill>
                  <a:schemeClr val="tx1"/>
                </a:solidFill>
              </a:rPr>
              <a:t>24-25J-082</a:t>
            </a:r>
            <a:endParaRPr lang="en-US" sz="1800" b="1" dirty="0">
              <a:solidFill>
                <a:schemeClr val="tx1"/>
              </a:solidFill>
            </a:endParaRPr>
          </a:p>
        </p:txBody>
      </p:sp>
      <p:pic>
        <p:nvPicPr>
          <p:cNvPr id="4" name="Picture 3" descr="A black background with a black square&#10;&#10;Description automatically generated with medium confidence">
            <a:extLst>
              <a:ext uri="{FF2B5EF4-FFF2-40B4-BE49-F238E27FC236}">
                <a16:creationId xmlns:a16="http://schemas.microsoft.com/office/drawing/2014/main" id="{D31E628A-061B-ACA2-B2D8-124931D4FAF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682877" y="1730870"/>
            <a:ext cx="826243" cy="1061723"/>
          </a:xfrm>
          <a:prstGeom prst="rect">
            <a:avLst/>
          </a:prstGeom>
        </p:spPr>
      </p:pic>
      <p:sp>
        <p:nvSpPr>
          <p:cNvPr id="9" name="TextBox 18">
            <a:extLst>
              <a:ext uri="{FF2B5EF4-FFF2-40B4-BE49-F238E27FC236}">
                <a16:creationId xmlns:a16="http://schemas.microsoft.com/office/drawing/2014/main" id="{70851C91-A50A-C637-92E4-E2FD482E75DA}"/>
              </a:ext>
            </a:extLst>
          </p:cNvPr>
          <p:cNvSpPr txBox="1"/>
          <p:nvPr/>
        </p:nvSpPr>
        <p:spPr>
          <a:xfrm>
            <a:off x="5071406" y="2801992"/>
            <a:ext cx="2049183" cy="514051"/>
          </a:xfrm>
          <a:prstGeom prst="rect">
            <a:avLst/>
          </a:prstGeom>
        </p:spPr>
        <p:txBody>
          <a:bodyPr wrap="square" lIns="0" tIns="0" rIns="0" bIns="0" rtlCol="0" anchor="t">
            <a:spAutoFit/>
          </a:bodyPr>
          <a:lstStyle/>
          <a:p>
            <a:pPr algn="ctr">
              <a:lnSpc>
                <a:spcPts val="4480"/>
              </a:lnSpc>
            </a:pPr>
            <a:r>
              <a:rPr lang="en-US" sz="2400" dirty="0">
                <a:solidFill>
                  <a:srgbClr val="000000"/>
                </a:solidFill>
                <a:latin typeface="Canva Sans Bold"/>
              </a:rPr>
              <a:t>Flask</a:t>
            </a:r>
          </a:p>
        </p:txBody>
      </p:sp>
    </p:spTree>
    <p:extLst>
      <p:ext uri="{BB962C8B-B14F-4D97-AF65-F5344CB8AC3E}">
        <p14:creationId xmlns:p14="http://schemas.microsoft.com/office/powerpoint/2010/main" val="33056350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e and green lines connected">
            <a:extLst>
              <a:ext uri="{FF2B5EF4-FFF2-40B4-BE49-F238E27FC236}">
                <a16:creationId xmlns:a16="http://schemas.microsoft.com/office/drawing/2014/main" id="{3142A528-E5D7-6F14-849C-73E8957FF072}"/>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6" name="Title 1">
            <a:extLst>
              <a:ext uri="{FF2B5EF4-FFF2-40B4-BE49-F238E27FC236}">
                <a16:creationId xmlns:a16="http://schemas.microsoft.com/office/drawing/2014/main" id="{D9B0E189-B921-FEBE-52DB-810F306B3082}"/>
              </a:ext>
            </a:extLst>
          </p:cNvPr>
          <p:cNvSpPr>
            <a:spLocks noGrp="1"/>
          </p:cNvSpPr>
          <p:nvPr>
            <p:ph type="title"/>
          </p:nvPr>
        </p:nvSpPr>
        <p:spPr>
          <a:xfrm>
            <a:off x="304800" y="304800"/>
            <a:ext cx="11684000" cy="838200"/>
          </a:xfrm>
        </p:spPr>
        <p:txBody>
          <a:bodyPr>
            <a:normAutofit/>
          </a:bodyPr>
          <a:lstStyle/>
          <a:p>
            <a:r>
              <a:rPr lang="en-US" sz="4000" b="1" dirty="0"/>
              <a:t>Functional Requirements</a:t>
            </a:r>
            <a:endParaRPr lang="en-US" b="1" dirty="0"/>
          </a:p>
        </p:txBody>
      </p:sp>
      <p:sp>
        <p:nvSpPr>
          <p:cNvPr id="7" name="Google Shape;194;g25d395fbcb3_3_65">
            <a:extLst>
              <a:ext uri="{FF2B5EF4-FFF2-40B4-BE49-F238E27FC236}">
                <a16:creationId xmlns:a16="http://schemas.microsoft.com/office/drawing/2014/main" id="{EF0C2CE0-E09F-A7FE-6793-EEEC7D1F09B6}"/>
              </a:ext>
            </a:extLst>
          </p:cNvPr>
          <p:cNvSpPr/>
          <p:nvPr/>
        </p:nvSpPr>
        <p:spPr>
          <a:xfrm>
            <a:off x="3259317" y="1361244"/>
            <a:ext cx="5673366" cy="4745111"/>
          </a:xfrm>
          <a:prstGeom prst="roundRect">
            <a:avLst>
              <a:gd name="adj" fmla="val 16667"/>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171450" marR="0" lvl="0" indent="-171450">
              <a:lnSpc>
                <a:spcPct val="107000"/>
              </a:lnSpc>
              <a:spcBef>
                <a:spcPts val="0"/>
              </a:spcBef>
              <a:spcAft>
                <a:spcPts val="800"/>
              </a:spcAft>
              <a:buFont typeface="Arial" panose="020B0604020202020204" pitchFamily="34" charset="0"/>
              <a:buChar char="•"/>
              <a:tabLst>
                <a:tab pos="457200" algn="l"/>
              </a:tabLst>
            </a:pPr>
            <a:endParaRPr lang="en-US" sz="2800" kern="100" dirty="0">
              <a:effectLst/>
              <a:latin typeface="Aptos" panose="020B0004020202020204" pitchFamily="34" charset="0"/>
              <a:ea typeface="Aptos" panose="020B0004020202020204" pitchFamily="34" charset="0"/>
              <a:cs typeface="Times New Roman" panose="02020603050405020304" pitchFamily="18" charset="0"/>
            </a:endParaRPr>
          </a:p>
          <a:p>
            <a:pPr marL="171450" marR="0" lvl="0" indent="-171450">
              <a:lnSpc>
                <a:spcPct val="107000"/>
              </a:lnSpc>
              <a:spcBef>
                <a:spcPts val="0"/>
              </a:spcBef>
              <a:spcAft>
                <a:spcPts val="800"/>
              </a:spcAft>
              <a:buFont typeface="Arial" panose="020B0604020202020204" pitchFamily="34" charset="0"/>
              <a:buChar char="•"/>
              <a:tabLst>
                <a:tab pos="457200" algn="l"/>
              </a:tabLst>
            </a:pPr>
            <a:r>
              <a:rPr lang="en-US" sz="2800" kern="100" dirty="0">
                <a:latin typeface="Aptos" panose="020B0004020202020204" pitchFamily="34" charset="0"/>
                <a:ea typeface="Aptos" panose="020B0004020202020204" pitchFamily="34" charset="0"/>
                <a:cs typeface="Times New Roman" panose="02020603050405020304" pitchFamily="18" charset="0"/>
              </a:rPr>
              <a:t>User Data Collection and Profile Creation</a:t>
            </a:r>
            <a:endParaRPr lang="en-US" sz="2800" kern="100" dirty="0">
              <a:effectLst/>
              <a:latin typeface="Aptos" panose="020B0004020202020204" pitchFamily="34" charset="0"/>
              <a:ea typeface="Aptos" panose="020B0004020202020204" pitchFamily="34" charset="0"/>
              <a:cs typeface="Times New Roman" panose="02020603050405020304" pitchFamily="18" charset="0"/>
            </a:endParaRPr>
          </a:p>
          <a:p>
            <a:pPr marL="171450" marR="0" lvl="0" indent="-171450">
              <a:lnSpc>
                <a:spcPct val="107000"/>
              </a:lnSpc>
              <a:spcBef>
                <a:spcPts val="0"/>
              </a:spcBef>
              <a:spcAft>
                <a:spcPts val="800"/>
              </a:spcAft>
              <a:buFont typeface="Arial" panose="020B0604020202020204" pitchFamily="34" charset="0"/>
              <a:buChar char="•"/>
              <a:tabLst>
                <a:tab pos="457200" algn="l"/>
              </a:tabLst>
            </a:pPr>
            <a:r>
              <a:rPr lang="en-US" sz="2800" kern="100" dirty="0">
                <a:latin typeface="Aptos" panose="020B0004020202020204" pitchFamily="34" charset="0"/>
                <a:ea typeface="Aptos" panose="020B0004020202020204" pitchFamily="34" charset="0"/>
                <a:cs typeface="Times New Roman" panose="02020603050405020304" pitchFamily="18" charset="0"/>
              </a:rPr>
              <a:t>Career Path Recommendations</a:t>
            </a:r>
          </a:p>
          <a:p>
            <a:pPr marL="171450" marR="0" lvl="0" indent="-171450">
              <a:lnSpc>
                <a:spcPct val="107000"/>
              </a:lnSpc>
              <a:spcBef>
                <a:spcPts val="0"/>
              </a:spcBef>
              <a:spcAft>
                <a:spcPts val="800"/>
              </a:spcAft>
              <a:buFont typeface="Arial" panose="020B0604020202020204" pitchFamily="34" charset="0"/>
              <a:buChar char="•"/>
              <a:tabLst>
                <a:tab pos="457200" algn="l"/>
              </a:tabLst>
            </a:pPr>
            <a:r>
              <a:rPr lang="en-US" sz="2800" kern="100" dirty="0">
                <a:latin typeface="Aptos" panose="020B0004020202020204" pitchFamily="34" charset="0"/>
                <a:ea typeface="Aptos" panose="020B0004020202020204" pitchFamily="34" charset="0"/>
                <a:cs typeface="Times New Roman" panose="02020603050405020304" pitchFamily="18" charset="0"/>
              </a:rPr>
              <a:t>Personalized Learning Plans</a:t>
            </a:r>
          </a:p>
          <a:p>
            <a:pPr marL="171450" marR="0" lvl="0" indent="-171450">
              <a:lnSpc>
                <a:spcPct val="107000"/>
              </a:lnSpc>
              <a:spcBef>
                <a:spcPts val="0"/>
              </a:spcBef>
              <a:spcAft>
                <a:spcPts val="800"/>
              </a:spcAft>
              <a:buFont typeface="Arial" panose="020B0604020202020204" pitchFamily="34" charset="0"/>
              <a:buChar char="•"/>
              <a:tabLst>
                <a:tab pos="457200" algn="l"/>
              </a:tabLst>
            </a:pPr>
            <a:r>
              <a:rPr lang="en-US" sz="2800" kern="100" dirty="0">
                <a:latin typeface="Aptos" panose="020B0004020202020204" pitchFamily="34" charset="0"/>
                <a:ea typeface="Aptos" panose="020B0004020202020204" pitchFamily="34" charset="0"/>
                <a:cs typeface="Times New Roman" panose="02020603050405020304" pitchFamily="18" charset="0"/>
              </a:rPr>
              <a:t>Progress Tracking and Feedback</a:t>
            </a:r>
            <a:endParaRPr lang="en-US" sz="2800" kern="100" dirty="0">
              <a:effectLst/>
              <a:latin typeface="Aptos" panose="020B0004020202020204" pitchFamily="34" charset="0"/>
              <a:ea typeface="Aptos" panose="020B0004020202020204" pitchFamily="34" charset="0"/>
              <a:cs typeface="Times New Roman" panose="02020603050405020304" pitchFamily="18" charset="0"/>
            </a:endParaRPr>
          </a:p>
          <a:p>
            <a:pPr marL="171450" marR="0" lvl="0" indent="-171450">
              <a:lnSpc>
                <a:spcPct val="107000"/>
              </a:lnSpc>
              <a:spcBef>
                <a:spcPts val="0"/>
              </a:spcBef>
              <a:spcAft>
                <a:spcPts val="800"/>
              </a:spcAft>
              <a:buFont typeface="Arial" panose="020B0604020202020204" pitchFamily="34" charset="0"/>
              <a:buChar char="•"/>
              <a:tabLst>
                <a:tab pos="457200" algn="l"/>
              </a:tabLst>
            </a:pPr>
            <a:r>
              <a:rPr lang="en-US" sz="2800" kern="100" dirty="0">
                <a:latin typeface="Aptos" panose="020B0004020202020204" pitchFamily="34" charset="0"/>
                <a:ea typeface="Aptos" panose="020B0004020202020204" pitchFamily="34" charset="0"/>
                <a:cs typeface="Times New Roman" panose="02020603050405020304" pitchFamily="18" charset="0"/>
              </a:rPr>
              <a:t>Skill Gap Analysis</a:t>
            </a:r>
          </a:p>
          <a:p>
            <a:pPr marL="171450" marR="0" lvl="0" indent="-171450">
              <a:lnSpc>
                <a:spcPct val="107000"/>
              </a:lnSpc>
              <a:spcBef>
                <a:spcPts val="0"/>
              </a:spcBef>
              <a:spcAft>
                <a:spcPts val="800"/>
              </a:spcAft>
              <a:buFont typeface="Arial" panose="020B0604020202020204" pitchFamily="34" charset="0"/>
              <a:buChar char="•"/>
              <a:tabLst>
                <a:tab pos="457200" algn="l"/>
              </a:tabLst>
            </a:pPr>
            <a:r>
              <a:rPr lang="en-US" sz="2800" kern="100" dirty="0">
                <a:latin typeface="Aptos" panose="020B0004020202020204" pitchFamily="34" charset="0"/>
                <a:ea typeface="Aptos" panose="020B0004020202020204" pitchFamily="34" charset="0"/>
                <a:cs typeface="Times New Roman" panose="02020603050405020304" pitchFamily="18" charset="0"/>
              </a:rPr>
              <a:t>Security and Privacy</a:t>
            </a:r>
          </a:p>
          <a:p>
            <a:pPr marL="171450" marR="0" lvl="0" indent="-171450">
              <a:lnSpc>
                <a:spcPct val="107000"/>
              </a:lnSpc>
              <a:spcBef>
                <a:spcPts val="0"/>
              </a:spcBef>
              <a:spcAft>
                <a:spcPts val="800"/>
              </a:spcAft>
              <a:buFont typeface="Arial" panose="020B0604020202020204" pitchFamily="34" charset="0"/>
              <a:buChar char="•"/>
              <a:tabLst>
                <a:tab pos="457200" algn="l"/>
              </a:tabLst>
            </a:pPr>
            <a:endParaRPr lang="en-US" sz="2800" kern="100" dirty="0">
              <a:latin typeface="Aptos" panose="020B0004020202020204" pitchFamily="34" charset="0"/>
              <a:cs typeface="Times New Roman" panose="02020603050405020304" pitchFamily="18" charset="0"/>
            </a:endParaRPr>
          </a:p>
          <a:p>
            <a:pPr marL="171450" marR="0" lvl="0" indent="-171450">
              <a:lnSpc>
                <a:spcPct val="107000"/>
              </a:lnSpc>
              <a:spcBef>
                <a:spcPts val="0"/>
              </a:spcBef>
              <a:spcAft>
                <a:spcPts val="800"/>
              </a:spcAft>
              <a:buFont typeface="Arial" panose="020B0604020202020204" pitchFamily="34" charset="0"/>
              <a:buChar char="•"/>
              <a:tabLst>
                <a:tab pos="457200" algn="l"/>
              </a:tabLst>
            </a:pPr>
            <a:endParaRPr lang="en-US" sz="1000" dirty="0"/>
          </a:p>
        </p:txBody>
      </p:sp>
      <p:pic>
        <p:nvPicPr>
          <p:cNvPr id="9" name="Google Shape;541;g25d395fbcb3_4_19">
            <a:extLst>
              <a:ext uri="{FF2B5EF4-FFF2-40B4-BE49-F238E27FC236}">
                <a16:creationId xmlns:a16="http://schemas.microsoft.com/office/drawing/2014/main" id="{619849A4-B638-CC3B-BEC7-8A819238627F}"/>
              </a:ext>
            </a:extLst>
          </p:cNvPr>
          <p:cNvPicPr preferRelativeResize="0"/>
          <p:nvPr/>
        </p:nvPicPr>
        <p:blipFill>
          <a:blip r:embed="rId3">
            <a:alphaModFix/>
          </a:blip>
          <a:stretch>
            <a:fillRect/>
          </a:stretch>
        </p:blipFill>
        <p:spPr>
          <a:xfrm>
            <a:off x="0" y="3880901"/>
            <a:ext cx="1954960" cy="2443699"/>
          </a:xfrm>
          <a:prstGeom prst="rect">
            <a:avLst/>
          </a:prstGeom>
          <a:ln>
            <a:noFill/>
          </a:ln>
          <a:effectLst>
            <a:softEdge rad="112500"/>
          </a:effectLst>
        </p:spPr>
      </p:pic>
      <p:sp>
        <p:nvSpPr>
          <p:cNvPr id="2" name="Rectangle 1">
            <a:extLst>
              <a:ext uri="{FF2B5EF4-FFF2-40B4-BE49-F238E27FC236}">
                <a16:creationId xmlns:a16="http://schemas.microsoft.com/office/drawing/2014/main" id="{09E08A72-FF83-1C25-04C9-25F4C459161C}"/>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a:t>
            </a:r>
            <a:r>
              <a:rPr lang="en-US" b="1" dirty="0">
                <a:solidFill>
                  <a:schemeClr val="tx1"/>
                </a:solidFill>
              </a:rPr>
              <a:t>21306136</a:t>
            </a:r>
            <a:r>
              <a:rPr lang="en-US" sz="1800" b="1" dirty="0">
                <a:solidFill>
                  <a:schemeClr val="tx1"/>
                </a:solidFill>
              </a:rPr>
              <a:t>   |   Sathkumara</a:t>
            </a:r>
            <a:r>
              <a:rPr lang="en-US" b="1" dirty="0">
                <a:solidFill>
                  <a:schemeClr val="tx1"/>
                </a:solidFill>
              </a:rPr>
              <a:t> S M P U</a:t>
            </a:r>
            <a:r>
              <a:rPr lang="en-US" sz="1800" b="1" dirty="0">
                <a:solidFill>
                  <a:schemeClr val="tx1"/>
                </a:solidFill>
              </a:rPr>
              <a:t>   |  </a:t>
            </a:r>
            <a:r>
              <a:rPr lang="en-US" b="1" dirty="0">
                <a:solidFill>
                  <a:schemeClr val="tx1"/>
                </a:solidFill>
              </a:rPr>
              <a:t>24-25J-082</a:t>
            </a:r>
            <a:endParaRPr lang="en-US" sz="1800" b="1" dirty="0">
              <a:solidFill>
                <a:schemeClr val="tx1"/>
              </a:solidFill>
            </a:endParaRPr>
          </a:p>
        </p:txBody>
      </p:sp>
    </p:spTree>
    <p:extLst>
      <p:ext uri="{BB962C8B-B14F-4D97-AF65-F5344CB8AC3E}">
        <p14:creationId xmlns:p14="http://schemas.microsoft.com/office/powerpoint/2010/main" val="20739283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e and green lines connected">
            <a:extLst>
              <a:ext uri="{FF2B5EF4-FFF2-40B4-BE49-F238E27FC236}">
                <a16:creationId xmlns:a16="http://schemas.microsoft.com/office/drawing/2014/main" id="{3142A528-E5D7-6F14-849C-73E8957FF072}"/>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6" name="Title 1">
            <a:extLst>
              <a:ext uri="{FF2B5EF4-FFF2-40B4-BE49-F238E27FC236}">
                <a16:creationId xmlns:a16="http://schemas.microsoft.com/office/drawing/2014/main" id="{D9B0E189-B921-FEBE-52DB-810F306B3082}"/>
              </a:ext>
            </a:extLst>
          </p:cNvPr>
          <p:cNvSpPr>
            <a:spLocks noGrp="1"/>
          </p:cNvSpPr>
          <p:nvPr>
            <p:ph type="title"/>
          </p:nvPr>
        </p:nvSpPr>
        <p:spPr>
          <a:xfrm>
            <a:off x="304800" y="304800"/>
            <a:ext cx="11684000" cy="838200"/>
          </a:xfrm>
        </p:spPr>
        <p:txBody>
          <a:bodyPr>
            <a:normAutofit/>
          </a:bodyPr>
          <a:lstStyle/>
          <a:p>
            <a:r>
              <a:rPr lang="en-US" sz="4000" b="1" dirty="0"/>
              <a:t>Non-Functional Requirements</a:t>
            </a:r>
            <a:endParaRPr lang="en-US" b="1" dirty="0"/>
          </a:p>
        </p:txBody>
      </p:sp>
      <p:sp>
        <p:nvSpPr>
          <p:cNvPr id="7" name="Google Shape;194;g25d395fbcb3_3_65">
            <a:extLst>
              <a:ext uri="{FF2B5EF4-FFF2-40B4-BE49-F238E27FC236}">
                <a16:creationId xmlns:a16="http://schemas.microsoft.com/office/drawing/2014/main" id="{EF0C2CE0-E09F-A7FE-6793-EEEC7D1F09B6}"/>
              </a:ext>
            </a:extLst>
          </p:cNvPr>
          <p:cNvSpPr/>
          <p:nvPr/>
        </p:nvSpPr>
        <p:spPr>
          <a:xfrm>
            <a:off x="3915658" y="2133600"/>
            <a:ext cx="4360683" cy="3015077"/>
          </a:xfrm>
          <a:prstGeom prst="roundRect">
            <a:avLst>
              <a:gd name="adj" fmla="val 16667"/>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171450" marR="0" lvl="0" indent="-171450">
              <a:lnSpc>
                <a:spcPct val="107000"/>
              </a:lnSpc>
              <a:spcBef>
                <a:spcPts val="0"/>
              </a:spcBef>
              <a:spcAft>
                <a:spcPts val="800"/>
              </a:spcAft>
              <a:buFont typeface="Arial" panose="020B0604020202020204" pitchFamily="34" charset="0"/>
              <a:buChar char="•"/>
              <a:tabLst>
                <a:tab pos="457200" algn="l"/>
              </a:tabLst>
            </a:pPr>
            <a:endParaRPr lang="en-US" sz="28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lvl="0" indent="-457200">
              <a:lnSpc>
                <a:spcPct val="107000"/>
              </a:lnSpc>
              <a:spcBef>
                <a:spcPts val="0"/>
              </a:spcBef>
              <a:spcAft>
                <a:spcPts val="800"/>
              </a:spcAft>
              <a:buFont typeface="Arial" panose="020B0604020202020204" pitchFamily="34" charset="0"/>
              <a:buChar char="•"/>
              <a:tabLst>
                <a:tab pos="457200" algn="l"/>
              </a:tabLst>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Performance</a:t>
            </a:r>
          </a:p>
          <a:p>
            <a:pPr marL="457200" marR="0" lvl="0" indent="-457200">
              <a:lnSpc>
                <a:spcPct val="107000"/>
              </a:lnSpc>
              <a:spcBef>
                <a:spcPts val="0"/>
              </a:spcBef>
              <a:spcAft>
                <a:spcPts val="800"/>
              </a:spcAft>
              <a:buFont typeface="Arial" panose="020B0604020202020204" pitchFamily="34" charset="0"/>
              <a:buChar char="•"/>
              <a:tabLst>
                <a:tab pos="457200" algn="l"/>
              </a:tabLst>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Scalability</a:t>
            </a:r>
          </a:p>
          <a:p>
            <a:pPr marL="457200" marR="0" lvl="0" indent="-457200">
              <a:lnSpc>
                <a:spcPct val="107000"/>
              </a:lnSpc>
              <a:spcBef>
                <a:spcPts val="0"/>
              </a:spcBef>
              <a:spcAft>
                <a:spcPts val="800"/>
              </a:spcAft>
              <a:buFont typeface="Arial" panose="020B0604020202020204" pitchFamily="34" charset="0"/>
              <a:buChar char="•"/>
              <a:tabLst>
                <a:tab pos="457200" algn="l"/>
              </a:tabLst>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Reliability</a:t>
            </a:r>
          </a:p>
          <a:p>
            <a:pPr marL="457200" marR="0" lvl="0" indent="-457200">
              <a:lnSpc>
                <a:spcPct val="107000"/>
              </a:lnSpc>
              <a:spcBef>
                <a:spcPts val="0"/>
              </a:spcBef>
              <a:spcAft>
                <a:spcPts val="800"/>
              </a:spcAft>
              <a:buFont typeface="Arial" panose="020B0604020202020204" pitchFamily="34" charset="0"/>
              <a:buChar char="•"/>
              <a:tabLst>
                <a:tab pos="457200" algn="l"/>
              </a:tabLst>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Usability</a:t>
            </a:r>
          </a:p>
          <a:p>
            <a:pPr marL="0" lvl="0" indent="0" rtl="0">
              <a:lnSpc>
                <a:spcPct val="115000"/>
              </a:lnSpc>
              <a:spcBef>
                <a:spcPts val="0"/>
              </a:spcBef>
              <a:spcAft>
                <a:spcPts val="1600"/>
              </a:spcAft>
              <a:buClr>
                <a:schemeClr val="dk1"/>
              </a:buClr>
              <a:buSzPts val="1100"/>
              <a:buFont typeface="Arial"/>
              <a:buNone/>
            </a:pPr>
            <a:endParaRPr lang="en-US" sz="1000" dirty="0"/>
          </a:p>
        </p:txBody>
      </p:sp>
      <p:pic>
        <p:nvPicPr>
          <p:cNvPr id="2" name="Google Shape;541;g25d395fbcb3_4_19">
            <a:extLst>
              <a:ext uri="{FF2B5EF4-FFF2-40B4-BE49-F238E27FC236}">
                <a16:creationId xmlns:a16="http://schemas.microsoft.com/office/drawing/2014/main" id="{67269D6A-1CED-DA6D-FDF0-9F62792F7A8A}"/>
              </a:ext>
            </a:extLst>
          </p:cNvPr>
          <p:cNvPicPr preferRelativeResize="0"/>
          <p:nvPr/>
        </p:nvPicPr>
        <p:blipFill>
          <a:blip r:embed="rId3">
            <a:alphaModFix/>
          </a:blip>
          <a:stretch>
            <a:fillRect/>
          </a:stretch>
        </p:blipFill>
        <p:spPr>
          <a:xfrm>
            <a:off x="0" y="3880901"/>
            <a:ext cx="1954960" cy="2443699"/>
          </a:xfrm>
          <a:prstGeom prst="rect">
            <a:avLst/>
          </a:prstGeom>
          <a:ln>
            <a:noFill/>
          </a:ln>
          <a:effectLst>
            <a:softEdge rad="112500"/>
          </a:effectLst>
        </p:spPr>
      </p:pic>
      <p:sp>
        <p:nvSpPr>
          <p:cNvPr id="3" name="Rectangle 2">
            <a:extLst>
              <a:ext uri="{FF2B5EF4-FFF2-40B4-BE49-F238E27FC236}">
                <a16:creationId xmlns:a16="http://schemas.microsoft.com/office/drawing/2014/main" id="{6D436A09-3464-5995-FC61-4EA98AEDDFE3}"/>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a:t>
            </a:r>
            <a:r>
              <a:rPr lang="en-US" b="1" dirty="0">
                <a:solidFill>
                  <a:schemeClr val="tx1"/>
                </a:solidFill>
              </a:rPr>
              <a:t>21306136</a:t>
            </a:r>
            <a:r>
              <a:rPr lang="en-US" sz="1800" b="1" dirty="0">
                <a:solidFill>
                  <a:schemeClr val="tx1"/>
                </a:solidFill>
              </a:rPr>
              <a:t>   |   Sathkumara</a:t>
            </a:r>
            <a:r>
              <a:rPr lang="en-US" b="1" dirty="0">
                <a:solidFill>
                  <a:schemeClr val="tx1"/>
                </a:solidFill>
              </a:rPr>
              <a:t> S M P U</a:t>
            </a:r>
            <a:r>
              <a:rPr lang="en-US" sz="1800" b="1" dirty="0">
                <a:solidFill>
                  <a:schemeClr val="tx1"/>
                </a:solidFill>
              </a:rPr>
              <a:t>   |  </a:t>
            </a:r>
            <a:r>
              <a:rPr lang="en-US" b="1" dirty="0">
                <a:solidFill>
                  <a:schemeClr val="tx1"/>
                </a:solidFill>
              </a:rPr>
              <a:t>24-25J-082</a:t>
            </a:r>
            <a:endParaRPr lang="en-US" sz="1800" b="1" dirty="0">
              <a:solidFill>
                <a:schemeClr val="tx1"/>
              </a:solidFill>
            </a:endParaRPr>
          </a:p>
        </p:txBody>
      </p:sp>
    </p:spTree>
    <p:extLst>
      <p:ext uri="{BB962C8B-B14F-4D97-AF65-F5344CB8AC3E}">
        <p14:creationId xmlns:p14="http://schemas.microsoft.com/office/powerpoint/2010/main" val="31955905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e and green lines connected">
            <a:extLst>
              <a:ext uri="{FF2B5EF4-FFF2-40B4-BE49-F238E27FC236}">
                <a16:creationId xmlns:a16="http://schemas.microsoft.com/office/drawing/2014/main" id="{3142A528-E5D7-6F14-849C-73E8957FF072}"/>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6" name="Title 1">
            <a:extLst>
              <a:ext uri="{FF2B5EF4-FFF2-40B4-BE49-F238E27FC236}">
                <a16:creationId xmlns:a16="http://schemas.microsoft.com/office/drawing/2014/main" id="{D9B0E189-B921-FEBE-52DB-810F306B3082}"/>
              </a:ext>
            </a:extLst>
          </p:cNvPr>
          <p:cNvSpPr>
            <a:spLocks noGrp="1"/>
          </p:cNvSpPr>
          <p:nvPr>
            <p:ph type="title"/>
          </p:nvPr>
        </p:nvSpPr>
        <p:spPr>
          <a:xfrm>
            <a:off x="304800" y="304800"/>
            <a:ext cx="11684000" cy="838200"/>
          </a:xfrm>
        </p:spPr>
        <p:txBody>
          <a:bodyPr>
            <a:normAutofit/>
          </a:bodyPr>
          <a:lstStyle/>
          <a:p>
            <a:r>
              <a:rPr lang="en-US" sz="4000" b="1" dirty="0"/>
              <a:t>Work Breakdown Structure</a:t>
            </a:r>
            <a:endParaRPr lang="en-US" b="1" dirty="0"/>
          </a:p>
        </p:txBody>
      </p:sp>
      <p:cxnSp>
        <p:nvCxnSpPr>
          <p:cNvPr id="8" name="Straight Connector 7">
            <a:extLst>
              <a:ext uri="{FF2B5EF4-FFF2-40B4-BE49-F238E27FC236}">
                <a16:creationId xmlns:a16="http://schemas.microsoft.com/office/drawing/2014/main" id="{D928D67D-7CB9-41A0-C796-8D53216AEFCC}"/>
              </a:ext>
            </a:extLst>
          </p:cNvPr>
          <p:cNvCxnSpPr>
            <a:cxnSpLocks/>
          </p:cNvCxnSpPr>
          <p:nvPr/>
        </p:nvCxnSpPr>
        <p:spPr>
          <a:xfrm>
            <a:off x="10695963" y="1180477"/>
            <a:ext cx="0" cy="4012308"/>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Straight Connector 8">
            <a:extLst>
              <a:ext uri="{FF2B5EF4-FFF2-40B4-BE49-F238E27FC236}">
                <a16:creationId xmlns:a16="http://schemas.microsoft.com/office/drawing/2014/main" id="{B8D0E725-FD29-EE86-E7A8-0813E9EEB9D7}"/>
              </a:ext>
            </a:extLst>
          </p:cNvPr>
          <p:cNvCxnSpPr>
            <a:cxnSpLocks/>
            <a:endCxn id="37" idx="2"/>
          </p:cNvCxnSpPr>
          <p:nvPr/>
        </p:nvCxnSpPr>
        <p:spPr>
          <a:xfrm>
            <a:off x="8336514" y="1180477"/>
            <a:ext cx="16906" cy="3683113"/>
          </a:xfrm>
          <a:prstGeom prst="line">
            <a:avLst/>
          </a:prstGeom>
        </p:spPr>
        <p:style>
          <a:lnRef idx="3">
            <a:schemeClr val="accent1"/>
          </a:lnRef>
          <a:fillRef idx="0">
            <a:schemeClr val="accent1"/>
          </a:fillRef>
          <a:effectRef idx="2">
            <a:schemeClr val="accent1"/>
          </a:effectRef>
          <a:fontRef idx="minor">
            <a:schemeClr val="tx1"/>
          </a:fontRef>
        </p:style>
      </p:cxnSp>
      <p:cxnSp>
        <p:nvCxnSpPr>
          <p:cNvPr id="10" name="Straight Connector 9">
            <a:extLst>
              <a:ext uri="{FF2B5EF4-FFF2-40B4-BE49-F238E27FC236}">
                <a16:creationId xmlns:a16="http://schemas.microsoft.com/office/drawing/2014/main" id="{01BE5336-9126-6377-98F9-0CA6C4ABB3C7}"/>
              </a:ext>
            </a:extLst>
          </p:cNvPr>
          <p:cNvCxnSpPr>
            <a:cxnSpLocks/>
            <a:endCxn id="32" idx="0"/>
          </p:cNvCxnSpPr>
          <p:nvPr/>
        </p:nvCxnSpPr>
        <p:spPr>
          <a:xfrm flipH="1">
            <a:off x="6124582" y="935875"/>
            <a:ext cx="16900" cy="3026525"/>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D4452FFC-888F-63BE-549D-535A2C24BD8E}"/>
              </a:ext>
            </a:extLst>
          </p:cNvPr>
          <p:cNvCxnSpPr>
            <a:cxnSpLocks/>
          </p:cNvCxnSpPr>
          <p:nvPr/>
        </p:nvCxnSpPr>
        <p:spPr>
          <a:xfrm>
            <a:off x="3657599" y="1180477"/>
            <a:ext cx="23659" cy="4341028"/>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Straight Connector 11">
            <a:extLst>
              <a:ext uri="{FF2B5EF4-FFF2-40B4-BE49-F238E27FC236}">
                <a16:creationId xmlns:a16="http://schemas.microsoft.com/office/drawing/2014/main" id="{C0E018ED-4BA6-1DE0-1D52-C547F9DCB472}"/>
              </a:ext>
            </a:extLst>
          </p:cNvPr>
          <p:cNvCxnSpPr>
            <a:cxnSpLocks/>
            <a:endCxn id="22" idx="0"/>
          </p:cNvCxnSpPr>
          <p:nvPr/>
        </p:nvCxnSpPr>
        <p:spPr>
          <a:xfrm>
            <a:off x="1311825" y="1180477"/>
            <a:ext cx="1" cy="4498476"/>
          </a:xfrm>
          <a:prstGeom prst="line">
            <a:avLst/>
          </a:prstGeom>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98E98572-216D-08D5-C2D7-A1742EE60E50}"/>
              </a:ext>
            </a:extLst>
          </p:cNvPr>
          <p:cNvSpPr/>
          <p:nvPr/>
        </p:nvSpPr>
        <p:spPr>
          <a:xfrm>
            <a:off x="650845" y="1443606"/>
            <a:ext cx="1371600" cy="533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dirty="0">
                <a:effectLst/>
                <a:latin typeface="Calibri" panose="020F0502020204030204" pitchFamily="34" charset="0"/>
              </a:rPr>
              <a:t>Group registration</a:t>
            </a:r>
          </a:p>
        </p:txBody>
      </p:sp>
      <p:sp>
        <p:nvSpPr>
          <p:cNvPr id="14" name="Rectangle 13">
            <a:extLst>
              <a:ext uri="{FF2B5EF4-FFF2-40B4-BE49-F238E27FC236}">
                <a16:creationId xmlns:a16="http://schemas.microsoft.com/office/drawing/2014/main" id="{7184C1D8-89AE-1590-289A-759B63153E2D}"/>
              </a:ext>
            </a:extLst>
          </p:cNvPr>
          <p:cNvSpPr/>
          <p:nvPr/>
        </p:nvSpPr>
        <p:spPr>
          <a:xfrm>
            <a:off x="2971799" y="1443606"/>
            <a:ext cx="1371600" cy="533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dirty="0">
                <a:effectLst/>
                <a:latin typeface="Calibri" panose="020F0502020204030204" pitchFamily="34" charset="0"/>
              </a:rPr>
              <a:t>Project proposal</a:t>
            </a:r>
          </a:p>
        </p:txBody>
      </p:sp>
      <p:sp>
        <p:nvSpPr>
          <p:cNvPr id="15" name="Rectangle 14">
            <a:extLst>
              <a:ext uri="{FF2B5EF4-FFF2-40B4-BE49-F238E27FC236}">
                <a16:creationId xmlns:a16="http://schemas.microsoft.com/office/drawing/2014/main" id="{12EF1C2D-E383-F1AA-3B4E-2A24C65CAEC0}"/>
              </a:ext>
            </a:extLst>
          </p:cNvPr>
          <p:cNvSpPr/>
          <p:nvPr/>
        </p:nvSpPr>
        <p:spPr>
          <a:xfrm>
            <a:off x="5381619" y="1443606"/>
            <a:ext cx="1371600" cy="533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dirty="0">
                <a:effectLst/>
                <a:latin typeface="Calibri" panose="020F0502020204030204" pitchFamily="34" charset="0"/>
              </a:rPr>
              <a:t>PP1</a:t>
            </a:r>
          </a:p>
        </p:txBody>
      </p:sp>
      <p:sp>
        <p:nvSpPr>
          <p:cNvPr id="16" name="Rectangle 15">
            <a:extLst>
              <a:ext uri="{FF2B5EF4-FFF2-40B4-BE49-F238E27FC236}">
                <a16:creationId xmlns:a16="http://schemas.microsoft.com/office/drawing/2014/main" id="{FE4EABCB-16C2-BCAB-D64B-3DC3DF286192}"/>
              </a:ext>
            </a:extLst>
          </p:cNvPr>
          <p:cNvSpPr/>
          <p:nvPr/>
        </p:nvSpPr>
        <p:spPr>
          <a:xfrm>
            <a:off x="7655304" y="1447800"/>
            <a:ext cx="1371600" cy="533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dirty="0">
                <a:effectLst/>
                <a:latin typeface="Calibri" panose="020F0502020204030204" pitchFamily="34" charset="0"/>
              </a:rPr>
              <a:t>PP2</a:t>
            </a:r>
          </a:p>
        </p:txBody>
      </p:sp>
      <p:sp>
        <p:nvSpPr>
          <p:cNvPr id="17" name="Rectangle 16">
            <a:extLst>
              <a:ext uri="{FF2B5EF4-FFF2-40B4-BE49-F238E27FC236}">
                <a16:creationId xmlns:a16="http://schemas.microsoft.com/office/drawing/2014/main" id="{B9CFD437-A2ED-F18C-7F4C-BE46B0272CFB}"/>
              </a:ext>
            </a:extLst>
          </p:cNvPr>
          <p:cNvSpPr/>
          <p:nvPr/>
        </p:nvSpPr>
        <p:spPr>
          <a:xfrm>
            <a:off x="9953618" y="1452943"/>
            <a:ext cx="1371600" cy="533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dirty="0">
                <a:effectLst/>
                <a:latin typeface="Calibri" panose="020F0502020204030204" pitchFamily="34" charset="0"/>
              </a:rPr>
              <a:t>Final Stage</a:t>
            </a:r>
          </a:p>
        </p:txBody>
      </p:sp>
      <p:sp>
        <p:nvSpPr>
          <p:cNvPr id="18" name="Rectangle: Rounded Corners 17">
            <a:extLst>
              <a:ext uri="{FF2B5EF4-FFF2-40B4-BE49-F238E27FC236}">
                <a16:creationId xmlns:a16="http://schemas.microsoft.com/office/drawing/2014/main" id="{95919C02-E7ED-BD27-DED3-7CB660683AFB}"/>
              </a:ext>
            </a:extLst>
          </p:cNvPr>
          <p:cNvSpPr/>
          <p:nvPr/>
        </p:nvSpPr>
        <p:spPr>
          <a:xfrm>
            <a:off x="803245" y="2327844"/>
            <a:ext cx="990600" cy="53340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Supervisor Selection</a:t>
            </a:r>
          </a:p>
        </p:txBody>
      </p:sp>
      <p:sp>
        <p:nvSpPr>
          <p:cNvPr id="19" name="Rectangle: Rounded Corners 18">
            <a:extLst>
              <a:ext uri="{FF2B5EF4-FFF2-40B4-BE49-F238E27FC236}">
                <a16:creationId xmlns:a16="http://schemas.microsoft.com/office/drawing/2014/main" id="{A27CF946-882F-20E9-56AE-11E3FE5D4C28}"/>
              </a:ext>
            </a:extLst>
          </p:cNvPr>
          <p:cNvSpPr/>
          <p:nvPr/>
        </p:nvSpPr>
        <p:spPr>
          <a:xfrm>
            <a:off x="298508" y="3640225"/>
            <a:ext cx="2085363" cy="129540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Background analysis,  group discussion, data and research paper collection, knowledge gap, research problem and novelty identification, Title selection  </a:t>
            </a:r>
          </a:p>
        </p:txBody>
      </p:sp>
      <p:sp>
        <p:nvSpPr>
          <p:cNvPr id="20" name="Rectangle: Rounded Corners 19">
            <a:extLst>
              <a:ext uri="{FF2B5EF4-FFF2-40B4-BE49-F238E27FC236}">
                <a16:creationId xmlns:a16="http://schemas.microsoft.com/office/drawing/2014/main" id="{62B85F96-20CE-38CE-B5D4-CF5C265E19DB}"/>
              </a:ext>
            </a:extLst>
          </p:cNvPr>
          <p:cNvSpPr/>
          <p:nvPr/>
        </p:nvSpPr>
        <p:spPr>
          <a:xfrm>
            <a:off x="649445" y="3043806"/>
            <a:ext cx="1324761" cy="38100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Online Group Registration</a:t>
            </a:r>
          </a:p>
        </p:txBody>
      </p:sp>
      <p:sp>
        <p:nvSpPr>
          <p:cNvPr id="21" name="Rectangle: Rounded Corners 20">
            <a:extLst>
              <a:ext uri="{FF2B5EF4-FFF2-40B4-BE49-F238E27FC236}">
                <a16:creationId xmlns:a16="http://schemas.microsoft.com/office/drawing/2014/main" id="{FF4D1B0C-454E-7E93-B9D5-BA5EB766F3F8}"/>
              </a:ext>
            </a:extLst>
          </p:cNvPr>
          <p:cNvSpPr/>
          <p:nvPr/>
        </p:nvSpPr>
        <p:spPr>
          <a:xfrm>
            <a:off x="675311" y="5116789"/>
            <a:ext cx="1324761" cy="38100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TAF Submission</a:t>
            </a:r>
          </a:p>
        </p:txBody>
      </p:sp>
      <p:sp>
        <p:nvSpPr>
          <p:cNvPr id="22" name="Rectangle: Rounded Corners 21">
            <a:extLst>
              <a:ext uri="{FF2B5EF4-FFF2-40B4-BE49-F238E27FC236}">
                <a16:creationId xmlns:a16="http://schemas.microsoft.com/office/drawing/2014/main" id="{9B99A436-5EDA-8563-AFE2-10697567FB54}"/>
              </a:ext>
            </a:extLst>
          </p:cNvPr>
          <p:cNvSpPr/>
          <p:nvPr/>
        </p:nvSpPr>
        <p:spPr>
          <a:xfrm>
            <a:off x="649445" y="5678953"/>
            <a:ext cx="1324761" cy="38100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Project charter submission</a:t>
            </a:r>
          </a:p>
        </p:txBody>
      </p:sp>
      <p:sp>
        <p:nvSpPr>
          <p:cNvPr id="23" name="Rectangle: Rounded Corners 22">
            <a:extLst>
              <a:ext uri="{FF2B5EF4-FFF2-40B4-BE49-F238E27FC236}">
                <a16:creationId xmlns:a16="http://schemas.microsoft.com/office/drawing/2014/main" id="{D9F624BE-63C0-4182-BD85-8B7E3F8CF969}"/>
              </a:ext>
            </a:extLst>
          </p:cNvPr>
          <p:cNvSpPr/>
          <p:nvPr/>
        </p:nvSpPr>
        <p:spPr>
          <a:xfrm>
            <a:off x="2819400" y="2319806"/>
            <a:ext cx="1600200" cy="38100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Supervisor guidance and discussion</a:t>
            </a:r>
          </a:p>
        </p:txBody>
      </p:sp>
      <p:sp>
        <p:nvSpPr>
          <p:cNvPr id="24" name="Rectangle: Rounded Corners 23">
            <a:extLst>
              <a:ext uri="{FF2B5EF4-FFF2-40B4-BE49-F238E27FC236}">
                <a16:creationId xmlns:a16="http://schemas.microsoft.com/office/drawing/2014/main" id="{EF2EBA80-A63A-78D2-06B2-844023B6917A}"/>
              </a:ext>
            </a:extLst>
          </p:cNvPr>
          <p:cNvSpPr/>
          <p:nvPr/>
        </p:nvSpPr>
        <p:spPr>
          <a:xfrm>
            <a:off x="2652708" y="3009350"/>
            <a:ext cx="1981200" cy="38100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Additional data and research paper gathering</a:t>
            </a:r>
          </a:p>
        </p:txBody>
      </p:sp>
      <p:sp>
        <p:nvSpPr>
          <p:cNvPr id="25" name="Rectangle: Rounded Corners 24">
            <a:extLst>
              <a:ext uri="{FF2B5EF4-FFF2-40B4-BE49-F238E27FC236}">
                <a16:creationId xmlns:a16="http://schemas.microsoft.com/office/drawing/2014/main" id="{15C536B2-6CFF-B63B-619E-CBFC3CA00782}"/>
              </a:ext>
            </a:extLst>
          </p:cNvPr>
          <p:cNvSpPr/>
          <p:nvPr/>
        </p:nvSpPr>
        <p:spPr>
          <a:xfrm>
            <a:off x="7362820" y="3928044"/>
            <a:ext cx="1981200" cy="38100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Requirement analysis and technology assessment.</a:t>
            </a:r>
          </a:p>
        </p:txBody>
      </p:sp>
      <p:sp>
        <p:nvSpPr>
          <p:cNvPr id="26" name="Rectangle: Rounded Corners 25">
            <a:extLst>
              <a:ext uri="{FF2B5EF4-FFF2-40B4-BE49-F238E27FC236}">
                <a16:creationId xmlns:a16="http://schemas.microsoft.com/office/drawing/2014/main" id="{31A9F19B-F666-E231-1483-3F80B7C8428A}"/>
              </a:ext>
            </a:extLst>
          </p:cNvPr>
          <p:cNvSpPr/>
          <p:nvPr/>
        </p:nvSpPr>
        <p:spPr>
          <a:xfrm>
            <a:off x="2847980" y="4192402"/>
            <a:ext cx="1647820" cy="38100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Hardware design and specifications</a:t>
            </a:r>
          </a:p>
        </p:txBody>
      </p:sp>
      <p:sp>
        <p:nvSpPr>
          <p:cNvPr id="27" name="Rectangle: Rounded Corners 26">
            <a:extLst>
              <a:ext uri="{FF2B5EF4-FFF2-40B4-BE49-F238E27FC236}">
                <a16:creationId xmlns:a16="http://schemas.microsoft.com/office/drawing/2014/main" id="{3845FDF9-C29F-1933-5A5C-784895690087}"/>
              </a:ext>
            </a:extLst>
          </p:cNvPr>
          <p:cNvSpPr/>
          <p:nvPr/>
        </p:nvSpPr>
        <p:spPr>
          <a:xfrm>
            <a:off x="2709872" y="4735789"/>
            <a:ext cx="1924036" cy="336657"/>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Proposal presentation </a:t>
            </a:r>
          </a:p>
        </p:txBody>
      </p:sp>
      <p:sp>
        <p:nvSpPr>
          <p:cNvPr id="28" name="Rectangle: Rounded Corners 27">
            <a:extLst>
              <a:ext uri="{FF2B5EF4-FFF2-40B4-BE49-F238E27FC236}">
                <a16:creationId xmlns:a16="http://schemas.microsoft.com/office/drawing/2014/main" id="{DB54C8D0-DBD2-0394-3AAC-AABA31102A98}"/>
              </a:ext>
            </a:extLst>
          </p:cNvPr>
          <p:cNvSpPr/>
          <p:nvPr/>
        </p:nvSpPr>
        <p:spPr>
          <a:xfrm>
            <a:off x="2667000" y="5238230"/>
            <a:ext cx="1981200" cy="38100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Prepare proposal report and submission</a:t>
            </a:r>
          </a:p>
        </p:txBody>
      </p:sp>
      <p:sp>
        <p:nvSpPr>
          <p:cNvPr id="29" name="Rectangle: Rounded Corners 28">
            <a:extLst>
              <a:ext uri="{FF2B5EF4-FFF2-40B4-BE49-F238E27FC236}">
                <a16:creationId xmlns:a16="http://schemas.microsoft.com/office/drawing/2014/main" id="{E8942946-B230-CA98-3B54-F9B53AEADEDB}"/>
              </a:ext>
            </a:extLst>
          </p:cNvPr>
          <p:cNvSpPr/>
          <p:nvPr/>
        </p:nvSpPr>
        <p:spPr>
          <a:xfrm>
            <a:off x="5495918" y="2327844"/>
            <a:ext cx="1143000" cy="38100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Supervisor consultation</a:t>
            </a:r>
          </a:p>
        </p:txBody>
      </p:sp>
      <p:sp>
        <p:nvSpPr>
          <p:cNvPr id="30" name="Rectangle: Rounded Corners 29">
            <a:extLst>
              <a:ext uri="{FF2B5EF4-FFF2-40B4-BE49-F238E27FC236}">
                <a16:creationId xmlns:a16="http://schemas.microsoft.com/office/drawing/2014/main" id="{1DC7B263-F8A1-71D3-191F-02A48BE2FAF1}"/>
              </a:ext>
            </a:extLst>
          </p:cNvPr>
          <p:cNvSpPr/>
          <p:nvPr/>
        </p:nvSpPr>
        <p:spPr>
          <a:xfrm>
            <a:off x="5105400" y="2897649"/>
            <a:ext cx="1924036" cy="336657"/>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Phase 1 implementation</a:t>
            </a:r>
          </a:p>
        </p:txBody>
      </p:sp>
      <p:sp>
        <p:nvSpPr>
          <p:cNvPr id="31" name="Rectangle: Rounded Corners 30">
            <a:extLst>
              <a:ext uri="{FF2B5EF4-FFF2-40B4-BE49-F238E27FC236}">
                <a16:creationId xmlns:a16="http://schemas.microsoft.com/office/drawing/2014/main" id="{6B8B04DB-8F14-92D4-3C76-B4E308A53267}"/>
              </a:ext>
            </a:extLst>
          </p:cNvPr>
          <p:cNvSpPr/>
          <p:nvPr/>
        </p:nvSpPr>
        <p:spPr>
          <a:xfrm>
            <a:off x="5139037" y="3437961"/>
            <a:ext cx="1924036" cy="336657"/>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 Progress Presentation - I </a:t>
            </a:r>
          </a:p>
        </p:txBody>
      </p:sp>
      <p:sp>
        <p:nvSpPr>
          <p:cNvPr id="32" name="Rectangle: Rounded Corners 31">
            <a:extLst>
              <a:ext uri="{FF2B5EF4-FFF2-40B4-BE49-F238E27FC236}">
                <a16:creationId xmlns:a16="http://schemas.microsoft.com/office/drawing/2014/main" id="{E9CC6590-E3B3-FDFD-6106-F61F1BB36412}"/>
              </a:ext>
            </a:extLst>
          </p:cNvPr>
          <p:cNvSpPr/>
          <p:nvPr/>
        </p:nvSpPr>
        <p:spPr>
          <a:xfrm>
            <a:off x="5162564" y="3962400"/>
            <a:ext cx="1924036" cy="39313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Status document I submission</a:t>
            </a:r>
          </a:p>
        </p:txBody>
      </p:sp>
      <p:sp>
        <p:nvSpPr>
          <p:cNvPr id="33" name="Rectangle: Rounded Corners 32">
            <a:extLst>
              <a:ext uri="{FF2B5EF4-FFF2-40B4-BE49-F238E27FC236}">
                <a16:creationId xmlns:a16="http://schemas.microsoft.com/office/drawing/2014/main" id="{9C26BAC9-987D-D90A-ADF9-589806AA400E}"/>
              </a:ext>
            </a:extLst>
          </p:cNvPr>
          <p:cNvSpPr/>
          <p:nvPr/>
        </p:nvSpPr>
        <p:spPr>
          <a:xfrm>
            <a:off x="7839078" y="2339181"/>
            <a:ext cx="1009644" cy="38100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Final stage guidance</a:t>
            </a:r>
          </a:p>
        </p:txBody>
      </p:sp>
      <p:sp>
        <p:nvSpPr>
          <p:cNvPr id="34" name="Rectangle: Rounded Corners 33">
            <a:extLst>
              <a:ext uri="{FF2B5EF4-FFF2-40B4-BE49-F238E27FC236}">
                <a16:creationId xmlns:a16="http://schemas.microsoft.com/office/drawing/2014/main" id="{FDFD04F3-CEFA-9CB4-2A6F-E481E2F6FC9C}"/>
              </a:ext>
            </a:extLst>
          </p:cNvPr>
          <p:cNvSpPr/>
          <p:nvPr/>
        </p:nvSpPr>
        <p:spPr>
          <a:xfrm>
            <a:off x="7381882" y="2863193"/>
            <a:ext cx="1924036" cy="336657"/>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Phase 2 implementation</a:t>
            </a:r>
          </a:p>
        </p:txBody>
      </p:sp>
      <p:sp>
        <p:nvSpPr>
          <p:cNvPr id="35" name="Rectangle: Rounded Corners 34">
            <a:extLst>
              <a:ext uri="{FF2B5EF4-FFF2-40B4-BE49-F238E27FC236}">
                <a16:creationId xmlns:a16="http://schemas.microsoft.com/office/drawing/2014/main" id="{9097523C-88F7-EC83-B904-AD4B830E6D22}"/>
              </a:ext>
            </a:extLst>
          </p:cNvPr>
          <p:cNvSpPr/>
          <p:nvPr/>
        </p:nvSpPr>
        <p:spPr>
          <a:xfrm>
            <a:off x="7379086" y="3390350"/>
            <a:ext cx="1924036" cy="336657"/>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 Progress Presentation 2 </a:t>
            </a:r>
          </a:p>
        </p:txBody>
      </p:sp>
      <p:sp>
        <p:nvSpPr>
          <p:cNvPr id="36" name="Rectangle: Rounded Corners 35">
            <a:extLst>
              <a:ext uri="{FF2B5EF4-FFF2-40B4-BE49-F238E27FC236}">
                <a16:creationId xmlns:a16="http://schemas.microsoft.com/office/drawing/2014/main" id="{63B4B84E-6BD3-7466-CAC3-296389E4CF33}"/>
              </a:ext>
            </a:extLst>
          </p:cNvPr>
          <p:cNvSpPr/>
          <p:nvPr/>
        </p:nvSpPr>
        <p:spPr>
          <a:xfrm>
            <a:off x="2819399" y="3753276"/>
            <a:ext cx="2111928" cy="38100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Preparation and finalization of Research paper</a:t>
            </a:r>
          </a:p>
        </p:txBody>
      </p:sp>
      <p:sp>
        <p:nvSpPr>
          <p:cNvPr id="37" name="Rectangle: Rounded Corners 36">
            <a:extLst>
              <a:ext uri="{FF2B5EF4-FFF2-40B4-BE49-F238E27FC236}">
                <a16:creationId xmlns:a16="http://schemas.microsoft.com/office/drawing/2014/main" id="{72652C4B-3BF6-ED7C-A755-C07DB15E38B0}"/>
              </a:ext>
            </a:extLst>
          </p:cNvPr>
          <p:cNvSpPr/>
          <p:nvPr/>
        </p:nvSpPr>
        <p:spPr>
          <a:xfrm>
            <a:off x="7662861" y="4526933"/>
            <a:ext cx="1381118" cy="336657"/>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Research paper submission</a:t>
            </a:r>
          </a:p>
        </p:txBody>
      </p:sp>
      <p:sp>
        <p:nvSpPr>
          <p:cNvPr id="38" name="Rectangle: Rounded Corners 37">
            <a:extLst>
              <a:ext uri="{FF2B5EF4-FFF2-40B4-BE49-F238E27FC236}">
                <a16:creationId xmlns:a16="http://schemas.microsoft.com/office/drawing/2014/main" id="{9CD8A771-D899-FD4C-3883-DD4338A93584}"/>
              </a:ext>
            </a:extLst>
          </p:cNvPr>
          <p:cNvSpPr/>
          <p:nvPr/>
        </p:nvSpPr>
        <p:spPr>
          <a:xfrm>
            <a:off x="9677400" y="2361352"/>
            <a:ext cx="1924036" cy="336657"/>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Completion of final product</a:t>
            </a:r>
          </a:p>
        </p:txBody>
      </p:sp>
      <p:sp>
        <p:nvSpPr>
          <p:cNvPr id="39" name="Rectangle: Rounded Corners 38">
            <a:extLst>
              <a:ext uri="{FF2B5EF4-FFF2-40B4-BE49-F238E27FC236}">
                <a16:creationId xmlns:a16="http://schemas.microsoft.com/office/drawing/2014/main" id="{D281FD6E-CAF7-39BC-68F6-38F66CC14C22}"/>
              </a:ext>
            </a:extLst>
          </p:cNvPr>
          <p:cNvSpPr/>
          <p:nvPr/>
        </p:nvSpPr>
        <p:spPr>
          <a:xfrm>
            <a:off x="9677400" y="2841021"/>
            <a:ext cx="1924036" cy="336657"/>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Testing and evaluation</a:t>
            </a:r>
          </a:p>
        </p:txBody>
      </p:sp>
      <p:sp>
        <p:nvSpPr>
          <p:cNvPr id="40" name="Rectangle: Rounded Corners 39">
            <a:extLst>
              <a:ext uri="{FF2B5EF4-FFF2-40B4-BE49-F238E27FC236}">
                <a16:creationId xmlns:a16="http://schemas.microsoft.com/office/drawing/2014/main" id="{730D5077-EFB7-1A5F-5318-5447A25282A9}"/>
              </a:ext>
            </a:extLst>
          </p:cNvPr>
          <p:cNvSpPr/>
          <p:nvPr/>
        </p:nvSpPr>
        <p:spPr>
          <a:xfrm>
            <a:off x="10077436" y="3320690"/>
            <a:ext cx="1123964" cy="336657"/>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Final report </a:t>
            </a:r>
          </a:p>
        </p:txBody>
      </p:sp>
      <p:sp>
        <p:nvSpPr>
          <p:cNvPr id="41" name="Rectangle: Rounded Corners 40">
            <a:extLst>
              <a:ext uri="{FF2B5EF4-FFF2-40B4-BE49-F238E27FC236}">
                <a16:creationId xmlns:a16="http://schemas.microsoft.com/office/drawing/2014/main" id="{7278FD73-EA71-82E6-11DB-A1AA12F5C163}"/>
              </a:ext>
            </a:extLst>
          </p:cNvPr>
          <p:cNvSpPr/>
          <p:nvPr/>
        </p:nvSpPr>
        <p:spPr>
          <a:xfrm>
            <a:off x="9620236" y="3765657"/>
            <a:ext cx="2038364" cy="425344"/>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Final presentation &amp; VIVA</a:t>
            </a:r>
          </a:p>
        </p:txBody>
      </p:sp>
      <p:sp>
        <p:nvSpPr>
          <p:cNvPr id="42" name="Rectangle: Rounded Corners 41">
            <a:extLst>
              <a:ext uri="{FF2B5EF4-FFF2-40B4-BE49-F238E27FC236}">
                <a16:creationId xmlns:a16="http://schemas.microsoft.com/office/drawing/2014/main" id="{C54BBD9F-4755-D612-546B-810BAF25E9C0}"/>
              </a:ext>
            </a:extLst>
          </p:cNvPr>
          <p:cNvSpPr/>
          <p:nvPr/>
        </p:nvSpPr>
        <p:spPr>
          <a:xfrm>
            <a:off x="9661321" y="4331865"/>
            <a:ext cx="1924036" cy="39313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Status document 2 submission</a:t>
            </a:r>
          </a:p>
        </p:txBody>
      </p:sp>
      <p:sp>
        <p:nvSpPr>
          <p:cNvPr id="43" name="Rectangle: Rounded Corners 42">
            <a:extLst>
              <a:ext uri="{FF2B5EF4-FFF2-40B4-BE49-F238E27FC236}">
                <a16:creationId xmlns:a16="http://schemas.microsoft.com/office/drawing/2014/main" id="{89A591A3-97BD-519A-D98B-63FF4F217E1F}"/>
              </a:ext>
            </a:extLst>
          </p:cNvPr>
          <p:cNvSpPr/>
          <p:nvPr/>
        </p:nvSpPr>
        <p:spPr>
          <a:xfrm>
            <a:off x="9677400" y="4914159"/>
            <a:ext cx="1924036" cy="39313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Complete research logbook</a:t>
            </a:r>
          </a:p>
        </p:txBody>
      </p:sp>
      <p:cxnSp>
        <p:nvCxnSpPr>
          <p:cNvPr id="44" name="Straight Connector 43">
            <a:extLst>
              <a:ext uri="{FF2B5EF4-FFF2-40B4-BE49-F238E27FC236}">
                <a16:creationId xmlns:a16="http://schemas.microsoft.com/office/drawing/2014/main" id="{C23BF19E-CA1A-CBF6-9B9D-C994E9471D8A}"/>
              </a:ext>
            </a:extLst>
          </p:cNvPr>
          <p:cNvCxnSpPr>
            <a:cxnSpLocks/>
          </p:cNvCxnSpPr>
          <p:nvPr/>
        </p:nvCxnSpPr>
        <p:spPr>
          <a:xfrm flipH="1" flipV="1">
            <a:off x="1304731" y="1153188"/>
            <a:ext cx="9397418" cy="3844"/>
          </a:xfrm>
          <a:prstGeom prst="line">
            <a:avLst/>
          </a:prstGeom>
        </p:spPr>
        <p:style>
          <a:lnRef idx="3">
            <a:schemeClr val="accent1"/>
          </a:lnRef>
          <a:fillRef idx="0">
            <a:schemeClr val="accent1"/>
          </a:fillRef>
          <a:effectRef idx="2">
            <a:schemeClr val="accent1"/>
          </a:effectRef>
          <a:fontRef idx="minor">
            <a:schemeClr val="tx1"/>
          </a:fontRef>
        </p:style>
      </p:cxnSp>
      <p:sp>
        <p:nvSpPr>
          <p:cNvPr id="2" name="Rectangle 1">
            <a:extLst>
              <a:ext uri="{FF2B5EF4-FFF2-40B4-BE49-F238E27FC236}">
                <a16:creationId xmlns:a16="http://schemas.microsoft.com/office/drawing/2014/main" id="{FE1BAB1A-5FC3-D499-1D73-5FBC0506646E}"/>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a:t>
            </a:r>
            <a:r>
              <a:rPr lang="en-US" b="1" dirty="0">
                <a:solidFill>
                  <a:schemeClr val="tx1"/>
                </a:solidFill>
              </a:rPr>
              <a:t>21306136</a:t>
            </a:r>
            <a:r>
              <a:rPr lang="en-US" sz="1800" b="1" dirty="0">
                <a:solidFill>
                  <a:schemeClr val="tx1"/>
                </a:solidFill>
              </a:rPr>
              <a:t>   |   Sathkumara</a:t>
            </a:r>
            <a:r>
              <a:rPr lang="en-US" b="1" dirty="0">
                <a:solidFill>
                  <a:schemeClr val="tx1"/>
                </a:solidFill>
              </a:rPr>
              <a:t> S M P U</a:t>
            </a:r>
            <a:r>
              <a:rPr lang="en-US" sz="1800" b="1" dirty="0">
                <a:solidFill>
                  <a:schemeClr val="tx1"/>
                </a:solidFill>
              </a:rPr>
              <a:t>   |  </a:t>
            </a:r>
            <a:r>
              <a:rPr lang="en-US" b="1" dirty="0">
                <a:solidFill>
                  <a:schemeClr val="tx1"/>
                </a:solidFill>
              </a:rPr>
              <a:t>24-25J-082</a:t>
            </a:r>
            <a:endParaRPr lang="en-US" sz="1800" b="1" dirty="0">
              <a:solidFill>
                <a:schemeClr val="tx1"/>
              </a:solidFill>
            </a:endParaRPr>
          </a:p>
        </p:txBody>
      </p:sp>
    </p:spTree>
    <p:extLst>
      <p:ext uri="{BB962C8B-B14F-4D97-AF65-F5344CB8AC3E}">
        <p14:creationId xmlns:p14="http://schemas.microsoft.com/office/powerpoint/2010/main" val="14128835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e and green lines connected">
            <a:extLst>
              <a:ext uri="{FF2B5EF4-FFF2-40B4-BE49-F238E27FC236}">
                <a16:creationId xmlns:a16="http://schemas.microsoft.com/office/drawing/2014/main" id="{3142A528-E5D7-6F14-849C-73E8957FF072}"/>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6" name="Title 1">
            <a:extLst>
              <a:ext uri="{FF2B5EF4-FFF2-40B4-BE49-F238E27FC236}">
                <a16:creationId xmlns:a16="http://schemas.microsoft.com/office/drawing/2014/main" id="{D9B0E189-B921-FEBE-52DB-810F306B3082}"/>
              </a:ext>
            </a:extLst>
          </p:cNvPr>
          <p:cNvSpPr>
            <a:spLocks noGrp="1"/>
          </p:cNvSpPr>
          <p:nvPr>
            <p:ph type="title"/>
          </p:nvPr>
        </p:nvSpPr>
        <p:spPr>
          <a:xfrm>
            <a:off x="304800" y="304800"/>
            <a:ext cx="11684000" cy="838200"/>
          </a:xfrm>
        </p:spPr>
        <p:txBody>
          <a:bodyPr>
            <a:normAutofit/>
          </a:bodyPr>
          <a:lstStyle/>
          <a:p>
            <a:r>
              <a:rPr lang="en-US" sz="4000" b="1" dirty="0"/>
              <a:t>Gantt Chart</a:t>
            </a:r>
            <a:endParaRPr lang="en-US" b="1" dirty="0"/>
          </a:p>
        </p:txBody>
      </p:sp>
      <p:sp>
        <p:nvSpPr>
          <p:cNvPr id="2" name="Rectangle 1">
            <a:extLst>
              <a:ext uri="{FF2B5EF4-FFF2-40B4-BE49-F238E27FC236}">
                <a16:creationId xmlns:a16="http://schemas.microsoft.com/office/drawing/2014/main" id="{0E3FCAE9-125A-9453-FE51-79C650F5E0A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a:t>
            </a:r>
            <a:r>
              <a:rPr lang="en-US" b="1" dirty="0">
                <a:solidFill>
                  <a:schemeClr val="tx1"/>
                </a:solidFill>
              </a:rPr>
              <a:t>21306136</a:t>
            </a:r>
            <a:r>
              <a:rPr lang="en-US" sz="1800" b="1" dirty="0">
                <a:solidFill>
                  <a:schemeClr val="tx1"/>
                </a:solidFill>
              </a:rPr>
              <a:t>   |   Sathkumara</a:t>
            </a:r>
            <a:r>
              <a:rPr lang="en-US" b="1" dirty="0">
                <a:solidFill>
                  <a:schemeClr val="tx1"/>
                </a:solidFill>
              </a:rPr>
              <a:t> S M P U</a:t>
            </a:r>
            <a:r>
              <a:rPr lang="en-US" sz="1800" b="1" dirty="0">
                <a:solidFill>
                  <a:schemeClr val="tx1"/>
                </a:solidFill>
              </a:rPr>
              <a:t>   |  </a:t>
            </a:r>
            <a:r>
              <a:rPr lang="en-US" b="1" dirty="0">
                <a:solidFill>
                  <a:schemeClr val="tx1"/>
                </a:solidFill>
              </a:rPr>
              <a:t>24-25J-082</a:t>
            </a:r>
            <a:endParaRPr lang="en-US" sz="1800" b="1" dirty="0">
              <a:solidFill>
                <a:schemeClr val="tx1"/>
              </a:solidFill>
            </a:endParaRPr>
          </a:p>
        </p:txBody>
      </p:sp>
      <p:pic>
        <p:nvPicPr>
          <p:cNvPr id="4" name="Picture 3" descr="A graph with blue lines&#10;&#10;Description automatically generated">
            <a:extLst>
              <a:ext uri="{FF2B5EF4-FFF2-40B4-BE49-F238E27FC236}">
                <a16:creationId xmlns:a16="http://schemas.microsoft.com/office/drawing/2014/main" id="{E117537A-F621-F119-51B2-5EE005D19E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990600"/>
            <a:ext cx="11664906" cy="4800600"/>
          </a:xfrm>
          <a:prstGeom prst="rect">
            <a:avLst/>
          </a:prstGeom>
        </p:spPr>
      </p:pic>
    </p:spTree>
    <p:extLst>
      <p:ext uri="{BB962C8B-B14F-4D97-AF65-F5344CB8AC3E}">
        <p14:creationId xmlns:p14="http://schemas.microsoft.com/office/powerpoint/2010/main" val="902248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8877F-E640-6B70-60BC-1A7176EEE3B9}"/>
              </a:ext>
            </a:extLst>
          </p:cNvPr>
          <p:cNvSpPr>
            <a:spLocks noGrp="1"/>
          </p:cNvSpPr>
          <p:nvPr>
            <p:ph type="title"/>
          </p:nvPr>
        </p:nvSpPr>
        <p:spPr>
          <a:xfrm>
            <a:off x="343248" y="182678"/>
            <a:ext cx="11684000" cy="792162"/>
          </a:xfrm>
        </p:spPr>
        <p:txBody>
          <a:bodyPr/>
          <a:lstStyle/>
          <a:p>
            <a:r>
              <a:rPr lang="en-US" dirty="0">
                <a:solidFill>
                  <a:schemeClr val="accent1"/>
                </a:solidFill>
              </a:rPr>
              <a:t>System Diagram </a:t>
            </a:r>
          </a:p>
        </p:txBody>
      </p:sp>
      <p:pic>
        <p:nvPicPr>
          <p:cNvPr id="9" name="Picture 8" descr="A yellow briefcase with green arrows and dots">
            <a:extLst>
              <a:ext uri="{FF2B5EF4-FFF2-40B4-BE49-F238E27FC236}">
                <a16:creationId xmlns:a16="http://schemas.microsoft.com/office/drawing/2014/main" id="{705F4568-6271-0F50-680E-A62EE537C8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21399" y="5581439"/>
            <a:ext cx="850106" cy="850106"/>
          </a:xfrm>
          <a:prstGeom prst="rect">
            <a:avLst/>
          </a:prstGeom>
        </p:spPr>
      </p:pic>
      <p:pic>
        <p:nvPicPr>
          <p:cNvPr id="11" name="Picture 10" descr="A video player with a gear and a play button">
            <a:extLst>
              <a:ext uri="{FF2B5EF4-FFF2-40B4-BE49-F238E27FC236}">
                <a16:creationId xmlns:a16="http://schemas.microsoft.com/office/drawing/2014/main" id="{CDA3367E-E5FE-BCEB-5C4B-C6A6F36C50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31952" y="2634105"/>
            <a:ext cx="794895" cy="794895"/>
          </a:xfrm>
          <a:prstGeom prst="rect">
            <a:avLst/>
          </a:prstGeom>
        </p:spPr>
      </p:pic>
      <p:pic>
        <p:nvPicPr>
          <p:cNvPr id="13" name="Picture 12" descr="A computer with a questionnaire and a pencil">
            <a:extLst>
              <a:ext uri="{FF2B5EF4-FFF2-40B4-BE49-F238E27FC236}">
                <a16:creationId xmlns:a16="http://schemas.microsoft.com/office/drawing/2014/main" id="{95594C54-B074-447A-1685-932CF69E29A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10494" y="1161612"/>
            <a:ext cx="1071916" cy="832879"/>
          </a:xfrm>
          <a:prstGeom prst="rect">
            <a:avLst/>
          </a:prstGeom>
        </p:spPr>
      </p:pic>
      <p:pic>
        <p:nvPicPr>
          <p:cNvPr id="15" name="Picture 14" descr="A person sitting on a computer">
            <a:extLst>
              <a:ext uri="{FF2B5EF4-FFF2-40B4-BE49-F238E27FC236}">
                <a16:creationId xmlns:a16="http://schemas.microsoft.com/office/drawing/2014/main" id="{BDDDC9E1-F6AA-8E3D-905B-2E3D1076CF7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72529" y="2999916"/>
            <a:ext cx="1470737" cy="1470737"/>
          </a:xfrm>
          <a:prstGeom prst="rect">
            <a:avLst/>
          </a:prstGeom>
        </p:spPr>
      </p:pic>
      <p:pic>
        <p:nvPicPr>
          <p:cNvPr id="21" name="Picture 20" descr="A person with brown hair&#10;&#10;Description automatically generated">
            <a:extLst>
              <a:ext uri="{FF2B5EF4-FFF2-40B4-BE49-F238E27FC236}">
                <a16:creationId xmlns:a16="http://schemas.microsoft.com/office/drawing/2014/main" id="{5893A3BF-10C5-D6D7-FFFD-B2AC7F78230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3167" y="3254430"/>
            <a:ext cx="1001344" cy="961708"/>
          </a:xfrm>
          <a:prstGeom prst="rect">
            <a:avLst/>
          </a:prstGeom>
        </p:spPr>
      </p:pic>
      <p:pic>
        <p:nvPicPr>
          <p:cNvPr id="23" name="Picture 22" descr="A blue and black logo&#10;&#10;Description automatically generated">
            <a:extLst>
              <a:ext uri="{FF2B5EF4-FFF2-40B4-BE49-F238E27FC236}">
                <a16:creationId xmlns:a16="http://schemas.microsoft.com/office/drawing/2014/main" id="{CCF99CFE-373C-DFB0-AEE7-D3C4ED3D1D0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11753" y="3174824"/>
            <a:ext cx="1031785" cy="1272813"/>
          </a:xfrm>
          <a:prstGeom prst="rect">
            <a:avLst/>
          </a:prstGeom>
        </p:spPr>
      </p:pic>
      <p:sp>
        <p:nvSpPr>
          <p:cNvPr id="26" name="Freeform 7">
            <a:extLst>
              <a:ext uri="{FF2B5EF4-FFF2-40B4-BE49-F238E27FC236}">
                <a16:creationId xmlns:a16="http://schemas.microsoft.com/office/drawing/2014/main" id="{AA9C5C10-BE85-1AF5-09F6-40402B6B21EC}"/>
              </a:ext>
            </a:extLst>
          </p:cNvPr>
          <p:cNvSpPr/>
          <p:nvPr/>
        </p:nvSpPr>
        <p:spPr>
          <a:xfrm rot="16200000">
            <a:off x="1779354" y="3200717"/>
            <a:ext cx="365321" cy="1221029"/>
          </a:xfrm>
          <a:custGeom>
            <a:avLst/>
            <a:gdLst/>
            <a:ahLst/>
            <a:cxnLst/>
            <a:rect l="l" t="t" r="r" b="b"/>
            <a:pathLst>
              <a:path w="365321" h="987353">
                <a:moveTo>
                  <a:pt x="0" y="0"/>
                </a:moveTo>
                <a:lnTo>
                  <a:pt x="365320" y="0"/>
                </a:lnTo>
                <a:lnTo>
                  <a:pt x="365320" y="987353"/>
                </a:lnTo>
                <a:lnTo>
                  <a:pt x="0" y="98735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27" name="Freeform 7">
            <a:extLst>
              <a:ext uri="{FF2B5EF4-FFF2-40B4-BE49-F238E27FC236}">
                <a16:creationId xmlns:a16="http://schemas.microsoft.com/office/drawing/2014/main" id="{88E19E91-B13E-3F17-E083-17379EB783A6}"/>
              </a:ext>
            </a:extLst>
          </p:cNvPr>
          <p:cNvSpPr/>
          <p:nvPr/>
        </p:nvSpPr>
        <p:spPr>
          <a:xfrm rot="14006411">
            <a:off x="4430814" y="2130524"/>
            <a:ext cx="365321" cy="1280104"/>
          </a:xfrm>
          <a:custGeom>
            <a:avLst/>
            <a:gdLst/>
            <a:ahLst/>
            <a:cxnLst/>
            <a:rect l="l" t="t" r="r" b="b"/>
            <a:pathLst>
              <a:path w="365321" h="987353">
                <a:moveTo>
                  <a:pt x="0" y="0"/>
                </a:moveTo>
                <a:lnTo>
                  <a:pt x="365320" y="0"/>
                </a:lnTo>
                <a:lnTo>
                  <a:pt x="365320" y="987353"/>
                </a:lnTo>
                <a:lnTo>
                  <a:pt x="0" y="98735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dirty="0"/>
          </a:p>
        </p:txBody>
      </p:sp>
      <p:sp>
        <p:nvSpPr>
          <p:cNvPr id="28" name="Freeform 7">
            <a:extLst>
              <a:ext uri="{FF2B5EF4-FFF2-40B4-BE49-F238E27FC236}">
                <a16:creationId xmlns:a16="http://schemas.microsoft.com/office/drawing/2014/main" id="{DF80B8CD-69F2-460F-1474-A6A924DCF83C}"/>
              </a:ext>
            </a:extLst>
          </p:cNvPr>
          <p:cNvSpPr/>
          <p:nvPr/>
        </p:nvSpPr>
        <p:spPr>
          <a:xfrm rot="16200000">
            <a:off x="4688164" y="2985007"/>
            <a:ext cx="365321" cy="1359649"/>
          </a:xfrm>
          <a:custGeom>
            <a:avLst/>
            <a:gdLst/>
            <a:ahLst/>
            <a:cxnLst/>
            <a:rect l="l" t="t" r="r" b="b"/>
            <a:pathLst>
              <a:path w="365321" h="987353">
                <a:moveTo>
                  <a:pt x="0" y="0"/>
                </a:moveTo>
                <a:lnTo>
                  <a:pt x="365320" y="0"/>
                </a:lnTo>
                <a:lnTo>
                  <a:pt x="365320" y="987353"/>
                </a:lnTo>
                <a:lnTo>
                  <a:pt x="0" y="98735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29" name="Freeform 7">
            <a:extLst>
              <a:ext uri="{FF2B5EF4-FFF2-40B4-BE49-F238E27FC236}">
                <a16:creationId xmlns:a16="http://schemas.microsoft.com/office/drawing/2014/main" id="{B0A76A0B-28FE-B476-E45F-53219E53FB58}"/>
              </a:ext>
            </a:extLst>
          </p:cNvPr>
          <p:cNvSpPr/>
          <p:nvPr/>
        </p:nvSpPr>
        <p:spPr>
          <a:xfrm rot="18108402">
            <a:off x="4544922" y="3922110"/>
            <a:ext cx="372254" cy="1216325"/>
          </a:xfrm>
          <a:custGeom>
            <a:avLst/>
            <a:gdLst/>
            <a:ahLst/>
            <a:cxnLst/>
            <a:rect l="l" t="t" r="r" b="b"/>
            <a:pathLst>
              <a:path w="365321" h="987353">
                <a:moveTo>
                  <a:pt x="0" y="0"/>
                </a:moveTo>
                <a:lnTo>
                  <a:pt x="365320" y="0"/>
                </a:lnTo>
                <a:lnTo>
                  <a:pt x="365320" y="987353"/>
                </a:lnTo>
                <a:lnTo>
                  <a:pt x="0" y="987353"/>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US" dirty="0"/>
          </a:p>
        </p:txBody>
      </p:sp>
      <p:sp>
        <p:nvSpPr>
          <p:cNvPr id="30" name="Freeform 7">
            <a:extLst>
              <a:ext uri="{FF2B5EF4-FFF2-40B4-BE49-F238E27FC236}">
                <a16:creationId xmlns:a16="http://schemas.microsoft.com/office/drawing/2014/main" id="{BDF043DD-98D9-8ABD-AD17-903A45CBCD66}"/>
              </a:ext>
            </a:extLst>
          </p:cNvPr>
          <p:cNvSpPr/>
          <p:nvPr/>
        </p:nvSpPr>
        <p:spPr>
          <a:xfrm rot="14471276">
            <a:off x="8519412" y="4944585"/>
            <a:ext cx="334776" cy="1449828"/>
          </a:xfrm>
          <a:custGeom>
            <a:avLst/>
            <a:gdLst/>
            <a:ahLst/>
            <a:cxnLst/>
            <a:rect l="l" t="t" r="r" b="b"/>
            <a:pathLst>
              <a:path w="365321" h="987353">
                <a:moveTo>
                  <a:pt x="0" y="0"/>
                </a:moveTo>
                <a:lnTo>
                  <a:pt x="365320" y="0"/>
                </a:lnTo>
                <a:lnTo>
                  <a:pt x="365320" y="987353"/>
                </a:lnTo>
                <a:lnTo>
                  <a:pt x="0" y="987353"/>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US" dirty="0"/>
          </a:p>
        </p:txBody>
      </p:sp>
      <p:pic>
        <p:nvPicPr>
          <p:cNvPr id="36" name="Picture 35" descr="A group of people sitting on a table&#10;&#10;Description automatically generated">
            <a:extLst>
              <a:ext uri="{FF2B5EF4-FFF2-40B4-BE49-F238E27FC236}">
                <a16:creationId xmlns:a16="http://schemas.microsoft.com/office/drawing/2014/main" id="{63967BDF-B7E2-483B-0BAA-EDBA88D6681F}"/>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6185248" y="4114800"/>
            <a:ext cx="888302" cy="888302"/>
          </a:xfrm>
          <a:prstGeom prst="rect">
            <a:avLst/>
          </a:prstGeom>
        </p:spPr>
      </p:pic>
      <p:sp>
        <p:nvSpPr>
          <p:cNvPr id="37" name="TextBox 36">
            <a:extLst>
              <a:ext uri="{FF2B5EF4-FFF2-40B4-BE49-F238E27FC236}">
                <a16:creationId xmlns:a16="http://schemas.microsoft.com/office/drawing/2014/main" id="{9791A7A0-D13C-1352-7692-C05D02D61CEC}"/>
              </a:ext>
            </a:extLst>
          </p:cNvPr>
          <p:cNvSpPr txBox="1"/>
          <p:nvPr/>
        </p:nvSpPr>
        <p:spPr>
          <a:xfrm>
            <a:off x="5335899" y="2035317"/>
            <a:ext cx="2421106" cy="338554"/>
          </a:xfrm>
          <a:prstGeom prst="rect">
            <a:avLst/>
          </a:prstGeom>
          <a:noFill/>
        </p:spPr>
        <p:txBody>
          <a:bodyPr wrap="square" rtlCol="0">
            <a:spAutoFit/>
          </a:bodyPr>
          <a:lstStyle/>
          <a:p>
            <a:r>
              <a:rPr lang="en-US" sz="1600" dirty="0"/>
              <a:t>MCQ Levelup Controlling</a:t>
            </a:r>
          </a:p>
        </p:txBody>
      </p:sp>
      <p:sp>
        <p:nvSpPr>
          <p:cNvPr id="38" name="TextBox 37">
            <a:extLst>
              <a:ext uri="{FF2B5EF4-FFF2-40B4-BE49-F238E27FC236}">
                <a16:creationId xmlns:a16="http://schemas.microsoft.com/office/drawing/2014/main" id="{90F9478F-10DB-9A0E-18F1-DCFA623A6526}"/>
              </a:ext>
            </a:extLst>
          </p:cNvPr>
          <p:cNvSpPr txBox="1"/>
          <p:nvPr/>
        </p:nvSpPr>
        <p:spPr>
          <a:xfrm>
            <a:off x="5486400" y="3377625"/>
            <a:ext cx="3152926" cy="584775"/>
          </a:xfrm>
          <a:prstGeom prst="rect">
            <a:avLst/>
          </a:prstGeom>
          <a:noFill/>
        </p:spPr>
        <p:txBody>
          <a:bodyPr wrap="square" rtlCol="0">
            <a:spAutoFit/>
          </a:bodyPr>
          <a:lstStyle/>
          <a:p>
            <a:r>
              <a:rPr lang="en-US" sz="1600" dirty="0"/>
              <a:t>Intelligence Video &amp; Tutorial Recommendation</a:t>
            </a:r>
          </a:p>
        </p:txBody>
      </p:sp>
      <p:sp>
        <p:nvSpPr>
          <p:cNvPr id="40" name="TextBox 39">
            <a:extLst>
              <a:ext uri="{FF2B5EF4-FFF2-40B4-BE49-F238E27FC236}">
                <a16:creationId xmlns:a16="http://schemas.microsoft.com/office/drawing/2014/main" id="{8042B00C-D6BF-A220-9D19-B6D166FC0886}"/>
              </a:ext>
            </a:extLst>
          </p:cNvPr>
          <p:cNvSpPr txBox="1"/>
          <p:nvPr/>
        </p:nvSpPr>
        <p:spPr>
          <a:xfrm>
            <a:off x="5236391" y="4876800"/>
            <a:ext cx="3152926" cy="338554"/>
          </a:xfrm>
          <a:prstGeom prst="rect">
            <a:avLst/>
          </a:prstGeom>
          <a:noFill/>
        </p:spPr>
        <p:txBody>
          <a:bodyPr wrap="square" rtlCol="0">
            <a:spAutoFit/>
          </a:bodyPr>
          <a:lstStyle/>
          <a:p>
            <a:r>
              <a:rPr lang="en-US" sz="1600" dirty="0"/>
              <a:t>2D Interview Panel Simulation</a:t>
            </a:r>
          </a:p>
        </p:txBody>
      </p:sp>
      <p:sp>
        <p:nvSpPr>
          <p:cNvPr id="41" name="TextBox 40">
            <a:extLst>
              <a:ext uri="{FF2B5EF4-FFF2-40B4-BE49-F238E27FC236}">
                <a16:creationId xmlns:a16="http://schemas.microsoft.com/office/drawing/2014/main" id="{CBD33EA2-8ECA-B0F9-0222-2F45CFC56F0F}"/>
              </a:ext>
            </a:extLst>
          </p:cNvPr>
          <p:cNvSpPr txBox="1"/>
          <p:nvPr/>
        </p:nvSpPr>
        <p:spPr>
          <a:xfrm>
            <a:off x="4982751" y="6415581"/>
            <a:ext cx="3152926" cy="338554"/>
          </a:xfrm>
          <a:prstGeom prst="rect">
            <a:avLst/>
          </a:prstGeom>
          <a:noFill/>
        </p:spPr>
        <p:txBody>
          <a:bodyPr wrap="square" rtlCol="0">
            <a:spAutoFit/>
          </a:bodyPr>
          <a:lstStyle/>
          <a:p>
            <a:r>
              <a:rPr lang="en-US" sz="1600" dirty="0"/>
              <a:t>AI Powered Career Path Guidance</a:t>
            </a:r>
          </a:p>
        </p:txBody>
      </p:sp>
      <p:sp>
        <p:nvSpPr>
          <p:cNvPr id="42" name="Freeform 7">
            <a:extLst>
              <a:ext uri="{FF2B5EF4-FFF2-40B4-BE49-F238E27FC236}">
                <a16:creationId xmlns:a16="http://schemas.microsoft.com/office/drawing/2014/main" id="{FF372A91-D72C-C0B8-8386-EF55FCE83A47}"/>
              </a:ext>
            </a:extLst>
          </p:cNvPr>
          <p:cNvSpPr/>
          <p:nvPr/>
        </p:nvSpPr>
        <p:spPr>
          <a:xfrm rot="7025419" flipV="1">
            <a:off x="8472292" y="1922245"/>
            <a:ext cx="452023" cy="1402744"/>
          </a:xfrm>
          <a:custGeom>
            <a:avLst/>
            <a:gdLst/>
            <a:ahLst/>
            <a:cxnLst/>
            <a:rect l="l" t="t" r="r" b="b"/>
            <a:pathLst>
              <a:path w="365321" h="987353">
                <a:moveTo>
                  <a:pt x="0" y="0"/>
                </a:moveTo>
                <a:lnTo>
                  <a:pt x="365320" y="0"/>
                </a:lnTo>
                <a:lnTo>
                  <a:pt x="365320" y="987353"/>
                </a:lnTo>
                <a:lnTo>
                  <a:pt x="0" y="98735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dirty="0"/>
          </a:p>
        </p:txBody>
      </p:sp>
      <p:sp>
        <p:nvSpPr>
          <p:cNvPr id="43" name="Freeform 7">
            <a:extLst>
              <a:ext uri="{FF2B5EF4-FFF2-40B4-BE49-F238E27FC236}">
                <a16:creationId xmlns:a16="http://schemas.microsoft.com/office/drawing/2014/main" id="{6819BA3F-78EB-7281-36AE-ED4D3EE5F86D}"/>
              </a:ext>
            </a:extLst>
          </p:cNvPr>
          <p:cNvSpPr/>
          <p:nvPr/>
        </p:nvSpPr>
        <p:spPr>
          <a:xfrm rot="16200000">
            <a:off x="8595742" y="3217776"/>
            <a:ext cx="365321" cy="1086915"/>
          </a:xfrm>
          <a:custGeom>
            <a:avLst/>
            <a:gdLst/>
            <a:ahLst/>
            <a:cxnLst/>
            <a:rect l="l" t="t" r="r" b="b"/>
            <a:pathLst>
              <a:path w="365321" h="987353">
                <a:moveTo>
                  <a:pt x="0" y="0"/>
                </a:moveTo>
                <a:lnTo>
                  <a:pt x="365320" y="0"/>
                </a:lnTo>
                <a:lnTo>
                  <a:pt x="365320" y="987353"/>
                </a:lnTo>
                <a:lnTo>
                  <a:pt x="0" y="98735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44" name="Freeform 7">
            <a:extLst>
              <a:ext uri="{FF2B5EF4-FFF2-40B4-BE49-F238E27FC236}">
                <a16:creationId xmlns:a16="http://schemas.microsoft.com/office/drawing/2014/main" id="{E624C29A-A847-F7E4-6642-3D2B9C7F4E12}"/>
              </a:ext>
            </a:extLst>
          </p:cNvPr>
          <p:cNvSpPr/>
          <p:nvPr/>
        </p:nvSpPr>
        <p:spPr>
          <a:xfrm rot="14804838">
            <a:off x="8430345" y="4014118"/>
            <a:ext cx="372254" cy="1361034"/>
          </a:xfrm>
          <a:custGeom>
            <a:avLst/>
            <a:gdLst/>
            <a:ahLst/>
            <a:cxnLst/>
            <a:rect l="l" t="t" r="r" b="b"/>
            <a:pathLst>
              <a:path w="365321" h="987353">
                <a:moveTo>
                  <a:pt x="0" y="0"/>
                </a:moveTo>
                <a:lnTo>
                  <a:pt x="365320" y="0"/>
                </a:lnTo>
                <a:lnTo>
                  <a:pt x="365320" y="987353"/>
                </a:lnTo>
                <a:lnTo>
                  <a:pt x="0" y="987353"/>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US" dirty="0"/>
          </a:p>
        </p:txBody>
      </p:sp>
      <p:sp>
        <p:nvSpPr>
          <p:cNvPr id="45" name="Freeform 7">
            <a:extLst>
              <a:ext uri="{FF2B5EF4-FFF2-40B4-BE49-F238E27FC236}">
                <a16:creationId xmlns:a16="http://schemas.microsoft.com/office/drawing/2014/main" id="{9D57BC75-5A1E-1AC4-C9B4-2102BC44A242}"/>
              </a:ext>
            </a:extLst>
          </p:cNvPr>
          <p:cNvSpPr/>
          <p:nvPr/>
        </p:nvSpPr>
        <p:spPr>
          <a:xfrm rot="18648969">
            <a:off x="4131739" y="4698552"/>
            <a:ext cx="334776" cy="1449828"/>
          </a:xfrm>
          <a:custGeom>
            <a:avLst/>
            <a:gdLst/>
            <a:ahLst/>
            <a:cxnLst/>
            <a:rect l="l" t="t" r="r" b="b"/>
            <a:pathLst>
              <a:path w="365321" h="987353">
                <a:moveTo>
                  <a:pt x="0" y="0"/>
                </a:moveTo>
                <a:lnTo>
                  <a:pt x="365320" y="0"/>
                </a:lnTo>
                <a:lnTo>
                  <a:pt x="365320" y="987353"/>
                </a:lnTo>
                <a:lnTo>
                  <a:pt x="0" y="987353"/>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US" dirty="0"/>
          </a:p>
        </p:txBody>
      </p:sp>
      <p:sp>
        <p:nvSpPr>
          <p:cNvPr id="46" name="TextBox 45">
            <a:extLst>
              <a:ext uri="{FF2B5EF4-FFF2-40B4-BE49-F238E27FC236}">
                <a16:creationId xmlns:a16="http://schemas.microsoft.com/office/drawing/2014/main" id="{2579D3AC-CCE5-1C07-54E5-828AC7C36D96}"/>
              </a:ext>
            </a:extLst>
          </p:cNvPr>
          <p:cNvSpPr txBox="1"/>
          <p:nvPr/>
        </p:nvSpPr>
        <p:spPr>
          <a:xfrm>
            <a:off x="10051787" y="4484402"/>
            <a:ext cx="1086915" cy="338554"/>
          </a:xfrm>
          <a:prstGeom prst="rect">
            <a:avLst/>
          </a:prstGeom>
          <a:noFill/>
        </p:spPr>
        <p:txBody>
          <a:bodyPr wrap="square" rtlCol="0">
            <a:spAutoFit/>
          </a:bodyPr>
          <a:lstStyle/>
          <a:p>
            <a:r>
              <a:rPr lang="en-US" sz="1600" dirty="0"/>
              <a:t>Database</a:t>
            </a:r>
          </a:p>
        </p:txBody>
      </p:sp>
      <p:sp>
        <p:nvSpPr>
          <p:cNvPr id="47" name="TextBox 46">
            <a:extLst>
              <a:ext uri="{FF2B5EF4-FFF2-40B4-BE49-F238E27FC236}">
                <a16:creationId xmlns:a16="http://schemas.microsoft.com/office/drawing/2014/main" id="{4021F611-A065-00CC-0F07-3726D6421272}"/>
              </a:ext>
            </a:extLst>
          </p:cNvPr>
          <p:cNvSpPr txBox="1"/>
          <p:nvPr/>
        </p:nvSpPr>
        <p:spPr>
          <a:xfrm>
            <a:off x="2661600" y="4298792"/>
            <a:ext cx="1435839" cy="584775"/>
          </a:xfrm>
          <a:prstGeom prst="rect">
            <a:avLst/>
          </a:prstGeom>
          <a:noFill/>
        </p:spPr>
        <p:txBody>
          <a:bodyPr wrap="square" rtlCol="0">
            <a:spAutoFit/>
          </a:bodyPr>
          <a:lstStyle/>
          <a:p>
            <a:pPr algn="ctr"/>
            <a:r>
              <a:rPr lang="en-US" sz="1600" dirty="0"/>
              <a:t>Web Application</a:t>
            </a:r>
          </a:p>
        </p:txBody>
      </p:sp>
      <p:sp>
        <p:nvSpPr>
          <p:cNvPr id="48" name="TextBox 47">
            <a:extLst>
              <a:ext uri="{FF2B5EF4-FFF2-40B4-BE49-F238E27FC236}">
                <a16:creationId xmlns:a16="http://schemas.microsoft.com/office/drawing/2014/main" id="{63B9698C-78D4-C72F-0BEC-49290C145E50}"/>
              </a:ext>
            </a:extLst>
          </p:cNvPr>
          <p:cNvSpPr txBox="1"/>
          <p:nvPr/>
        </p:nvSpPr>
        <p:spPr>
          <a:xfrm>
            <a:off x="66791" y="4216138"/>
            <a:ext cx="1435839" cy="338554"/>
          </a:xfrm>
          <a:prstGeom prst="rect">
            <a:avLst/>
          </a:prstGeom>
          <a:noFill/>
        </p:spPr>
        <p:txBody>
          <a:bodyPr wrap="square" rtlCol="0">
            <a:spAutoFit/>
          </a:bodyPr>
          <a:lstStyle/>
          <a:p>
            <a:pPr algn="ctr"/>
            <a:r>
              <a:rPr lang="en-US" sz="1600" dirty="0"/>
              <a:t>User</a:t>
            </a:r>
          </a:p>
        </p:txBody>
      </p:sp>
    </p:spTree>
    <p:extLst>
      <p:ext uri="{BB962C8B-B14F-4D97-AF65-F5344CB8AC3E}">
        <p14:creationId xmlns:p14="http://schemas.microsoft.com/office/powerpoint/2010/main" val="18831067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e and green lines connected">
            <a:extLst>
              <a:ext uri="{FF2B5EF4-FFF2-40B4-BE49-F238E27FC236}">
                <a16:creationId xmlns:a16="http://schemas.microsoft.com/office/drawing/2014/main" id="{3142A528-E5D7-6F14-849C-73E8957FF072}"/>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6" name="Title 1">
            <a:extLst>
              <a:ext uri="{FF2B5EF4-FFF2-40B4-BE49-F238E27FC236}">
                <a16:creationId xmlns:a16="http://schemas.microsoft.com/office/drawing/2014/main" id="{D9B0E189-B921-FEBE-52DB-810F306B3082}"/>
              </a:ext>
            </a:extLst>
          </p:cNvPr>
          <p:cNvSpPr>
            <a:spLocks noGrp="1"/>
          </p:cNvSpPr>
          <p:nvPr>
            <p:ph type="title"/>
          </p:nvPr>
        </p:nvSpPr>
        <p:spPr>
          <a:xfrm>
            <a:off x="304800" y="304800"/>
            <a:ext cx="11684000" cy="838200"/>
          </a:xfrm>
        </p:spPr>
        <p:txBody>
          <a:bodyPr>
            <a:normAutofit/>
          </a:bodyPr>
          <a:lstStyle/>
          <a:p>
            <a:r>
              <a:rPr lang="en-US" sz="4000" b="1" dirty="0"/>
              <a:t>Commercialization</a:t>
            </a:r>
            <a:endParaRPr lang="en-US" b="1" dirty="0"/>
          </a:p>
        </p:txBody>
      </p:sp>
      <p:sp>
        <p:nvSpPr>
          <p:cNvPr id="2" name="Rectangle 1">
            <a:extLst>
              <a:ext uri="{FF2B5EF4-FFF2-40B4-BE49-F238E27FC236}">
                <a16:creationId xmlns:a16="http://schemas.microsoft.com/office/drawing/2014/main" id="{868B95A5-1DC2-6114-0653-97A7704E1FC7}"/>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a:t>
            </a:r>
            <a:r>
              <a:rPr lang="en-US" b="1" dirty="0">
                <a:solidFill>
                  <a:schemeClr val="tx1"/>
                </a:solidFill>
              </a:rPr>
              <a:t>21306136</a:t>
            </a:r>
            <a:r>
              <a:rPr lang="en-US" sz="1800" b="1" dirty="0">
                <a:solidFill>
                  <a:schemeClr val="tx1"/>
                </a:solidFill>
              </a:rPr>
              <a:t>   |   Sathkumara</a:t>
            </a:r>
            <a:r>
              <a:rPr lang="en-US" b="1" dirty="0">
                <a:solidFill>
                  <a:schemeClr val="tx1"/>
                </a:solidFill>
              </a:rPr>
              <a:t> S M P U</a:t>
            </a:r>
            <a:r>
              <a:rPr lang="en-US" sz="1800" b="1" dirty="0">
                <a:solidFill>
                  <a:schemeClr val="tx1"/>
                </a:solidFill>
              </a:rPr>
              <a:t>   |  </a:t>
            </a:r>
            <a:r>
              <a:rPr lang="en-US" b="1" dirty="0">
                <a:solidFill>
                  <a:schemeClr val="tx1"/>
                </a:solidFill>
              </a:rPr>
              <a:t>24-25J-082</a:t>
            </a:r>
            <a:endParaRPr lang="en-US" sz="1800" b="1" dirty="0">
              <a:solidFill>
                <a:schemeClr val="tx1"/>
              </a:solidFill>
            </a:endParaRPr>
          </a:p>
        </p:txBody>
      </p:sp>
      <p:pic>
        <p:nvPicPr>
          <p:cNvPr id="4" name="Picture 3" descr="A screenshot of a web page&#10;&#10;Description automatically generated">
            <a:extLst>
              <a:ext uri="{FF2B5EF4-FFF2-40B4-BE49-F238E27FC236}">
                <a16:creationId xmlns:a16="http://schemas.microsoft.com/office/drawing/2014/main" id="{7EE830B2-0D82-B561-35BC-7711C3913EF0}"/>
              </a:ext>
            </a:extLst>
          </p:cNvPr>
          <p:cNvPicPr>
            <a:picLocks noChangeAspect="1"/>
          </p:cNvPicPr>
          <p:nvPr/>
        </p:nvPicPr>
        <p:blipFill rotWithShape="1">
          <a:blip r:embed="rId3">
            <a:extLst>
              <a:ext uri="{28A0092B-C50C-407E-A947-70E740481C1C}">
                <a14:useLocalDpi xmlns:a14="http://schemas.microsoft.com/office/drawing/2010/main" val="0"/>
              </a:ext>
            </a:extLst>
          </a:blip>
          <a:srcRect l="705" t="553" r="521" b="1658"/>
          <a:stretch/>
        </p:blipFill>
        <p:spPr>
          <a:xfrm>
            <a:off x="812799" y="1485900"/>
            <a:ext cx="10668001" cy="4495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163501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e and green lines connected">
            <a:extLst>
              <a:ext uri="{FF2B5EF4-FFF2-40B4-BE49-F238E27FC236}">
                <a16:creationId xmlns:a16="http://schemas.microsoft.com/office/drawing/2014/main" id="{3142A528-E5D7-6F14-849C-73E8957FF072}"/>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6" name="Title 1">
            <a:extLst>
              <a:ext uri="{FF2B5EF4-FFF2-40B4-BE49-F238E27FC236}">
                <a16:creationId xmlns:a16="http://schemas.microsoft.com/office/drawing/2014/main" id="{D9B0E189-B921-FEBE-52DB-810F306B3082}"/>
              </a:ext>
            </a:extLst>
          </p:cNvPr>
          <p:cNvSpPr>
            <a:spLocks noGrp="1"/>
          </p:cNvSpPr>
          <p:nvPr>
            <p:ph type="title"/>
          </p:nvPr>
        </p:nvSpPr>
        <p:spPr>
          <a:xfrm>
            <a:off x="304800" y="304800"/>
            <a:ext cx="11684000" cy="838200"/>
          </a:xfrm>
        </p:spPr>
        <p:txBody>
          <a:bodyPr>
            <a:normAutofit/>
          </a:bodyPr>
          <a:lstStyle/>
          <a:p>
            <a:r>
              <a:rPr lang="en-US" b="1" dirty="0"/>
              <a:t>References</a:t>
            </a:r>
          </a:p>
        </p:txBody>
      </p:sp>
      <p:sp>
        <p:nvSpPr>
          <p:cNvPr id="2" name="Rectangle 1">
            <a:extLst>
              <a:ext uri="{FF2B5EF4-FFF2-40B4-BE49-F238E27FC236}">
                <a16:creationId xmlns:a16="http://schemas.microsoft.com/office/drawing/2014/main" id="{C4EC97B0-48EC-60A4-2D33-68995755254C}"/>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a:t>
            </a:r>
            <a:r>
              <a:rPr lang="en-US" b="1" dirty="0">
                <a:solidFill>
                  <a:schemeClr val="tx1"/>
                </a:solidFill>
              </a:rPr>
              <a:t>21306136</a:t>
            </a:r>
            <a:r>
              <a:rPr lang="en-US" sz="1800" b="1" dirty="0">
                <a:solidFill>
                  <a:schemeClr val="tx1"/>
                </a:solidFill>
              </a:rPr>
              <a:t>   |   Sathkumara</a:t>
            </a:r>
            <a:r>
              <a:rPr lang="en-US" b="1" dirty="0">
                <a:solidFill>
                  <a:schemeClr val="tx1"/>
                </a:solidFill>
              </a:rPr>
              <a:t> S M P U</a:t>
            </a:r>
            <a:r>
              <a:rPr lang="en-US" sz="1800" b="1" dirty="0">
                <a:solidFill>
                  <a:schemeClr val="tx1"/>
                </a:solidFill>
              </a:rPr>
              <a:t>   |  </a:t>
            </a:r>
            <a:r>
              <a:rPr lang="en-US" b="1" dirty="0">
                <a:solidFill>
                  <a:schemeClr val="tx1"/>
                </a:solidFill>
              </a:rPr>
              <a:t>24-25J-082</a:t>
            </a:r>
            <a:endParaRPr lang="en-US" sz="1800" b="1" dirty="0">
              <a:solidFill>
                <a:schemeClr val="tx1"/>
              </a:solidFill>
            </a:endParaRPr>
          </a:p>
        </p:txBody>
      </p:sp>
      <p:sp>
        <p:nvSpPr>
          <p:cNvPr id="4" name="TextBox 3">
            <a:extLst>
              <a:ext uri="{FF2B5EF4-FFF2-40B4-BE49-F238E27FC236}">
                <a16:creationId xmlns:a16="http://schemas.microsoft.com/office/drawing/2014/main" id="{41F259E9-D1DF-60A1-ACB0-71CA1C2276CD}"/>
              </a:ext>
            </a:extLst>
          </p:cNvPr>
          <p:cNvSpPr txBox="1"/>
          <p:nvPr/>
        </p:nvSpPr>
        <p:spPr>
          <a:xfrm>
            <a:off x="914400" y="1600200"/>
            <a:ext cx="9144000" cy="3416320"/>
          </a:xfrm>
          <a:prstGeom prst="rect">
            <a:avLst/>
          </a:prstGeom>
          <a:noFill/>
        </p:spPr>
        <p:txBody>
          <a:bodyPr wrap="square">
            <a:spAutoFit/>
          </a:bodyPr>
          <a:lstStyle/>
          <a:p>
            <a:r>
              <a:rPr lang="en-US" dirty="0"/>
              <a:t>[1]C. Atwell, L. S. </a:t>
            </a:r>
            <a:r>
              <a:rPr lang="en-US" dirty="0" err="1"/>
              <a:t>Marcolino</a:t>
            </a:r>
            <a:r>
              <a:rPr lang="en-US" dirty="0"/>
              <a:t>, "Personalized Career Path Recommendations Using AI," IEEE Transactions on Knowledge and Data Engineering, vol. 32, no. 4, pp. 792-804, Apr. 2020.</a:t>
            </a:r>
          </a:p>
          <a:p>
            <a:endParaRPr lang="en-US" dirty="0"/>
          </a:p>
          <a:p>
            <a:r>
              <a:rPr lang="en-US" dirty="0"/>
              <a:t>[2]S. Ghosh, R. Islam, M. Uddin, "Integrating Real-Time Job Market Data into Career Guidance Systems," IEEE Access, vol. 8, pp. 21548-21557, 2020.</a:t>
            </a:r>
          </a:p>
          <a:p>
            <a:endParaRPr lang="en-US" dirty="0"/>
          </a:p>
          <a:p>
            <a:r>
              <a:rPr lang="en-US" dirty="0"/>
              <a:t>[3]H. Li, Z. Zhang, L. Zhang, "AI-Driven Skill Gap Analysis for Personalized Learning," IEEE Transactions on Learning Technologies, vol. 13, no. 2, pp. 271-280, 2020.</a:t>
            </a:r>
          </a:p>
          <a:p>
            <a:endParaRPr lang="en-US" dirty="0"/>
          </a:p>
          <a:p>
            <a:r>
              <a:rPr lang="en-US" dirty="0"/>
              <a:t>[4]J. Lee, K. H. Lee, "User Feedback Integration in AI-Based Career Recommendation Systems," IEEE Transactions on Human-Machine Systems, vol. 50, no. 5, pp. 368-378, Oct. 2020.</a:t>
            </a:r>
          </a:p>
        </p:txBody>
      </p:sp>
    </p:spTree>
    <p:extLst>
      <p:ext uri="{BB962C8B-B14F-4D97-AF65-F5344CB8AC3E}">
        <p14:creationId xmlns:p14="http://schemas.microsoft.com/office/powerpoint/2010/main" val="19957357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e and green lines connected">
            <a:extLst>
              <a:ext uri="{FF2B5EF4-FFF2-40B4-BE49-F238E27FC236}">
                <a16:creationId xmlns:a16="http://schemas.microsoft.com/office/drawing/2014/main" id="{3142A528-E5D7-6F14-849C-73E8957FF072}"/>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6" name="Title 1">
            <a:extLst>
              <a:ext uri="{FF2B5EF4-FFF2-40B4-BE49-F238E27FC236}">
                <a16:creationId xmlns:a16="http://schemas.microsoft.com/office/drawing/2014/main" id="{D9B0E189-B921-FEBE-52DB-810F306B3082}"/>
              </a:ext>
            </a:extLst>
          </p:cNvPr>
          <p:cNvSpPr>
            <a:spLocks noGrp="1"/>
          </p:cNvSpPr>
          <p:nvPr>
            <p:ph type="title"/>
          </p:nvPr>
        </p:nvSpPr>
        <p:spPr>
          <a:xfrm>
            <a:off x="304800" y="304800"/>
            <a:ext cx="11684000" cy="838200"/>
          </a:xfrm>
        </p:spPr>
        <p:txBody>
          <a:bodyPr>
            <a:normAutofit/>
          </a:bodyPr>
          <a:lstStyle/>
          <a:p>
            <a:r>
              <a:rPr lang="en-US" b="1" dirty="0"/>
              <a:t>Budget</a:t>
            </a:r>
          </a:p>
        </p:txBody>
      </p:sp>
      <p:graphicFrame>
        <p:nvGraphicFramePr>
          <p:cNvPr id="3" name="Table 2">
            <a:extLst>
              <a:ext uri="{FF2B5EF4-FFF2-40B4-BE49-F238E27FC236}">
                <a16:creationId xmlns:a16="http://schemas.microsoft.com/office/drawing/2014/main" id="{E9778BFE-074F-D3A7-4964-30DF546D2713}"/>
              </a:ext>
            </a:extLst>
          </p:cNvPr>
          <p:cNvGraphicFramePr>
            <a:graphicFrameLocks noGrp="1"/>
          </p:cNvGraphicFramePr>
          <p:nvPr>
            <p:extLst>
              <p:ext uri="{D42A27DB-BD31-4B8C-83A1-F6EECF244321}">
                <p14:modId xmlns:p14="http://schemas.microsoft.com/office/powerpoint/2010/main" val="4220393693"/>
              </p:ext>
            </p:extLst>
          </p:nvPr>
        </p:nvGraphicFramePr>
        <p:xfrm>
          <a:off x="1485900" y="1409337"/>
          <a:ext cx="9220200" cy="4648925"/>
        </p:xfrm>
        <a:graphic>
          <a:graphicData uri="http://schemas.openxmlformats.org/drawingml/2006/table">
            <a:tbl>
              <a:tblPr firstRow="1" bandRow="1">
                <a:tableStyleId>{21E4AEA4-8DFA-4A89-87EB-49C32662AFE0}</a:tableStyleId>
              </a:tblPr>
              <a:tblGrid>
                <a:gridCol w="5886641">
                  <a:extLst>
                    <a:ext uri="{9D8B030D-6E8A-4147-A177-3AD203B41FA5}">
                      <a16:colId xmlns:a16="http://schemas.microsoft.com/office/drawing/2014/main" val="1692393345"/>
                    </a:ext>
                  </a:extLst>
                </a:gridCol>
                <a:gridCol w="3333559">
                  <a:extLst>
                    <a:ext uri="{9D8B030D-6E8A-4147-A177-3AD203B41FA5}">
                      <a16:colId xmlns:a16="http://schemas.microsoft.com/office/drawing/2014/main" val="1168505039"/>
                    </a:ext>
                  </a:extLst>
                </a:gridCol>
              </a:tblGrid>
              <a:tr h="929785">
                <a:tc>
                  <a:txBody>
                    <a:bodyPr/>
                    <a:lstStyle/>
                    <a:p>
                      <a:pPr lvl="1" algn="ctr"/>
                      <a:r>
                        <a:rPr lang="en-US" sz="2800" dirty="0"/>
                        <a:t>Estimated Budget Per Month</a:t>
                      </a:r>
                    </a:p>
                  </a:txBody>
                  <a:tcPr anchor="ctr"/>
                </a:tc>
                <a:tc>
                  <a:txBody>
                    <a:bodyPr/>
                    <a:lstStyle/>
                    <a:p>
                      <a:pPr lvl="0" algn="ctr"/>
                      <a:r>
                        <a:rPr lang="en-US" sz="2800" dirty="0"/>
                        <a:t>Amount(LKR)</a:t>
                      </a:r>
                    </a:p>
                  </a:txBody>
                  <a:tcPr anchor="ctr"/>
                </a:tc>
                <a:extLst>
                  <a:ext uri="{0D108BD9-81ED-4DB2-BD59-A6C34878D82A}">
                    <a16:rowId xmlns:a16="http://schemas.microsoft.com/office/drawing/2014/main" val="1533316271"/>
                  </a:ext>
                </a:extLst>
              </a:tr>
              <a:tr h="929785">
                <a:tc>
                  <a:txBody>
                    <a:bodyPr/>
                    <a:lstStyle/>
                    <a:p>
                      <a:r>
                        <a:rPr lang="en-US" sz="2400" dirty="0"/>
                        <a:t>Power Bill Charges</a:t>
                      </a:r>
                      <a:endParaRPr lang="en-US" dirty="0"/>
                    </a:p>
                  </a:txBody>
                  <a:tcPr anchor="ctr"/>
                </a:tc>
                <a:tc>
                  <a:txBody>
                    <a:bodyPr/>
                    <a:lstStyle/>
                    <a:p>
                      <a:pPr lvl="0" algn="ctr"/>
                      <a:r>
                        <a:rPr lang="en-US" sz="2400" dirty="0"/>
                        <a:t>1500.00</a:t>
                      </a:r>
                    </a:p>
                  </a:txBody>
                  <a:tcPr anchor="ctr"/>
                </a:tc>
                <a:extLst>
                  <a:ext uri="{0D108BD9-81ED-4DB2-BD59-A6C34878D82A}">
                    <a16:rowId xmlns:a16="http://schemas.microsoft.com/office/drawing/2014/main" val="2040170557"/>
                  </a:ext>
                </a:extLst>
              </a:tr>
              <a:tr h="929785">
                <a:tc>
                  <a:txBody>
                    <a:bodyPr/>
                    <a:lstStyle/>
                    <a:p>
                      <a:r>
                        <a:rPr lang="en-US" sz="2400" dirty="0"/>
                        <a:t>Internet Charges </a:t>
                      </a:r>
                      <a:r>
                        <a:rPr lang="en-US" sz="2000" dirty="0"/>
                        <a:t>(The development and technical information learning)</a:t>
                      </a:r>
                      <a:endParaRPr lang="en-US" sz="2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3500.00</a:t>
                      </a:r>
                    </a:p>
                    <a:p>
                      <a:endParaRPr lang="en-US" dirty="0"/>
                    </a:p>
                  </a:txBody>
                  <a:tcPr anchor="ctr"/>
                </a:tc>
                <a:extLst>
                  <a:ext uri="{0D108BD9-81ED-4DB2-BD59-A6C34878D82A}">
                    <a16:rowId xmlns:a16="http://schemas.microsoft.com/office/drawing/2014/main" val="530230050"/>
                  </a:ext>
                </a:extLst>
              </a:tr>
              <a:tr h="929785">
                <a:tc>
                  <a:txBody>
                    <a:bodyPr/>
                    <a:lstStyle/>
                    <a:p>
                      <a:pPr lvl="0"/>
                      <a:r>
                        <a:rPr lang="en-US" sz="2400" dirty="0"/>
                        <a:t>Extra Charges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1000.00</a:t>
                      </a:r>
                    </a:p>
                    <a:p>
                      <a:endParaRPr lang="en-US" dirty="0"/>
                    </a:p>
                  </a:txBody>
                  <a:tcPr anchor="ctr"/>
                </a:tc>
                <a:extLst>
                  <a:ext uri="{0D108BD9-81ED-4DB2-BD59-A6C34878D82A}">
                    <a16:rowId xmlns:a16="http://schemas.microsoft.com/office/drawing/2014/main" val="317747359"/>
                  </a:ext>
                </a:extLst>
              </a:tr>
              <a:tr h="929785">
                <a:tc>
                  <a:txBody>
                    <a:bodyPr/>
                    <a:lstStyle/>
                    <a:p>
                      <a:r>
                        <a:rPr lang="en-US" sz="2400" dirty="0"/>
                        <a:t>Total</a:t>
                      </a:r>
                    </a:p>
                  </a:txBody>
                  <a:tcPr anchor="ctr"/>
                </a:tc>
                <a:tc>
                  <a:txBody>
                    <a:bodyPr/>
                    <a:lstStyle/>
                    <a:p>
                      <a:pPr algn="ctr"/>
                      <a:r>
                        <a:rPr lang="en-US" sz="2400" dirty="0"/>
                        <a:t>6000.00</a:t>
                      </a:r>
                    </a:p>
                  </a:txBody>
                  <a:tcPr anchor="ctr"/>
                </a:tc>
                <a:extLst>
                  <a:ext uri="{0D108BD9-81ED-4DB2-BD59-A6C34878D82A}">
                    <a16:rowId xmlns:a16="http://schemas.microsoft.com/office/drawing/2014/main" val="3823081038"/>
                  </a:ext>
                </a:extLst>
              </a:tr>
            </a:tbl>
          </a:graphicData>
        </a:graphic>
      </p:graphicFrame>
    </p:spTree>
    <p:extLst>
      <p:ext uri="{BB962C8B-B14F-4D97-AF65-F5344CB8AC3E}">
        <p14:creationId xmlns:p14="http://schemas.microsoft.com/office/powerpoint/2010/main" val="63291580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B5072-72FB-BEFD-3233-0D030284CB65}"/>
              </a:ext>
            </a:extLst>
          </p:cNvPr>
          <p:cNvSpPr>
            <a:spLocks noGrp="1"/>
          </p:cNvSpPr>
          <p:nvPr>
            <p:ph type="title"/>
          </p:nvPr>
        </p:nvSpPr>
        <p:spPr>
          <a:xfrm>
            <a:off x="304800" y="304800"/>
            <a:ext cx="11684000" cy="5943600"/>
          </a:xfrm>
        </p:spPr>
        <p:txBody>
          <a:bodyPr>
            <a:normAutofit/>
          </a:bodyPr>
          <a:lstStyle/>
          <a:p>
            <a:r>
              <a:rPr lang="en-US" sz="5400" dirty="0">
                <a:solidFill>
                  <a:schemeClr val="accent1"/>
                </a:solidFill>
              </a:rPr>
              <a:t>THANK YOU</a:t>
            </a:r>
          </a:p>
        </p:txBody>
      </p:sp>
    </p:spTree>
    <p:extLst>
      <p:ext uri="{BB962C8B-B14F-4D97-AF65-F5344CB8AC3E}">
        <p14:creationId xmlns:p14="http://schemas.microsoft.com/office/powerpoint/2010/main" val="2553502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Blue and green lines connected">
            <a:extLst>
              <a:ext uri="{FF2B5EF4-FFF2-40B4-BE49-F238E27FC236}">
                <a16:creationId xmlns:a16="http://schemas.microsoft.com/office/drawing/2014/main" id="{92550D4A-A1C0-54F0-401A-D8D29A9A966B}"/>
              </a:ext>
            </a:extLst>
          </p:cNvPr>
          <p:cNvPicPr>
            <a:picLocks noChangeAspect="1"/>
          </p:cNvPicPr>
          <p:nvPr/>
        </p:nvPicPr>
        <p:blipFill>
          <a:blip r:embed="rId2" cstate="print">
            <a:alphaModFix amt="70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5" name="Title 4">
            <a:extLst>
              <a:ext uri="{FF2B5EF4-FFF2-40B4-BE49-F238E27FC236}">
                <a16:creationId xmlns:a16="http://schemas.microsoft.com/office/drawing/2014/main" id="{FA755AF9-6AEA-4BCA-A1A2-C57A58214B9E}"/>
              </a:ext>
            </a:extLst>
          </p:cNvPr>
          <p:cNvSpPr>
            <a:spLocks noGrp="1"/>
          </p:cNvSpPr>
          <p:nvPr>
            <p:ph type="title"/>
          </p:nvPr>
        </p:nvSpPr>
        <p:spPr>
          <a:xfrm>
            <a:off x="609600" y="2370024"/>
            <a:ext cx="10363200" cy="1362075"/>
          </a:xfrm>
        </p:spPr>
        <p:txBody>
          <a:bodyPr/>
          <a:lstStyle/>
          <a:p>
            <a:r>
              <a:rPr lang="en-US" dirty="0"/>
              <a:t>IT21286650   |    Senevirathna d m o c </a:t>
            </a:r>
          </a:p>
        </p:txBody>
      </p:sp>
      <p:sp>
        <p:nvSpPr>
          <p:cNvPr id="6" name="Text Placeholder 5">
            <a:extLst>
              <a:ext uri="{FF2B5EF4-FFF2-40B4-BE49-F238E27FC236}">
                <a16:creationId xmlns:a16="http://schemas.microsoft.com/office/drawing/2014/main" id="{07A91C59-28F0-4A9C-ACA2-19A536A0C380}"/>
              </a:ext>
            </a:extLst>
          </p:cNvPr>
          <p:cNvSpPr>
            <a:spLocks noGrp="1"/>
          </p:cNvSpPr>
          <p:nvPr>
            <p:ph type="body" idx="1"/>
          </p:nvPr>
        </p:nvSpPr>
        <p:spPr>
          <a:xfrm>
            <a:off x="609600" y="3504562"/>
            <a:ext cx="10363200" cy="784448"/>
          </a:xfrm>
        </p:spPr>
        <p:txBody>
          <a:bodyPr>
            <a:normAutofit/>
          </a:bodyPr>
          <a:lstStyle/>
          <a:p>
            <a:r>
              <a:rPr lang="en-US" sz="2800" b="1" dirty="0">
                <a:solidFill>
                  <a:schemeClr val="tx1"/>
                </a:solidFill>
                <a:latin typeface="Canva Sans Bold"/>
              </a:rPr>
              <a:t>Specialization – Information Technology</a:t>
            </a:r>
            <a:endParaRPr lang="en-US" sz="1800" b="1" dirty="0">
              <a:solidFill>
                <a:schemeClr val="tx1"/>
              </a:solidFill>
            </a:endParaRPr>
          </a:p>
        </p:txBody>
      </p:sp>
      <p:sp>
        <p:nvSpPr>
          <p:cNvPr id="4" name="Rectangle 3">
            <a:extLst>
              <a:ext uri="{FF2B5EF4-FFF2-40B4-BE49-F238E27FC236}">
                <a16:creationId xmlns:a16="http://schemas.microsoft.com/office/drawing/2014/main" id="{5FB98E66-DBD5-4B29-AC68-A58A70C64231}"/>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a:t>
            </a:r>
            <a:r>
              <a:rPr lang="en-US" b="1" dirty="0">
                <a:solidFill>
                  <a:schemeClr val="tx1"/>
                </a:solidFill>
              </a:rPr>
              <a:t>21286650</a:t>
            </a:r>
            <a:r>
              <a:rPr lang="en-US" sz="1800" b="1" dirty="0">
                <a:solidFill>
                  <a:schemeClr val="tx1"/>
                </a:solidFill>
              </a:rPr>
              <a:t>   |   </a:t>
            </a:r>
            <a:r>
              <a:rPr lang="en-US" b="1" dirty="0">
                <a:solidFill>
                  <a:schemeClr val="tx1"/>
                </a:solidFill>
              </a:rPr>
              <a:t>Senevirathna D M O C</a:t>
            </a:r>
            <a:r>
              <a:rPr lang="en-US" sz="1800" b="1" dirty="0">
                <a:solidFill>
                  <a:schemeClr val="tx1"/>
                </a:solidFill>
              </a:rPr>
              <a:t>   |  </a:t>
            </a:r>
            <a:r>
              <a:rPr lang="en-US" b="1" dirty="0">
                <a:solidFill>
                  <a:schemeClr val="tx1"/>
                </a:solidFill>
              </a:rPr>
              <a:t>24-25J-082</a:t>
            </a:r>
            <a:endParaRPr lang="en-US" sz="1800" b="1" dirty="0">
              <a:solidFill>
                <a:schemeClr val="tx1"/>
              </a:solidFill>
            </a:endParaRPr>
          </a:p>
        </p:txBody>
      </p:sp>
      <p:sp>
        <p:nvSpPr>
          <p:cNvPr id="2" name="TextBox 4">
            <a:extLst>
              <a:ext uri="{FF2B5EF4-FFF2-40B4-BE49-F238E27FC236}">
                <a16:creationId xmlns:a16="http://schemas.microsoft.com/office/drawing/2014/main" id="{6676BCC8-DA72-E0C1-60F7-D2BF9AF561D5}"/>
              </a:ext>
            </a:extLst>
          </p:cNvPr>
          <p:cNvSpPr txBox="1"/>
          <p:nvPr/>
        </p:nvSpPr>
        <p:spPr>
          <a:xfrm>
            <a:off x="609600" y="5006221"/>
            <a:ext cx="7086600" cy="769441"/>
          </a:xfrm>
          <a:prstGeom prst="rect">
            <a:avLst/>
          </a:prstGeom>
        </p:spPr>
        <p:txBody>
          <a:bodyPr wrap="square" lIns="0" tIns="0" rIns="0" bIns="0" rtlCol="0" anchor="t">
            <a:spAutoFit/>
          </a:bodyPr>
          <a:lstStyle/>
          <a:p>
            <a:pPr>
              <a:lnSpc>
                <a:spcPts val="3001"/>
              </a:lnSpc>
            </a:pPr>
            <a:r>
              <a:rPr lang="en-US" sz="2800" b="1" dirty="0">
                <a:latin typeface="Canva Sans Bold" panose="020B0604020202020204" charset="0"/>
              </a:rPr>
              <a:t> Component 1 – MCQ Levelup System</a:t>
            </a:r>
            <a:endParaRPr lang="en-US" sz="3200" b="1" dirty="0">
              <a:latin typeface="Canva Sans Bold" panose="020B0604020202020204" charset="0"/>
            </a:endParaRPr>
          </a:p>
          <a:p>
            <a:pPr algn="ctr">
              <a:lnSpc>
                <a:spcPts val="3001"/>
              </a:lnSpc>
            </a:pPr>
            <a:endParaRPr lang="en-US" sz="3001" dirty="0">
              <a:latin typeface="Canva Sans Bold" panose="020B0604020202020204" charset="0"/>
            </a:endParaRPr>
          </a:p>
        </p:txBody>
      </p:sp>
      <p:pic>
        <p:nvPicPr>
          <p:cNvPr id="7" name="Picture 6" descr="A person in a red suit&#10;&#10;Description automatically generated">
            <a:extLst>
              <a:ext uri="{FF2B5EF4-FFF2-40B4-BE49-F238E27FC236}">
                <a16:creationId xmlns:a16="http://schemas.microsoft.com/office/drawing/2014/main" id="{946ADB24-9C7D-E9B0-AC93-AB52704B280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602" t="8845" r="18496" b="16506"/>
          <a:stretch/>
        </p:blipFill>
        <p:spPr>
          <a:xfrm>
            <a:off x="10134600" y="152400"/>
            <a:ext cx="1981200" cy="2286000"/>
          </a:xfrm>
          <a:prstGeom prst="rect">
            <a:avLst/>
          </a:prstGeom>
        </p:spPr>
      </p:pic>
    </p:spTree>
    <p:extLst>
      <p:ext uri="{BB962C8B-B14F-4D97-AF65-F5344CB8AC3E}">
        <p14:creationId xmlns:p14="http://schemas.microsoft.com/office/powerpoint/2010/main" val="2181409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lue and green lines connected">
            <a:extLst>
              <a:ext uri="{FF2B5EF4-FFF2-40B4-BE49-F238E27FC236}">
                <a16:creationId xmlns:a16="http://schemas.microsoft.com/office/drawing/2014/main" id="{887EFC47-20B4-5DC6-D2DD-9DA05E556FD6}"/>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725"/>
            <a:ext cx="12192000" cy="6323875"/>
          </a:xfrm>
          <a:prstGeom prst="rect">
            <a:avLst/>
          </a:prstGeom>
        </p:spPr>
      </p:pic>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304800" y="228600"/>
            <a:ext cx="11684000" cy="868362"/>
          </a:xfrm>
        </p:spPr>
        <p:txBody>
          <a:bodyPr>
            <a:normAutofit fontScale="90000"/>
          </a:bodyPr>
          <a:lstStyle/>
          <a:p>
            <a:br>
              <a:rPr lang="en-US" sz="4400" b="1" dirty="0"/>
            </a:br>
            <a:r>
              <a:rPr lang="en-US" sz="4400" b="1" dirty="0"/>
              <a:t>Introduction and Background</a:t>
            </a:r>
            <a:br>
              <a:rPr lang="en-US" dirty="0"/>
            </a:br>
            <a:endParaRPr lang="en-US" dirty="0"/>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304800" y="1071562"/>
            <a:ext cx="11684000" cy="5181600"/>
          </a:xfrm>
        </p:spPr>
        <p:txBody>
          <a:bodyPr>
            <a:normAutofit/>
          </a:bodyPr>
          <a:lstStyle/>
          <a:p>
            <a:r>
              <a:rPr lang="en-US" sz="2000" kern="100" dirty="0">
                <a:effectLst/>
                <a:latin typeface="Aptos" panose="020B0004020202020204" pitchFamily="34" charset="0"/>
                <a:ea typeface="Aptos" panose="020B0004020202020204" pitchFamily="34" charset="0"/>
                <a:cs typeface="Times New Roman" panose="02020603050405020304" pitchFamily="18" charset="0"/>
              </a:rPr>
              <a:t>The MCQ Levelup Controlling component aims to enhance interview preparation by providing a dynamic, adaptive system of multiple-choice questions (MCQs).</a:t>
            </a:r>
          </a:p>
          <a:p>
            <a:endParaRPr lang="en-US" sz="2000" kern="100" dirty="0">
              <a:latin typeface="Aptos" panose="020B0004020202020204" pitchFamily="34" charset="0"/>
              <a:ea typeface="Aptos" panose="020B0004020202020204" pitchFamily="34" charset="0"/>
              <a:cs typeface="Times New Roman" panose="02020603050405020304" pitchFamily="18" charset="0"/>
            </a:endParaRPr>
          </a:p>
          <a:p>
            <a:r>
              <a:rPr lang="en-US" sz="2000" kern="100" dirty="0">
                <a:effectLst/>
                <a:latin typeface="Aptos" panose="020B0004020202020204" pitchFamily="34" charset="0"/>
                <a:ea typeface="Aptos" panose="020B0004020202020204" pitchFamily="34" charset="0"/>
                <a:cs typeface="Times New Roman" panose="02020603050405020304" pitchFamily="18" charset="0"/>
              </a:rPr>
              <a:t>Traditional interview preparation methods lack personalization and adaptability, often failing to meet individual learning needs and job-specific requirements. </a:t>
            </a:r>
          </a:p>
          <a:p>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2000" kern="100" dirty="0">
                <a:effectLst/>
                <a:latin typeface="Aptos" panose="020B0004020202020204" pitchFamily="34" charset="0"/>
                <a:ea typeface="Aptos" panose="020B0004020202020204" pitchFamily="34" charset="0"/>
                <a:cs typeface="Times New Roman" panose="02020603050405020304" pitchFamily="18" charset="0"/>
              </a:rPr>
              <a:t>There is a need for innovative solutions that offer tailored preparation experiences and real-time feedback. </a:t>
            </a:r>
          </a:p>
          <a:p>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2000" kern="100" dirty="0">
                <a:effectLst/>
                <a:latin typeface="Aptos" panose="020B0004020202020204" pitchFamily="34" charset="0"/>
                <a:ea typeface="Aptos" panose="020B0004020202020204" pitchFamily="34" charset="0"/>
                <a:cs typeface="Times New Roman" panose="02020603050405020304" pitchFamily="18" charset="0"/>
              </a:rPr>
              <a:t>The MCQ Levelup Controlling component addresses this gap by providing an adaptive learning system that evolves with user performance, enhancing readiness and confidence for job interviews through personalized, relevant content.</a:t>
            </a:r>
          </a:p>
          <a:p>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dirty="0">
              <a:highlight>
                <a:srgbClr val="FFFF00"/>
              </a:highlight>
            </a:endParaRPr>
          </a:p>
        </p:txBody>
      </p:sp>
      <p:sp>
        <p:nvSpPr>
          <p:cNvPr id="4" name="Rectangle 3">
            <a:extLst>
              <a:ext uri="{FF2B5EF4-FFF2-40B4-BE49-F238E27FC236}">
                <a16:creationId xmlns:a16="http://schemas.microsoft.com/office/drawing/2014/main" id="{B9D9F080-0780-4554-8055-A289E0D4EDA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IT21286650</a:t>
            </a:r>
            <a:r>
              <a:rPr lang="en-US" sz="1800" dirty="0">
                <a:solidFill>
                  <a:schemeClr val="tx1"/>
                </a:solidFill>
              </a:rPr>
              <a:t>   |   </a:t>
            </a:r>
            <a:r>
              <a:rPr lang="en-US" b="1" dirty="0">
                <a:solidFill>
                  <a:schemeClr val="tx1"/>
                </a:solidFill>
              </a:rPr>
              <a:t>Senevirathna D M O C </a:t>
            </a:r>
            <a:r>
              <a:rPr lang="en-US" sz="1800" b="1" dirty="0">
                <a:solidFill>
                  <a:schemeClr val="tx1"/>
                </a:solidFill>
              </a:rPr>
              <a:t>  |  24-25J-082 </a:t>
            </a:r>
          </a:p>
        </p:txBody>
      </p:sp>
      <p:pic>
        <p:nvPicPr>
          <p:cNvPr id="7" name="Picture 6" descr="A blue circle with white arrows and a question mark&#10;&#10;Description automatically generated">
            <a:extLst>
              <a:ext uri="{FF2B5EF4-FFF2-40B4-BE49-F238E27FC236}">
                <a16:creationId xmlns:a16="http://schemas.microsoft.com/office/drawing/2014/main" id="{B74D32D9-14BD-DCA5-211C-25DE377709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36915" y="4836996"/>
            <a:ext cx="1451885" cy="1451885"/>
          </a:xfrm>
          <a:prstGeom prst="rect">
            <a:avLst/>
          </a:prstGeom>
        </p:spPr>
      </p:pic>
    </p:spTree>
    <p:extLst>
      <p:ext uri="{BB962C8B-B14F-4D97-AF65-F5344CB8AC3E}">
        <p14:creationId xmlns:p14="http://schemas.microsoft.com/office/powerpoint/2010/main" val="3658498589"/>
      </p:ext>
    </p:extLst>
  </p:cSld>
  <p:clrMapOvr>
    <a:masterClrMapping/>
  </p:clrMapOvr>
</p:sld>
</file>

<file path=ppt/theme/theme1.xml><?xml version="1.0" encoding="utf-8"?>
<a:theme xmlns:a="http://schemas.openxmlformats.org/drawingml/2006/main" name="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D08376A6-FCE2-4A8E-BFFF-11B69BD93976}" vid="{0A5F165D-9E14-4628-BA29-A51D7051FD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D2C76CD229CDD4285A19EEDA46A2A94" ma:contentTypeVersion="12" ma:contentTypeDescription="Create a new document." ma:contentTypeScope="" ma:versionID="96727191fe4b95221a8f88b70a692cf6">
  <xsd:schema xmlns:xsd="http://www.w3.org/2001/XMLSchema" xmlns:xs="http://www.w3.org/2001/XMLSchema" xmlns:p="http://schemas.microsoft.com/office/2006/metadata/properties" xmlns:ns2="4da6588c-a52b-4d0b-8663-93e0f7ef87c0" xmlns:ns3="db72c12f-87a4-44ab-bbc5-4cc8306b158a" targetNamespace="http://schemas.microsoft.com/office/2006/metadata/properties" ma:root="true" ma:fieldsID="e769db03b839454d9301c7bf71b8927a" ns2:_="" ns3:_="">
    <xsd:import namespace="4da6588c-a52b-4d0b-8663-93e0f7ef87c0"/>
    <xsd:import namespace="db72c12f-87a4-44ab-bbc5-4cc8306b158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a6588c-a52b-4d0b-8663-93e0f7ef87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7c8a686f-bba2-44f2-819b-edf0b3003fbd"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b72c12f-87a4-44ab-bbc5-4cc8306b158a"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4a90b710-f748-4220-b362-4102ae550bf9}" ma:internalName="TaxCatchAll" ma:showField="CatchAllData" ma:web="db72c12f-87a4-44ab-bbc5-4cc8306b15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da6588c-a52b-4d0b-8663-93e0f7ef87c0">
      <Terms xmlns="http://schemas.microsoft.com/office/infopath/2007/PartnerControls"/>
    </lcf76f155ced4ddcb4097134ff3c332f>
    <TaxCatchAll xmlns="db72c12f-87a4-44ab-bbc5-4cc8306b158a" xsi:nil="true"/>
  </documentManagement>
</p:properties>
</file>

<file path=customXml/itemProps1.xml><?xml version="1.0" encoding="utf-8"?>
<ds:datastoreItem xmlns:ds="http://schemas.openxmlformats.org/officeDocument/2006/customXml" ds:itemID="{6B6F39BA-EFD1-4028-9724-4BE4878DC911}">
  <ds:schemaRefs>
    <ds:schemaRef ds:uri="http://schemas.microsoft.com/sharepoint/v3/contenttype/forms"/>
  </ds:schemaRefs>
</ds:datastoreItem>
</file>

<file path=customXml/itemProps2.xml><?xml version="1.0" encoding="utf-8"?>
<ds:datastoreItem xmlns:ds="http://schemas.openxmlformats.org/officeDocument/2006/customXml" ds:itemID="{45CEA14F-9E88-4CF8-9F9A-2C0169F24618}"/>
</file>

<file path=customXml/itemProps3.xml><?xml version="1.0" encoding="utf-8"?>
<ds:datastoreItem xmlns:ds="http://schemas.openxmlformats.org/officeDocument/2006/customXml" ds:itemID="{BA228993-6CC7-495E-92F4-0A9F0F644111}"/>
</file>

<file path=docProps/app.xml><?xml version="1.0" encoding="utf-8"?>
<Properties xmlns="http://schemas.openxmlformats.org/officeDocument/2006/extended-properties" xmlns:vt="http://schemas.openxmlformats.org/officeDocument/2006/docPropsVTypes">
  <Template>TM04033937[[fn=Vapor Trail]]</Template>
  <TotalTime>2157</TotalTime>
  <Words>3948</Words>
  <Application>Microsoft Office PowerPoint</Application>
  <PresentationFormat>Widescreen</PresentationFormat>
  <Paragraphs>556</Paragraphs>
  <Slides>73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73</vt:i4>
      </vt:variant>
    </vt:vector>
  </HeadingPairs>
  <TitlesOfParts>
    <vt:vector size="82" baseType="lpstr">
      <vt:lpstr>Adobe Devanagari</vt:lpstr>
      <vt:lpstr>Aptos</vt:lpstr>
      <vt:lpstr>Arial</vt:lpstr>
      <vt:lpstr>Calibri</vt:lpstr>
      <vt:lpstr>Cambria</vt:lpstr>
      <vt:lpstr>Canva Sans Bold</vt:lpstr>
      <vt:lpstr>Codec Pro Bold</vt:lpstr>
      <vt:lpstr>Wingdings</vt:lpstr>
      <vt:lpstr>Office Theme</vt:lpstr>
      <vt:lpstr>Enhancing Interview Preparedness: A Comprehensive Web Application.</vt:lpstr>
      <vt:lpstr>Our Team</vt:lpstr>
      <vt:lpstr>Agenda </vt:lpstr>
      <vt:lpstr> Introduction </vt:lpstr>
      <vt:lpstr>Research Problem</vt:lpstr>
      <vt:lpstr>Main Objective</vt:lpstr>
      <vt:lpstr>System Diagram </vt:lpstr>
      <vt:lpstr>IT21286650   |    Senevirathna d m o c </vt:lpstr>
      <vt:lpstr> Introduction and Background </vt:lpstr>
      <vt:lpstr>Research Gap</vt:lpstr>
      <vt:lpstr>Research Gap</vt:lpstr>
      <vt:lpstr>Research Problem</vt:lpstr>
      <vt:lpstr>Specific Objectives</vt:lpstr>
      <vt:lpstr>Sub Objectives</vt:lpstr>
      <vt:lpstr>Novelty</vt:lpstr>
      <vt:lpstr>System Diagram</vt:lpstr>
      <vt:lpstr>Technologies</vt:lpstr>
      <vt:lpstr>Functional Requirements</vt:lpstr>
      <vt:lpstr>Non-Functional Requirements</vt:lpstr>
      <vt:lpstr>Work Breakdown Structure</vt:lpstr>
      <vt:lpstr>Gantt Chart</vt:lpstr>
      <vt:lpstr>Commercialization</vt:lpstr>
      <vt:lpstr>References</vt:lpstr>
      <vt:lpstr>IT21231278   |    Kavindya N D D  </vt:lpstr>
      <vt:lpstr> Background </vt:lpstr>
      <vt:lpstr>Research Gap</vt:lpstr>
      <vt:lpstr>Research Gap</vt:lpstr>
      <vt:lpstr>Research Problem</vt:lpstr>
      <vt:lpstr>Specific Objectives</vt:lpstr>
      <vt:lpstr>Sub Objectives</vt:lpstr>
      <vt:lpstr>Novelty</vt:lpstr>
      <vt:lpstr>System Diagram</vt:lpstr>
      <vt:lpstr>Technologies</vt:lpstr>
      <vt:lpstr>Functional Requirements</vt:lpstr>
      <vt:lpstr>Non-Functional Requirements</vt:lpstr>
      <vt:lpstr>Work Breakdown Structure</vt:lpstr>
      <vt:lpstr>Gantt Chart</vt:lpstr>
      <vt:lpstr>Commercialization</vt:lpstr>
      <vt:lpstr>References</vt:lpstr>
      <vt:lpstr>IT21175084   |    Pathirana V P E P V </vt:lpstr>
      <vt:lpstr> Introduction and Background </vt:lpstr>
      <vt:lpstr>Research Gap</vt:lpstr>
      <vt:lpstr>Research Gap</vt:lpstr>
      <vt:lpstr>Research Problem</vt:lpstr>
      <vt:lpstr>Specific Objectives</vt:lpstr>
      <vt:lpstr>Sub Objectives</vt:lpstr>
      <vt:lpstr>Novelty</vt:lpstr>
      <vt:lpstr>System Diagram</vt:lpstr>
      <vt:lpstr>Technologies</vt:lpstr>
      <vt:lpstr>Functional Requirements</vt:lpstr>
      <vt:lpstr>Non-Functional Requirements</vt:lpstr>
      <vt:lpstr>Work Breakdown Structure</vt:lpstr>
      <vt:lpstr>Gantt Chart</vt:lpstr>
      <vt:lpstr>Commercialization</vt:lpstr>
      <vt:lpstr>References</vt:lpstr>
      <vt:lpstr>IT21306136   |    Sathkumara S M P U </vt:lpstr>
      <vt:lpstr> Introduction and Background </vt:lpstr>
      <vt:lpstr>Research Gap</vt:lpstr>
      <vt:lpstr>Research Gap</vt:lpstr>
      <vt:lpstr>Research Problem</vt:lpstr>
      <vt:lpstr>Specific Objectives</vt:lpstr>
      <vt:lpstr>Sub Objectives</vt:lpstr>
      <vt:lpstr>Novelty </vt:lpstr>
      <vt:lpstr>System Diagram</vt:lpstr>
      <vt:lpstr>Technologies</vt:lpstr>
      <vt:lpstr>Functional Requirements</vt:lpstr>
      <vt:lpstr>Non-Functional Requirements</vt:lpstr>
      <vt:lpstr>Work Breakdown Structure</vt:lpstr>
      <vt:lpstr>Gantt Chart</vt:lpstr>
      <vt:lpstr>Commercialization</vt:lpstr>
      <vt:lpstr>References</vt:lpstr>
      <vt:lpstr>Budget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Interview Preparedness: A Comprehensive Web Application.</dc:title>
  <dc:creator>Omesh</dc:creator>
  <cp:lastModifiedBy>Omesh Chamika</cp:lastModifiedBy>
  <cp:revision>36</cp:revision>
  <dcterms:created xsi:type="dcterms:W3CDTF">2024-08-04T05:02:17Z</dcterms:created>
  <dcterms:modified xsi:type="dcterms:W3CDTF">2024-08-06T03:32:18Z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0x0101007D2C76CD229CDD4285A19EEDA46A2A94</vt:lpwstr>
  </property>
</Properties>
</file>