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3" r:id="rId4"/>
    <p:sldId id="266" r:id="rId5"/>
    <p:sldId id="26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December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47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62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December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5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92813-1189-5674-E21D-9B2E28AD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" r="938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FA8F2-5CB1-C0DF-D7CF-22401A4A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0BA11-3C12-18E4-53DB-C0246650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0975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Predicting Attrition and Monthly Income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By: Jack Kortokrax</a:t>
            </a:r>
          </a:p>
        </p:txBody>
      </p:sp>
    </p:spTree>
    <p:extLst>
      <p:ext uri="{BB962C8B-B14F-4D97-AF65-F5344CB8AC3E}">
        <p14:creationId xmlns:p14="http://schemas.microsoft.com/office/powerpoint/2010/main" val="17101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5F1C-0528-E791-5C76-D6C0F9CF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Cleaning the Data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D478D52-4BF4-B08E-940F-86AA7393F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8" y="1484234"/>
            <a:ext cx="4031311" cy="2549677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1B910F-DDBF-D7A6-75A5-589448D8C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8" y="4171657"/>
            <a:ext cx="4031311" cy="256494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CEEC7B3-C7B6-6A11-C4EE-7D200CF6C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05" y="1885266"/>
            <a:ext cx="6767363" cy="4297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A9F497-6F3F-1491-A047-71BF492D357D}"/>
              </a:ext>
            </a:extLst>
          </p:cNvPr>
          <p:cNvSpPr txBox="1"/>
          <p:nvPr/>
        </p:nvSpPr>
        <p:spPr>
          <a:xfrm>
            <a:off x="2373957" y="2324997"/>
            <a:ext cx="7081127" cy="3693319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focus of the analysis was of the relationships associated with the ‘</a:t>
            </a:r>
            <a:r>
              <a:rPr lang="en-US" dirty="0" err="1"/>
              <a:t>MonthlyIncome</a:t>
            </a:r>
            <a:r>
              <a:rPr lang="en-US" dirty="0"/>
              <a:t>’ and Attrition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primarily observed that a those with a higher </a:t>
            </a:r>
            <a:r>
              <a:rPr lang="en-US" dirty="0" err="1"/>
              <a:t>MonthlyIncome</a:t>
            </a:r>
            <a:r>
              <a:rPr lang="en-US" dirty="0"/>
              <a:t> were less associated with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Attrition and </a:t>
            </a:r>
            <a:r>
              <a:rPr lang="en-US" dirty="0" err="1"/>
              <a:t>MonthlyIncome</a:t>
            </a:r>
            <a:r>
              <a:rPr lang="en-US" dirty="0"/>
              <a:t> have a visual correlation with </a:t>
            </a:r>
            <a:r>
              <a:rPr lang="en-US" dirty="0" err="1"/>
              <a:t>with</a:t>
            </a:r>
            <a:r>
              <a:rPr lang="en-US" dirty="0"/>
              <a:t> many of the other variables in that Attrition is positively associated with low Job Satisfaction, younger individuals, individuals with less work experience and other poor Satisfaction levels. </a:t>
            </a:r>
            <a:r>
              <a:rPr lang="en-US" dirty="0" err="1"/>
              <a:t>MonthlyIncome</a:t>
            </a:r>
            <a:r>
              <a:rPr lang="en-US" dirty="0"/>
              <a:t> displayed the opposite relationship to Attrition, but Attrition was not absent among high earning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251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AC42-BE2E-14F8-4EEE-22471F1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And Cleaning the Data</a:t>
            </a:r>
            <a:endParaRPr lang="en-US" dirty="0"/>
          </a:p>
        </p:txBody>
      </p:sp>
      <p:pic>
        <p:nvPicPr>
          <p:cNvPr id="5" name="Content Placeholder 4" descr="Chart, timeline, scatter chart&#10;&#10;Description automatically generated">
            <a:extLst>
              <a:ext uri="{FF2B5EF4-FFF2-40B4-BE49-F238E27FC236}">
                <a16:creationId xmlns:a16="http://schemas.microsoft.com/office/drawing/2014/main" id="{774490F1-1481-00BD-07C6-B01CDB426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62" y="1628699"/>
            <a:ext cx="5136333" cy="2299835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EF68E967-823E-FF11-077C-4935DB2D6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" y="4175275"/>
            <a:ext cx="4632818" cy="2496522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7DB449-A36A-2566-D312-35F1611E5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0" y="1628699"/>
            <a:ext cx="4681198" cy="229983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4D98493-396A-BB5B-BC38-85CFFADF6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62" y="4175276"/>
            <a:ext cx="5060810" cy="2496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9F4EE-9553-CE6B-F28B-4766E4CC9EDC}"/>
              </a:ext>
            </a:extLst>
          </p:cNvPr>
          <p:cNvSpPr txBox="1"/>
          <p:nvPr/>
        </p:nvSpPr>
        <p:spPr>
          <a:xfrm>
            <a:off x="2394837" y="2464742"/>
            <a:ext cx="7081127" cy="3139321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Mean Attrition: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Field: Human Resources (26.67%)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Department: Sales (21.61%)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Role: Sales Representative (45.28%)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Age_Bin</a:t>
            </a:r>
            <a:r>
              <a:rPr lang="en-US" dirty="0"/>
              <a:t>: 18-22 (56.52%)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Mean Attrition: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Field: Medical (13.70%)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Department: Research &amp; Development  (13.35%)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Role: Research Developer (1.98%)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Age_Bin</a:t>
            </a:r>
            <a:r>
              <a:rPr lang="en-US" dirty="0"/>
              <a:t>: 42-46 (7.53%)</a:t>
            </a:r>
          </a:p>
        </p:txBody>
      </p:sp>
    </p:spTree>
    <p:extLst>
      <p:ext uri="{BB962C8B-B14F-4D97-AF65-F5344CB8AC3E}">
        <p14:creationId xmlns:p14="http://schemas.microsoft.com/office/powerpoint/2010/main" val="12360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AC42-BE2E-14F8-4EEE-22471F1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And Cleaning the Data</a:t>
            </a:r>
            <a:endParaRPr lang="en-US" dirty="0"/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5E804241-9C4F-16C4-1047-082705786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2" y="1588624"/>
            <a:ext cx="4649307" cy="2413835"/>
          </a:xfrm>
        </p:spPr>
      </p:pic>
      <p:pic>
        <p:nvPicPr>
          <p:cNvPr id="14" name="Picture 1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99AC377A-9074-F4EC-63C1-3986FA48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04" y="4249496"/>
            <a:ext cx="4844789" cy="241383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5B64AA69-59A5-3968-F455-83B45E38B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04" y="1588624"/>
            <a:ext cx="4838234" cy="2379344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2472FA98-A563-5E53-18B4-7B67B650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6" y="4249496"/>
            <a:ext cx="4655863" cy="2413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CEAE9C-64CE-D730-C5EA-F4452C4D233C}"/>
              </a:ext>
            </a:extLst>
          </p:cNvPr>
          <p:cNvSpPr txBox="1"/>
          <p:nvPr/>
        </p:nvSpPr>
        <p:spPr>
          <a:xfrm>
            <a:off x="2415900" y="2539072"/>
            <a:ext cx="7081127" cy="3139321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Mean </a:t>
            </a:r>
            <a:r>
              <a:rPr lang="en-US" dirty="0" err="1"/>
              <a:t>MonthlyIncome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Field: Human Resources ($7,185.13)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Department: Sales ($6,788.78)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Role: Manager ($17,197.16)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Age_Bin</a:t>
            </a:r>
            <a:r>
              <a:rPr lang="en-US" dirty="0"/>
              <a:t>: 54-61 ($10,545.85)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Mean </a:t>
            </a:r>
            <a:r>
              <a:rPr lang="en-US" dirty="0" err="1"/>
              <a:t>MonthlyIncome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Field: Technical ($5,649.45)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Department: Research &amp; Development  ($6,172.65)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Role: Sales Representatives ($2,652.83)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Age_Bin</a:t>
            </a:r>
            <a:r>
              <a:rPr lang="en-US" dirty="0"/>
              <a:t>: 18-22 ($2,124.35)</a:t>
            </a:r>
          </a:p>
        </p:txBody>
      </p:sp>
    </p:spTree>
    <p:extLst>
      <p:ext uri="{BB962C8B-B14F-4D97-AF65-F5344CB8AC3E}">
        <p14:creationId xmlns:p14="http://schemas.microsoft.com/office/powerpoint/2010/main" val="25399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AC42-BE2E-14F8-4EEE-22471F1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And Cleaning the Data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C99D58-CD30-E842-A97F-8A11E515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88" y="5196131"/>
            <a:ext cx="7876419" cy="15779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054B0-51AA-1C88-8444-E26BE1B0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90" y="1576209"/>
            <a:ext cx="7876419" cy="79378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FA3B70-1BC4-D4B4-323A-6DCABE2D9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89" y="2466184"/>
            <a:ext cx="7876419" cy="1103084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6BC35CBC-5FDD-3ECA-9190-1B1E03E28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89" y="3665454"/>
            <a:ext cx="7876419" cy="1434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2D9736-5B32-0781-EB68-4497162A18F9}"/>
              </a:ext>
            </a:extLst>
          </p:cNvPr>
          <p:cNvSpPr txBox="1"/>
          <p:nvPr/>
        </p:nvSpPr>
        <p:spPr>
          <a:xfrm>
            <a:off x="257175" y="1622885"/>
            <a:ext cx="1819275" cy="600164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For Mean Attrition and Monthly Income by Department.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94A68-C063-A9E9-CE69-5A314B12DBF0}"/>
              </a:ext>
            </a:extLst>
          </p:cNvPr>
          <p:cNvSpPr txBox="1"/>
          <p:nvPr/>
        </p:nvSpPr>
        <p:spPr>
          <a:xfrm>
            <a:off x="257174" y="2696495"/>
            <a:ext cx="1819275" cy="600164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For Mean Attrition and Monthly Income by Education Field.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8809-6CA6-2BDE-4825-4509AD0ED2FF}"/>
              </a:ext>
            </a:extLst>
          </p:cNvPr>
          <p:cNvSpPr txBox="1"/>
          <p:nvPr/>
        </p:nvSpPr>
        <p:spPr>
          <a:xfrm>
            <a:off x="257174" y="4034788"/>
            <a:ext cx="1819275" cy="600164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For Mean Attrition and Monthly Income by Job Role.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16640-830C-2661-6DAB-146CA6A9DB57}"/>
              </a:ext>
            </a:extLst>
          </p:cNvPr>
          <p:cNvSpPr txBox="1"/>
          <p:nvPr/>
        </p:nvSpPr>
        <p:spPr>
          <a:xfrm>
            <a:off x="257173" y="5587363"/>
            <a:ext cx="1819275" cy="600164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For Mean Attrition and Monthly Income by </a:t>
            </a:r>
            <a:r>
              <a:rPr lang="en-US" sz="1100" dirty="0" err="1"/>
              <a:t>Age_Bin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93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5F1C-0528-E791-5C76-D6C0F9CF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52599"/>
            <a:ext cx="11091600" cy="1332000"/>
          </a:xfrm>
        </p:spPr>
        <p:txBody>
          <a:bodyPr/>
          <a:lstStyle/>
          <a:p>
            <a:r>
              <a:rPr lang="en-US" dirty="0"/>
              <a:t>KNN and Naïve Bayer’s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8A8A2FE-1931-C4E3-507F-5F3D54EC7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99" y="4329027"/>
            <a:ext cx="3604846" cy="222069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5044F1-D3B2-5484-06D2-EC247B6CF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35" y="308276"/>
            <a:ext cx="3293974" cy="3826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8A222-EAD9-F385-8A84-5714DB291CE5}"/>
              </a:ext>
            </a:extLst>
          </p:cNvPr>
          <p:cNvSpPr txBox="1"/>
          <p:nvPr/>
        </p:nvSpPr>
        <p:spPr>
          <a:xfrm>
            <a:off x="603699" y="2287946"/>
            <a:ext cx="6989447" cy="4247317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testing often revealed that it was relatively easy to obtain a high accuracy and high sensitivity but struggled to achieved a reasonable specificity to the model without breaking it down further. I utilized Naïve Bayer’s testing to investigate the Sale’s Department group to predict the likely status of Attrition. I discovered that following statistics: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Representative Attrition Likelihood: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No= 45.67%, Yes= 54.33%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Executive Attrition Likelihood: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No= 77.88%, Yes= 22.12%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Manager Attrition Likelihood: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No= 89.10%, Yes= 10.90%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are consistent with our initial visual observations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862517-5696-DC70-8001-82564CC46C41}"/>
              </a:ext>
            </a:extLst>
          </p:cNvPr>
          <p:cNvSpPr txBox="1">
            <a:spLocks/>
          </p:cNvSpPr>
          <p:nvPr/>
        </p:nvSpPr>
        <p:spPr>
          <a:xfrm>
            <a:off x="359700" y="1451599"/>
            <a:ext cx="6707850" cy="66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i="1" dirty="0"/>
              <a:t>A look into Sales Department…</a:t>
            </a:r>
          </a:p>
        </p:txBody>
      </p:sp>
    </p:spTree>
    <p:extLst>
      <p:ext uri="{BB962C8B-B14F-4D97-AF65-F5344CB8AC3E}">
        <p14:creationId xmlns:p14="http://schemas.microsoft.com/office/powerpoint/2010/main" val="30069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CA22-35C3-10A4-4D90-ED976B08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567C16-9017-D44F-BBE8-3A006F1A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55" y="2034399"/>
            <a:ext cx="3951298" cy="427432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13EE02-02E6-32AA-526D-0254C6B5D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034400"/>
            <a:ext cx="3573131" cy="42743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092C1D-1B12-7705-4F9B-BBF405491BD0}"/>
              </a:ext>
            </a:extLst>
          </p:cNvPr>
          <p:cNvSpPr txBox="1">
            <a:spLocks/>
          </p:cNvSpPr>
          <p:nvPr/>
        </p:nvSpPr>
        <p:spPr>
          <a:xfrm>
            <a:off x="699126" y="1699537"/>
            <a:ext cx="3276601" cy="3634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/>
              <a:t>Linear Regression of Monthly Income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472731-EEB1-1752-CE26-B640B345B0A5}"/>
              </a:ext>
            </a:extLst>
          </p:cNvPr>
          <p:cNvSpPr txBox="1">
            <a:spLocks/>
          </p:cNvSpPr>
          <p:nvPr/>
        </p:nvSpPr>
        <p:spPr>
          <a:xfrm>
            <a:off x="4457699" y="1699536"/>
            <a:ext cx="3276601" cy="3634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/>
              <a:t>Linear Regression of Attrition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F7281-C6CE-BC60-3B8F-EBB7A9941408}"/>
              </a:ext>
            </a:extLst>
          </p:cNvPr>
          <p:cNvSpPr txBox="1"/>
          <p:nvPr/>
        </p:nvSpPr>
        <p:spPr>
          <a:xfrm>
            <a:off x="8464316" y="2034399"/>
            <a:ext cx="3395036" cy="4278094"/>
          </a:xfrm>
          <a:prstGeom prst="rect">
            <a:avLst/>
          </a:prstGeom>
          <a:solidFill>
            <a:srgbClr val="303920">
              <a:alpha val="89804"/>
            </a:srgb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linear regression model to predict the likely Monthly Income captured and RMSE of $1082.04. This indicates that a prediction would likely be within a $1,000 of the actual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linear regression model to predict the likely Attrition of an observation based on the several factors returned an RMSE of .35. This indicates that a prediction would likely predict Attrition as “Yes” approximately 35 percent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6814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4"/>
      </a:lt2>
      <a:accent1>
        <a:srgbClr val="21B87D"/>
      </a:accent1>
      <a:accent2>
        <a:srgbClr val="14B834"/>
      </a:accent2>
      <a:accent3>
        <a:srgbClr val="42B721"/>
      </a:accent3>
      <a:accent4>
        <a:srgbClr val="77B013"/>
      </a:accent4>
      <a:accent5>
        <a:srgbClr val="ABA31E"/>
      </a:accent5>
      <a:accent6>
        <a:srgbClr val="D57C17"/>
      </a:accent6>
      <a:hlink>
        <a:srgbClr val="7D882D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513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3DFloatVTI</vt:lpstr>
      <vt:lpstr>Case Study 2</vt:lpstr>
      <vt:lpstr>Exploring And Cleaning the Data</vt:lpstr>
      <vt:lpstr>Exploring And Cleaning the Data</vt:lpstr>
      <vt:lpstr>Exploring And Cleaning the Data</vt:lpstr>
      <vt:lpstr>Exploring And Cleaning the Data</vt:lpstr>
      <vt:lpstr>KNN and Naïve Bayer’s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Jack Kortokrax</dc:creator>
  <cp:lastModifiedBy>Jack Kortokrax</cp:lastModifiedBy>
  <cp:revision>1</cp:revision>
  <dcterms:created xsi:type="dcterms:W3CDTF">2022-12-11T16:36:09Z</dcterms:created>
  <dcterms:modified xsi:type="dcterms:W3CDTF">2022-12-12T09:29:57Z</dcterms:modified>
</cp:coreProperties>
</file>