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30279975" cy="21386800"/>
  <p:notesSz cx="6858000" cy="9144000"/>
  <p:defaultTextStyle>
    <a:defPPr>
      <a:defRPr lang="ru-RU"/>
    </a:defPPr>
    <a:lvl1pPr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1474788" indent="-1017588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2951163" indent="-2036763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4427538" indent="-3055938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5903913" indent="-4075113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1558" autoAdjust="0"/>
  </p:normalViewPr>
  <p:slideViewPr>
    <p:cSldViewPr>
      <p:cViewPr>
        <p:scale>
          <a:sx n="36" d="100"/>
          <a:sy n="36" d="100"/>
        </p:scale>
        <p:origin x="-1308" y="72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3A0E0A8-F2BA-435C-A727-F14445446055}" type="datetimeFigureOut">
              <a:rPr lang="uk-UA"/>
              <a:pPr>
                <a:defRPr/>
              </a:pPr>
              <a:t>25.06.2014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uk-UA" noProof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CEFDF1-0939-4013-90AC-A05B721FF8D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9476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ru-RU" dirty="0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FACCE212-1C0C-4BDA-8565-B7EFD82CB809}" type="slidenum">
              <a:rPr lang="uk-UA" altLang="ru-RU" sz="1200" smtClean="0"/>
              <a:pPr eaLnBrk="1" hangingPunct="1"/>
              <a:t>2</a:t>
            </a:fld>
            <a:endParaRPr lang="uk-UA" altLang="ru-RU" sz="12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EFDF1-0939-4013-90AC-A05B721FF8DF}" type="slidenum">
              <a:rPr lang="uk-UA" smtClean="0"/>
              <a:pPr>
                <a:defRPr/>
              </a:pPr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134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0998" y="6643772"/>
            <a:ext cx="25737979" cy="4584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3584D-67C0-44F9-A338-23A30A940C11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96AF8-8822-4A62-B40E-8D6E9BCFDB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35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C7B4E-C1A5-430E-9334-18480399D606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37D49-FC9B-4AA3-8658-4E5044626E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17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1344535" y="3782297"/>
            <a:ext cx="15933784" cy="80571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543179" y="3782297"/>
            <a:ext cx="47296691" cy="80571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81224-A17F-4CD6-801B-1F04E761F7B8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0138F-6752-49AB-A576-6C9287A57D4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48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B9381-F493-43CA-AA30-42E65744E634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D367F-857E-4D18-B07B-E574B1B0B3D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56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A4E90-0777-4000-A2D6-6845B0606A60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BC366-5754-4E5E-8A2D-7A4D6AE9E1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2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43180" y="22035337"/>
            <a:ext cx="31615237" cy="6231875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663083" y="22035337"/>
            <a:ext cx="31615237" cy="6231875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8EEFF-A16B-4835-A20C-BA01E269643F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F781-7298-4C58-8EB0-BCFE46BE888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4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4000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4000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1596-16F2-4ECB-B6E7-EE9EE9BC73C6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BA866-5F0A-4200-9702-42C16050703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E18C7-2992-4378-BEB6-98D789470CEB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4BB6-D22E-40BC-8A60-A5D4713BCBF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6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03516-D1E2-4193-B922-6FD5CB6D9D4A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F55A3-AA4B-4194-8FC6-1C0BB5C65CC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4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4000" y="851511"/>
            <a:ext cx="9961903" cy="3623875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38630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F3C65-FBC5-4138-9323-0B15A018D689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A73B3-F804-40AD-8F6E-2D497C228B8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935086" y="1910951"/>
            <a:ext cx="18167985" cy="12832080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35086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EDC29-C4CB-4E9B-9663-4A94A715A51B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02D7-720B-496C-8594-EAD3F1CA92E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21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514475" y="857250"/>
            <a:ext cx="27251025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1514475" y="4989513"/>
            <a:ext cx="27251025" cy="141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14475" y="19823113"/>
            <a:ext cx="7064375" cy="113823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 defTabSz="2952323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A81CB6-8EC2-4B3B-9630-2B9053DAFF8B}" type="datetime1">
              <a:rPr lang="ru-RU"/>
              <a:pPr>
                <a:defRPr/>
              </a:pPr>
              <a:t>25.06.2014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345738" y="19823113"/>
            <a:ext cx="9588500" cy="113823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 defTabSz="2952323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1701125" y="19823113"/>
            <a:ext cx="7064375" cy="113823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 defTabSz="2952323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34F55E-38B5-467E-9349-9E8E54CBA39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2951163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6488" indent="-1106488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50" indent="-736600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725" indent="-736600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100" indent="-736600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2405204" y="19823113"/>
            <a:ext cx="7064375" cy="1138237"/>
          </a:xfrm>
        </p:spPr>
        <p:txBody>
          <a:bodyPr/>
          <a:lstStyle/>
          <a:p>
            <a:pPr>
              <a:defRPr/>
            </a:pPr>
            <a:fld id="{FB0D52D7-673B-4568-802A-2A9B01D720A2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8" name="Надпись 2"/>
          <p:cNvSpPr txBox="1">
            <a:spLocks noChangeArrowheads="1"/>
          </p:cNvSpPr>
          <p:nvPr/>
        </p:nvSpPr>
        <p:spPr bwMode="auto">
          <a:xfrm>
            <a:off x="3098165" y="1760220"/>
            <a:ext cx="4654550" cy="3562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effectLst/>
                <a:latin typeface="Times New Roman"/>
                <a:ea typeface="Calibri"/>
                <a:cs typeface="Times New Roman"/>
              </a:rPr>
              <a:t>1 ПОСТАНОВКА ЗАДАЧИ</a:t>
            </a:r>
            <a:endParaRPr lang="ru-RU" sz="11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ru-RU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Надпись 2"/>
          <p:cNvSpPr txBox="1">
            <a:spLocks noChangeArrowheads="1"/>
          </p:cNvSpPr>
          <p:nvPr/>
        </p:nvSpPr>
        <p:spPr bwMode="auto">
          <a:xfrm>
            <a:off x="1989658" y="429400"/>
            <a:ext cx="26687833" cy="41764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900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ru-RU" sz="12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6600" dirty="0" smtClean="0">
                <a:latin typeface="Times New Roman"/>
                <a:ea typeface="Calibri"/>
                <a:cs typeface="Times New Roman"/>
              </a:rPr>
              <a:t>РОЗРОБКА </a:t>
            </a:r>
            <a:r>
              <a:rPr lang="en-US" sz="6600" dirty="0" smtClean="0">
                <a:latin typeface="Times New Roman"/>
                <a:ea typeface="Calibri"/>
                <a:cs typeface="Times New Roman"/>
              </a:rPr>
              <a:t>WEB-</a:t>
            </a:r>
            <a:r>
              <a:rPr lang="uk-UA" sz="6600" dirty="0" smtClean="0">
                <a:latin typeface="Times New Roman"/>
                <a:ea typeface="Calibri"/>
                <a:cs typeface="Times New Roman"/>
              </a:rPr>
              <a:t>ДОДАТКУ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6600" dirty="0" smtClean="0">
                <a:latin typeface="Times New Roman"/>
                <a:ea typeface="Calibri"/>
                <a:cs typeface="Times New Roman"/>
              </a:rPr>
              <a:t>ДЛЯ МОДЕЛЮВАННЯ РЕЗУЛЬТАТІВ СКІНЧЕННО-ЕЛЕМЕНТНИХ РОЗРАХУНКІВ ПРИ ДИНАМІЧНОМУ АНАЛІЗІ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Надпись 2"/>
          <p:cNvSpPr txBox="1">
            <a:spLocks noChangeArrowheads="1"/>
          </p:cNvSpPr>
          <p:nvPr/>
        </p:nvSpPr>
        <p:spPr bwMode="auto">
          <a:xfrm>
            <a:off x="882403" y="6588944"/>
            <a:ext cx="28587176" cy="22268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5400" dirty="0" smtClean="0">
                <a:latin typeface="Times New Roman"/>
                <a:ea typeface="Calibri"/>
                <a:cs typeface="Times New Roman"/>
              </a:rPr>
              <a:t>В ході виконання роботи необхідно розробити програмний засіб, призначений для моделювання результатів скінченно-елементних розрахунків при статичному та динамічному аналізі</a:t>
            </a:r>
            <a:r>
              <a:rPr lang="uk-UA" sz="6000" dirty="0" smtClean="0">
                <a:latin typeface="Times New Roman"/>
                <a:ea typeface="Calibri"/>
                <a:cs typeface="Times New Roman"/>
              </a:rPr>
              <a:t>. </a:t>
            </a:r>
            <a:endParaRPr lang="ru-RU" sz="4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Надпись 2"/>
          <p:cNvSpPr txBox="1">
            <a:spLocks noChangeArrowheads="1"/>
          </p:cNvSpPr>
          <p:nvPr/>
        </p:nvSpPr>
        <p:spPr bwMode="auto">
          <a:xfrm>
            <a:off x="21044643" y="12277576"/>
            <a:ext cx="8109769" cy="5400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457200" algn="just">
              <a:spcAft>
                <a:spcPts val="0"/>
              </a:spcAft>
            </a:pPr>
            <a:r>
              <a:rPr lang="ru-RU" sz="4000" dirty="0" smtClean="0">
                <a:solidFill>
                  <a:srgbClr val="1F497D"/>
                </a:solidFill>
                <a:effectLst/>
                <a:latin typeface="Times New Roman"/>
                <a:ea typeface="Calibri"/>
              </a:rPr>
              <a:t> </a:t>
            </a:r>
            <a:endParaRPr lang="ru-RU" sz="2800" dirty="0">
              <a:effectLst/>
              <a:latin typeface="Times New Roman"/>
              <a:ea typeface="Calibri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45720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/>
            </a:r>
            <a:br>
              <a:rPr kumimoji="0" lang="ru-RU" altLang="ru-RU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45720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Надпись 2"/>
          <p:cNvSpPr txBox="1">
            <a:spLocks noChangeArrowheads="1"/>
          </p:cNvSpPr>
          <p:nvPr/>
        </p:nvSpPr>
        <p:spPr bwMode="auto">
          <a:xfrm>
            <a:off x="10963521" y="5004768"/>
            <a:ext cx="8856986" cy="12241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5400" b="1" dirty="0" smtClean="0">
                <a:effectLst/>
                <a:latin typeface="Times New Roman"/>
                <a:ea typeface="Calibri"/>
                <a:cs typeface="Times New Roman"/>
              </a:rPr>
              <a:t>1 ПОСТАНОВКА ЗАДАЧІ</a:t>
            </a:r>
            <a:endParaRPr lang="ru-RU" sz="32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4000" b="1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2403" y="9322480"/>
            <a:ext cx="2858717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5400" dirty="0" smtClean="0">
                <a:latin typeface="Times New Roman"/>
                <a:cs typeface="Times New Roman"/>
              </a:rPr>
              <a:t>До програмного забезпечення були поставлені наступні вимоги:</a:t>
            </a:r>
          </a:p>
          <a:p>
            <a:pPr marL="685800" indent="-685800">
              <a:lnSpc>
                <a:spcPct val="150000"/>
              </a:lnSpc>
              <a:buFontTx/>
              <a:buChar char="-"/>
            </a:pPr>
            <a:r>
              <a:rPr lang="uk-UA" sz="5400" dirty="0" smtClean="0">
                <a:latin typeface="Times New Roman"/>
                <a:cs typeface="Times New Roman"/>
              </a:rPr>
              <a:t>дружній інтерфейс для взаємодії з користувачем;</a:t>
            </a:r>
            <a:endParaRPr lang="uk-UA" dirty="0" smtClean="0"/>
          </a:p>
          <a:p>
            <a:pPr marL="685800" indent="-685800">
              <a:lnSpc>
                <a:spcPct val="150000"/>
              </a:lnSpc>
              <a:buFontTx/>
              <a:buChar char="-"/>
            </a:pPr>
            <a:r>
              <a:rPr lang="uk-UA" sz="5400" dirty="0" smtClean="0">
                <a:latin typeface="Times New Roman"/>
                <a:cs typeface="Times New Roman"/>
              </a:rPr>
              <a:t>реалізація за допомогою сучасних </a:t>
            </a:r>
            <a:r>
              <a:rPr lang="en-US" sz="5400" dirty="0" smtClean="0">
                <a:latin typeface="Times New Roman"/>
                <a:cs typeface="Times New Roman"/>
              </a:rPr>
              <a:t>web-</a:t>
            </a:r>
            <a:r>
              <a:rPr lang="uk-UA" sz="5400" dirty="0" smtClean="0">
                <a:latin typeface="Times New Roman"/>
                <a:cs typeface="Times New Roman"/>
              </a:rPr>
              <a:t>технологій;</a:t>
            </a:r>
          </a:p>
          <a:p>
            <a:pPr marL="685800" indent="-685800">
              <a:lnSpc>
                <a:spcPct val="150000"/>
              </a:lnSpc>
              <a:buFontTx/>
              <a:buChar char="-"/>
            </a:pPr>
            <a:r>
              <a:rPr lang="uk-UA" sz="5400" dirty="0" smtClean="0">
                <a:latin typeface="Times New Roman"/>
                <a:cs typeface="Times New Roman"/>
              </a:rPr>
              <a:t>програмне забезпечення повинно мати:</a:t>
            </a:r>
          </a:p>
          <a:p>
            <a:pPr lvl="1" indent="0">
              <a:lnSpc>
                <a:spcPct val="150000"/>
              </a:lnSpc>
            </a:pPr>
            <a:r>
              <a:rPr lang="uk-UA" sz="5400" dirty="0" smtClean="0">
                <a:latin typeface="Times New Roman"/>
                <a:cs typeface="Times New Roman"/>
              </a:rPr>
              <a:t>а) форми для введення вхідних даних;</a:t>
            </a:r>
          </a:p>
          <a:p>
            <a:pPr lvl="1" indent="0">
              <a:lnSpc>
                <a:spcPct val="150000"/>
              </a:lnSpc>
            </a:pPr>
            <a:r>
              <a:rPr lang="uk-UA" sz="5400" dirty="0" smtClean="0">
                <a:latin typeface="Times New Roman"/>
                <a:cs typeface="Times New Roman"/>
              </a:rPr>
              <a:t>б) форми для отриманих графіків залежностей величин, розподілу величин по двовимірній поверхні, анімації результатів при динамічному аналізі;</a:t>
            </a:r>
          </a:p>
          <a:p>
            <a:pPr lvl="1" indent="0">
              <a:lnSpc>
                <a:spcPct val="150000"/>
              </a:lnSpc>
            </a:pPr>
            <a:r>
              <a:rPr lang="uk-UA" sz="5400" dirty="0" smtClean="0">
                <a:latin typeface="Times New Roman"/>
                <a:cs typeface="Times New Roman"/>
              </a:rPr>
              <a:t>в) форми для зберігання результатів розрахунків у вигляді рисунків та </a:t>
            </a:r>
            <a:r>
              <a:rPr lang="en-US" sz="5400" dirty="0" smtClean="0">
                <a:latin typeface="Times New Roman"/>
                <a:cs typeface="Times New Roman"/>
              </a:rPr>
              <a:t>gif-</a:t>
            </a:r>
            <a:r>
              <a:rPr lang="uk-UA" sz="5400" dirty="0" smtClean="0">
                <a:latin typeface="Times New Roman"/>
                <a:cs typeface="Times New Roman"/>
              </a:rPr>
              <a:t>анімацій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2477212" y="19823113"/>
            <a:ext cx="7064375" cy="1138237"/>
          </a:xfrm>
        </p:spPr>
        <p:txBody>
          <a:bodyPr/>
          <a:lstStyle/>
          <a:p>
            <a:pPr>
              <a:defRPr/>
            </a:pPr>
            <a:fld id="{7DD1116E-89B4-441C-8A16-7A6CEDFDF3F5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6" name="Надпись 2"/>
          <p:cNvSpPr txBox="1">
            <a:spLocks noChangeArrowheads="1"/>
          </p:cNvSpPr>
          <p:nvPr/>
        </p:nvSpPr>
        <p:spPr bwMode="auto">
          <a:xfrm>
            <a:off x="11827619" y="790292"/>
            <a:ext cx="7416824" cy="12621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5400" b="1" dirty="0" smtClean="0">
                <a:effectLst/>
                <a:latin typeface="Times New Roman"/>
                <a:ea typeface="Calibri"/>
                <a:cs typeface="Times New Roman"/>
              </a:rPr>
              <a:t>2</a:t>
            </a:r>
            <a:r>
              <a:rPr lang="uk-UA" sz="5400" b="1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5400" b="1" dirty="0" smtClean="0">
                <a:latin typeface="Times New Roman"/>
                <a:ea typeface="Calibri"/>
                <a:cs typeface="Times New Roman"/>
              </a:rPr>
              <a:t>ОПИС ПРОГРАМИ</a:t>
            </a:r>
            <a:endParaRPr lang="ru-RU" sz="54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4000" b="1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6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28600" y="24765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3" name="Rectangle 45"/>
          <p:cNvSpPr>
            <a:spLocks noChangeArrowheads="1"/>
          </p:cNvSpPr>
          <p:nvPr/>
        </p:nvSpPr>
        <p:spPr bwMode="auto">
          <a:xfrm>
            <a:off x="0" y="401955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</a:endParaRPr>
          </a:p>
          <a:p>
            <a:pPr marL="0" marR="0" lvl="0" indent="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6" name="Picture 2" descr="C:\Users\Dmitriy\Desktop\use ca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59" y="2598737"/>
            <a:ext cx="13454517" cy="165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8587" y="19118336"/>
            <a:ext cx="1368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</a:rPr>
              <a:t>Рисунок </a:t>
            </a:r>
            <a:r>
              <a:rPr lang="ru-RU" sz="4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lang="uk-UA" sz="4800" dirty="0" smtClean="0">
                <a:latin typeface="Times New Roman"/>
                <a:ea typeface="Times New Roman"/>
              </a:rPr>
              <a:t>– Діаграма варіантів використання</a:t>
            </a:r>
            <a:endParaRPr lang="en-US" sz="4800" dirty="0"/>
          </a:p>
        </p:txBody>
      </p:sp>
      <p:pic>
        <p:nvPicPr>
          <p:cNvPr id="33" name="Picture 32"/>
          <p:cNvPicPr/>
          <p:nvPr/>
        </p:nvPicPr>
        <p:blipFill>
          <a:blip r:embed="rId4"/>
          <a:stretch>
            <a:fillRect/>
          </a:stretch>
        </p:blipFill>
        <p:spPr>
          <a:xfrm>
            <a:off x="18956411" y="2844528"/>
            <a:ext cx="9107506" cy="155537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244443" y="19118336"/>
            <a:ext cx="960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</a:rPr>
              <a:t>Рисунок </a:t>
            </a:r>
            <a:r>
              <a:rPr lang="ru-RU" sz="4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2 </a:t>
            </a:r>
            <a:r>
              <a:rPr lang="uk-UA" sz="4800" dirty="0" smtClean="0">
                <a:latin typeface="Times New Roman"/>
                <a:ea typeface="Times New Roman"/>
              </a:rPr>
              <a:t>– Файлова структура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22484803" y="19823113"/>
            <a:ext cx="7064375" cy="1138237"/>
          </a:xfrm>
        </p:spPr>
        <p:txBody>
          <a:bodyPr/>
          <a:lstStyle/>
          <a:p>
            <a:pPr>
              <a:defRPr/>
            </a:pPr>
            <a:fld id="{7917D0B2-B094-4B61-9CB5-DA6FB88B8AC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4190" y="1623695"/>
            <a:ext cx="5533390" cy="42557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endParaRPr lang="ru-RU" sz="1100" dirty="0">
              <a:solidFill>
                <a:srgbClr val="00206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67120" y="2298065"/>
            <a:ext cx="4413885" cy="3909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endParaRPr lang="ru-RU" sz="1100" dirty="0">
              <a:solidFill>
                <a:srgbClr val="00206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0" y="42100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7286625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2pPr>
            <a:lvl3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3pPr>
            <a:lvl4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4pPr>
            <a:lvl5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5pPr>
            <a:lvl6pPr marL="63611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6pPr>
            <a:lvl7pPr marL="68183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7pPr>
            <a:lvl8pPr marL="72755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8pPr>
            <a:lvl9pPr marL="77327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45085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Надпись 2"/>
          <p:cNvSpPr txBox="1">
            <a:spLocks noChangeArrowheads="1"/>
          </p:cNvSpPr>
          <p:nvPr/>
        </p:nvSpPr>
        <p:spPr bwMode="auto">
          <a:xfrm>
            <a:off x="9991415" y="713162"/>
            <a:ext cx="10297144" cy="12621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5400" b="1" dirty="0">
                <a:latin typeface="Times New Roman"/>
                <a:ea typeface="Calibri"/>
                <a:cs typeface="Times New Roman"/>
              </a:rPr>
              <a:t>3</a:t>
            </a:r>
            <a:r>
              <a:rPr lang="uk-UA" sz="5400" b="1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uk-UA" sz="5400" b="1" dirty="0" smtClean="0">
                <a:latin typeface="Times New Roman"/>
                <a:ea typeface="Calibri"/>
                <a:cs typeface="Times New Roman"/>
              </a:rPr>
              <a:t>ТЕСТУВАННЯ ПРОГРАМИ</a:t>
            </a:r>
            <a:endParaRPr lang="ru-RU" sz="54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4000" b="1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50" name="Picture 2" descr="C:\Users\Dmitriy\Desktop\Sup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23" y="11413480"/>
            <a:ext cx="22442327" cy="76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80" y="2617575"/>
            <a:ext cx="3660325" cy="664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18823" y="9627382"/>
            <a:ext cx="130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</a:rPr>
              <a:t>Рисунок </a:t>
            </a:r>
            <a:r>
              <a:rPr lang="ru-RU" sz="4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3 </a:t>
            </a:r>
            <a:r>
              <a:rPr lang="uk-UA" sz="4800" dirty="0" smtClean="0">
                <a:latin typeface="Times New Roman"/>
                <a:ea typeface="Times New Roman"/>
              </a:rPr>
              <a:t>– Повна підтримка </a:t>
            </a:r>
            <a:r>
              <a:rPr lang="uk-UA" sz="4800" dirty="0" smtClean="0">
                <a:latin typeface="Times New Roman"/>
              </a:rPr>
              <a:t>браузерів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9379347" y="19406368"/>
            <a:ext cx="11235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Рисунок</a:t>
            </a:r>
            <a:r>
              <a:rPr lang="ru-RU" sz="4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</a:rPr>
              <a:t>4 </a:t>
            </a:r>
            <a:r>
              <a:rPr lang="uk-UA" sz="4800" dirty="0" smtClean="0">
                <a:latin typeface="Times New Roman"/>
                <a:ea typeface="Times New Roman"/>
              </a:rPr>
              <a:t>– Часткова підтримка браузерів</a:t>
            </a:r>
            <a:endParaRPr lang="en-US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485192" y="3454807"/>
            <a:ext cx="1035506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5400" dirty="0" smtClean="0">
                <a:latin typeface="Times New Roman"/>
              </a:rPr>
              <a:t>Проблема в</a:t>
            </a:r>
            <a:r>
              <a:rPr lang="en-US" sz="5400" dirty="0" smtClean="0">
                <a:latin typeface="Times New Roman"/>
              </a:rPr>
              <a:t> </a:t>
            </a:r>
            <a:r>
              <a:rPr lang="uk-UA" sz="5400" dirty="0" smtClean="0">
                <a:latin typeface="Times New Roman"/>
              </a:rPr>
              <a:t>системі </a:t>
            </a:r>
            <a:r>
              <a:rPr lang="en-US" sz="5400" dirty="0" smtClean="0">
                <a:latin typeface="Times New Roman"/>
              </a:rPr>
              <a:t>Chromium:</a:t>
            </a:r>
          </a:p>
          <a:p>
            <a:pPr>
              <a:lnSpc>
                <a:spcPct val="150000"/>
              </a:lnSpc>
            </a:pPr>
            <a:r>
              <a:rPr lang="en-US" sz="5400" b="1" dirty="0" smtClean="0">
                <a:latin typeface="Times New Roman"/>
              </a:rPr>
              <a:t>Issue 81856: increase Base64 limit (for image saving).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22405204" y="19847772"/>
            <a:ext cx="7064375" cy="1138237"/>
          </a:xfrm>
        </p:spPr>
        <p:txBody>
          <a:bodyPr/>
          <a:lstStyle/>
          <a:p>
            <a:pPr>
              <a:defRPr/>
            </a:pPr>
            <a:fld id="{1E8C0EC8-F6BE-4E4A-A7EC-7B56781D2879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306195" y="4284980"/>
            <a:ext cx="2743835" cy="21253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endParaRPr lang="ru-RU" sz="1100" dirty="0">
              <a:solidFill>
                <a:srgbClr val="00206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452110" y="1583690"/>
            <a:ext cx="4476750" cy="20300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endParaRPr lang="ru-RU" sz="1100" dirty="0">
              <a:solidFill>
                <a:srgbClr val="00206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0" y="24384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0" y="4314825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2pPr>
            <a:lvl3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3pPr>
            <a:lvl4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4pPr>
            <a:lvl5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5pPr>
            <a:lvl6pPr marL="63611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6pPr>
            <a:lvl7pPr marL="68183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7pPr>
            <a:lvl8pPr marL="72755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8pPr>
            <a:lvl9pPr marL="77327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45085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0" y="43148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0" y="63912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0" y="8429625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2pPr>
            <a:lvl3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3pPr>
            <a:lvl4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4pPr>
            <a:lvl5pPr eaLnBrk="0" hangingPunct="0">
              <a:defRPr sz="5800">
                <a:solidFill>
                  <a:schemeClr val="tx1"/>
                </a:solidFill>
                <a:latin typeface="Calibri" pitchFamily="34" charset="0"/>
              </a:defRPr>
            </a:lvl5pPr>
            <a:lvl6pPr marL="63611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6pPr>
            <a:lvl7pPr marL="68183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7pPr>
            <a:lvl8pPr marL="72755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8pPr>
            <a:lvl9pPr marL="7732713" indent="-4075113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45085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uk-UA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</a:endParaRPr>
          </a:p>
          <a:p>
            <a:pPr marL="0" marR="0" lvl="0" indent="45085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Надпись 2"/>
          <p:cNvSpPr txBox="1">
            <a:spLocks noChangeArrowheads="1"/>
          </p:cNvSpPr>
          <p:nvPr/>
        </p:nvSpPr>
        <p:spPr bwMode="auto">
          <a:xfrm>
            <a:off x="3906739" y="718284"/>
            <a:ext cx="23043285" cy="12621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5400" b="1" dirty="0" smtClean="0">
                <a:latin typeface="Times New Roman"/>
                <a:ea typeface="Calibri"/>
                <a:cs typeface="Times New Roman"/>
              </a:rPr>
              <a:t>4 </a:t>
            </a:r>
            <a:r>
              <a:rPr lang="ru-RU" sz="5400" b="1" dirty="0" smtClean="0">
                <a:latin typeface="Times New Roman"/>
                <a:ea typeface="Calibri"/>
                <a:cs typeface="Times New Roman"/>
              </a:rPr>
              <a:t>РЕЗУЛЬТАТИ РОБОТИ ПРОГРАМИ</a:t>
            </a:r>
            <a:endParaRPr lang="ru-RU" sz="54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4000" b="1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8784" y="2587811"/>
            <a:ext cx="11161240" cy="760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38" y="1891778"/>
            <a:ext cx="10922493" cy="872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37" y="11413480"/>
            <a:ext cx="11018379" cy="820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762" y="11413480"/>
            <a:ext cx="10763284" cy="798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244017" y="10621392"/>
            <a:ext cx="130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</a:rPr>
              <a:t>Рисунок </a:t>
            </a:r>
            <a:r>
              <a:rPr lang="ru-RU" sz="4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5 </a:t>
            </a:r>
            <a:r>
              <a:rPr lang="uk-UA" sz="4800" dirty="0" smtClean="0">
                <a:latin typeface="Times New Roman"/>
                <a:ea typeface="Times New Roman"/>
              </a:rPr>
              <a:t>– Приклад вихідних даних №1</a:t>
            </a:r>
            <a:endParaRPr lang="en-US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16364123" y="10580707"/>
            <a:ext cx="130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</a:rPr>
              <a:t>Рисунок </a:t>
            </a:r>
            <a:r>
              <a:rPr lang="ru-RU" sz="4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6 </a:t>
            </a:r>
            <a:r>
              <a:rPr lang="uk-UA" sz="4800" dirty="0">
                <a:latin typeface="Times New Roman"/>
                <a:ea typeface="Times New Roman"/>
              </a:rPr>
              <a:t>– Приклад вихідних даних </a:t>
            </a:r>
            <a:r>
              <a:rPr lang="uk-UA" sz="4800" dirty="0" smtClean="0">
                <a:latin typeface="Times New Roman"/>
                <a:ea typeface="Times New Roman"/>
              </a:rPr>
              <a:t>№2</a:t>
            </a:r>
            <a:endParaRPr lang="en-US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2422438" y="19960279"/>
            <a:ext cx="130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</a:rPr>
              <a:t>Рисунок </a:t>
            </a:r>
            <a:r>
              <a:rPr lang="ru-RU" sz="4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7 </a:t>
            </a:r>
            <a:r>
              <a:rPr lang="uk-UA" sz="4800" dirty="0">
                <a:latin typeface="Times New Roman"/>
                <a:ea typeface="Times New Roman"/>
              </a:rPr>
              <a:t>– Приклад вихідних даних </a:t>
            </a:r>
            <a:r>
              <a:rPr lang="uk-UA" sz="4800" dirty="0" smtClean="0">
                <a:latin typeface="Times New Roman"/>
                <a:ea typeface="Times New Roman"/>
              </a:rPr>
              <a:t>№3</a:t>
            </a:r>
            <a:endParaRPr lang="en-US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15987762" y="19978504"/>
            <a:ext cx="130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</a:rPr>
              <a:t>Рисунок </a:t>
            </a:r>
            <a:r>
              <a:rPr lang="ru-RU" sz="4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8 </a:t>
            </a:r>
            <a:r>
              <a:rPr lang="uk-UA" sz="4800" dirty="0">
                <a:latin typeface="Times New Roman"/>
                <a:ea typeface="Times New Roman"/>
              </a:rPr>
              <a:t>– Приклад вихідних даних </a:t>
            </a:r>
            <a:r>
              <a:rPr lang="uk-UA" sz="4800" dirty="0" smtClean="0">
                <a:latin typeface="Times New Roman"/>
                <a:ea typeface="Times New Roman"/>
              </a:rPr>
              <a:t>№4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2477212" y="19823113"/>
            <a:ext cx="7064375" cy="1138237"/>
          </a:xfrm>
        </p:spPr>
        <p:txBody>
          <a:bodyPr/>
          <a:lstStyle/>
          <a:p>
            <a:pPr>
              <a:defRPr/>
            </a:pPr>
            <a:fld id="{0AAF82B7-1DAA-4203-89E8-184DDF145C19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18160" y="1840230"/>
            <a:ext cx="5991225" cy="3220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endParaRPr lang="ru-RU" sz="1100" dirty="0">
              <a:solidFill>
                <a:srgbClr val="00206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700520" y="1814830"/>
            <a:ext cx="3343275" cy="37115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endParaRPr lang="ru-RU" sz="1100" dirty="0">
              <a:solidFill>
                <a:srgbClr val="00206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0" y="35147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0" y="718185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2951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Надпись 2"/>
          <p:cNvSpPr txBox="1">
            <a:spLocks noChangeArrowheads="1"/>
          </p:cNvSpPr>
          <p:nvPr/>
        </p:nvSpPr>
        <p:spPr bwMode="auto">
          <a:xfrm>
            <a:off x="3906739" y="718284"/>
            <a:ext cx="23043285" cy="12621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5400" b="1" dirty="0" smtClean="0">
                <a:latin typeface="Times New Roman"/>
                <a:ea typeface="Calibri"/>
                <a:cs typeface="Times New Roman"/>
              </a:rPr>
              <a:t>5 </a:t>
            </a:r>
            <a:r>
              <a:rPr lang="uk-UA" sz="5400" b="1" dirty="0" smtClean="0">
                <a:latin typeface="Times New Roman"/>
                <a:ea typeface="Calibri"/>
                <a:cs typeface="Times New Roman"/>
              </a:rPr>
              <a:t>ВИСНОВКИ</a:t>
            </a:r>
            <a:endParaRPr lang="uk-UA" sz="5400" dirty="0" smtClean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4000" b="1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Надпись 2"/>
          <p:cNvSpPr txBox="1">
            <a:spLocks noChangeArrowheads="1"/>
          </p:cNvSpPr>
          <p:nvPr/>
        </p:nvSpPr>
        <p:spPr bwMode="auto">
          <a:xfrm>
            <a:off x="2197021" y="4788744"/>
            <a:ext cx="25851234" cy="104411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5400" dirty="0">
                <a:latin typeface="Times New Roman" pitchFamily="18" charset="0"/>
                <a:ea typeface="Calibri"/>
                <a:cs typeface="Times New Roman" pitchFamily="18" charset="0"/>
              </a:rPr>
              <a:t>За результатами 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виконання</a:t>
            </a: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бакалаврської роботи розв’язані наступні задачі моделювання</a:t>
            </a: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en-US" sz="5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-</a:t>
            </a:r>
            <a:r>
              <a:rPr lang="en-US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реалізована можливість моделювання результатів скінченно-елементних розрахунків за допомогою побудови графіків та сіток скінченних елементів</a:t>
            </a: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;</a:t>
            </a:r>
            <a:endParaRPr lang="ru-RU" sz="5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-</a:t>
            </a:r>
            <a:r>
              <a:rPr lang="en-US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визначено та реалізовано метод обробки вхідної інформації з програмного комплексу</a:t>
            </a: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5400" dirty="0">
                <a:latin typeface="Times New Roman" pitchFamily="18" charset="0"/>
                <a:ea typeface="Calibri"/>
                <a:cs typeface="Times New Roman" pitchFamily="18" charset="0"/>
              </a:rPr>
              <a:t>ANSYS;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5400" dirty="0">
                <a:latin typeface="Times New Roman" pitchFamily="18" charset="0"/>
                <a:ea typeface="Calibri"/>
                <a:cs typeface="Times New Roman" pitchFamily="18" charset="0"/>
              </a:rPr>
              <a:t>- 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розроблена модульна архітектура програмного забезпечення, яка дозволяє з легкістю підтримувати та удосконалювати </a:t>
            </a:r>
            <a:r>
              <a:rPr lang="en-US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web-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додаток у майбутньому</a:t>
            </a: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;</a:t>
            </a:r>
            <a:endParaRPr lang="ru-RU" sz="5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-</a:t>
            </a:r>
            <a:r>
              <a:rPr lang="en-US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реалізовано дружній графічний інтерфейс для взаємодії з користувачем</a:t>
            </a: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;</a:t>
            </a:r>
            <a:endParaRPr lang="ru-RU" sz="5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-</a:t>
            </a:r>
            <a:r>
              <a:rPr lang="en-US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результати роботи </a:t>
            </a:r>
            <a:r>
              <a:rPr lang="en-US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web-</a:t>
            </a:r>
            <a:r>
              <a:rPr lang="uk-UA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додатку були протестовані для різних вхідних даних</a:t>
            </a:r>
            <a:r>
              <a:rPr lang="ru-RU" sz="54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5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4000" dirty="0">
              <a:effectLst/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266</Words>
  <Application>Microsoft Office PowerPoint</Application>
  <PresentationFormat>Custom</PresentationFormat>
  <Paragraphs>50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XP2009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ПРОГРАМНОГО ЗАБЕЗПЕЧЕННЯ ДЛЯ НАКОПИЧЕННЯ ТА ПРОГНОЗУВАННЯ ЧАСОВИХ РЯДІВ</dc:title>
  <dc:creator>Natasha</dc:creator>
  <cp:lastModifiedBy>Dmitriy Snopov</cp:lastModifiedBy>
  <cp:revision>111</cp:revision>
  <dcterms:created xsi:type="dcterms:W3CDTF">2012-05-14T19:45:21Z</dcterms:created>
  <dcterms:modified xsi:type="dcterms:W3CDTF">2014-06-25T01:15:34Z</dcterms:modified>
</cp:coreProperties>
</file>