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0" autoAdjust="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7D25D-A75C-4F60-9B7F-79CC6EA1931C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D3CAB-F861-485A-B6B1-449F7DED3A0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46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Atomičnost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 transakcija zahteva izvršenje svih operacija u okviru transakcije, tj. ili se sve operacije izvršavaju ili nijedna.</a:t>
            </a:r>
          </a:p>
          <a:p>
            <a:r>
              <a:rPr lang="sr-Latn-R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Konzistentnost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osigurava da transakcija konzistentnu bazu iz jednog stanja prevodi u drugo stanje koje je takođe konzistentno i poštuje ograničenja integriteta.</a:t>
            </a:r>
          </a:p>
          <a:p>
            <a:r>
              <a:rPr lang="sr-Latn-R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Izloacija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omogućava izvršenje konkurentnih transakcija tako da dobijeno stanje je jednako stanju kada se konkurente transakcije izvršavaju sekvencijalno.</a:t>
            </a:r>
          </a:p>
          <a:p>
            <a:r>
              <a:rPr lang="sr-Latn-R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Trajnost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obezbeđuje da se nakon izvršenja transakcije podaci trajno sačuvaju na disk 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02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666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Prljavo čitanje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jedna transakcija čita upisane podatke od strane druge transakcije koja nije potvrđena</a:t>
            </a:r>
          </a:p>
          <a:p>
            <a:pPr lvl="0"/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Neponovljivo čitanje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transakcija ponovo čita podatke koje je već čitala a koje je u međuvremenu promenila druga transakcija koja je potvrđena</a:t>
            </a:r>
          </a:p>
          <a:p>
            <a:pPr lvl="0"/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Fantomsko čitanje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transakcija ponovo izvršava upit koji vraća određene redove tabele koji se razlikuju od vraćenih redova prilikom prvog izvršenja zbog promena napravljenih od strane druge transakcije koja je potvrđena</a:t>
            </a: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Anomalija serijalizacije – rezultat dobijen uspešnim izvršenjem grupe transakcija nije konzistentan sa rezultatom koji se dobija prilikom izvršenja jedne po jedne od tih transakcija u svim mogućim redosledima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4751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653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30) i (1, 330)</a:t>
            </a: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300) i (2, 330)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1835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7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3501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0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143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7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755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767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2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83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02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03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22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10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91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2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962D-E3C0-4797-84A5-97D08803F837}" type="datetimeFigureOut">
              <a:rPr lang="sr-Latn-RS" smtClean="0"/>
              <a:t>19.5.2020.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720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50" y="1460500"/>
            <a:ext cx="9290049" cy="2959100"/>
          </a:xfrm>
        </p:spPr>
        <p:txBody>
          <a:bodyPr/>
          <a:lstStyle/>
          <a:p>
            <a:pPr algn="ctr"/>
            <a:r>
              <a:rPr lang="sr-Latn-RS" dirty="0" smtClean="0"/>
              <a:t>Obrada transakcija, planovi izvršenja transakcija, izolacija i zaključavanje kod PostgreSQL baze podataka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686300"/>
            <a:ext cx="8283403" cy="461432"/>
          </a:xfrm>
        </p:spPr>
        <p:txBody>
          <a:bodyPr/>
          <a:lstStyle/>
          <a:p>
            <a:pPr algn="l"/>
            <a:r>
              <a:rPr lang="sr-Latn-RS" dirty="0" smtClean="0"/>
              <a:t>Julije Kostov 1026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46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Ponovljivo čitanje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Komande iz transakcija vide podatke koji su potvrđeni pre početka transakcije</a:t>
            </a:r>
          </a:p>
          <a:p>
            <a:r>
              <a:rPr lang="sr-Latn-RS" dirty="0" smtClean="0"/>
              <a:t>Razlika od nivoa potvrđenog čitanja je to što ovaj nivo vidi </a:t>
            </a:r>
            <a:r>
              <a:rPr lang="sr-Latn-RS" dirty="0" err="1" smtClean="0"/>
              <a:t>snepšot</a:t>
            </a:r>
            <a:r>
              <a:rPr lang="sr-Latn-RS" dirty="0" smtClean="0"/>
              <a:t> podataka od prve komande u transakciji</a:t>
            </a:r>
          </a:p>
          <a:p>
            <a:r>
              <a:rPr lang="sr-Latn-RS" dirty="0" smtClean="0"/>
              <a:t>Samo je moguća anomalija serijalizacije</a:t>
            </a:r>
          </a:p>
          <a:p>
            <a:r>
              <a:rPr lang="sr-Latn-RS" dirty="0" smtClean="0"/>
              <a:t>Aplikacije koje koriste ovaj nivo moraju da budu spremna na greške </a:t>
            </a:r>
            <a:r>
              <a:rPr lang="sr-Latn-RS" dirty="0" err="1" smtClean="0"/>
              <a:t>priliom</a:t>
            </a:r>
            <a:r>
              <a:rPr lang="sr-Latn-RS" dirty="0" smtClean="0"/>
              <a:t> ažuriranja i moraju da pokušaju ponovno izvršenje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0226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 serijalizacije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Najrestriktivniji</a:t>
            </a:r>
            <a:r>
              <a:rPr lang="sr-Latn-RS" dirty="0" smtClean="0"/>
              <a:t> nivo izolacija</a:t>
            </a:r>
          </a:p>
          <a:p>
            <a:r>
              <a:rPr lang="sr-Latn-RS" dirty="0" smtClean="0"/>
              <a:t>Simulira serijsko izvršenje konkurentnih transakcija gde rezultat izvršenja mora da bude isti bez obzira na redosled izvršenja</a:t>
            </a:r>
          </a:p>
          <a:p>
            <a:r>
              <a:rPr lang="sr-Latn-RS" dirty="0" smtClean="0"/>
              <a:t>Aplikacije koje koriste ovaj nivo treba da budu spremne za pokušavanje ponovnog izvršenja</a:t>
            </a:r>
          </a:p>
          <a:p>
            <a:r>
              <a:rPr lang="sr-Latn-RS" dirty="0" smtClean="0"/>
              <a:t>Primer:</a:t>
            </a:r>
          </a:p>
          <a:p>
            <a:pPr lvl="1"/>
            <a:r>
              <a:rPr lang="en-US" dirty="0"/>
              <a:t>INSERT INTO test_</a:t>
            </a:r>
            <a:r>
              <a:rPr lang="sr-Latn-RS" dirty="0"/>
              <a:t>table (2, (SELECT SUM(</a:t>
            </a:r>
            <a:r>
              <a:rPr lang="sr-Latn-RS" dirty="0" err="1"/>
              <a:t>value</a:t>
            </a:r>
            <a:r>
              <a:rPr lang="sr-Latn-RS" dirty="0"/>
              <a:t>) FROM </a:t>
            </a:r>
            <a:r>
              <a:rPr lang="sr-Latn-RS" dirty="0" err="1"/>
              <a:t>test_table</a:t>
            </a:r>
            <a:r>
              <a:rPr lang="sr-Latn-RS" dirty="0"/>
              <a:t> WHERE </a:t>
            </a:r>
            <a:r>
              <a:rPr lang="sr-Latn-RS" dirty="0" err="1"/>
              <a:t>class</a:t>
            </a:r>
            <a:r>
              <a:rPr lang="sr-Latn-RS" dirty="0"/>
              <a:t> = 1))</a:t>
            </a:r>
          </a:p>
          <a:p>
            <a:pPr lvl="1"/>
            <a:r>
              <a:rPr lang="en-US" dirty="0"/>
              <a:t>INSERT INTO test_</a:t>
            </a:r>
            <a:r>
              <a:rPr lang="sr-Latn-RS" dirty="0"/>
              <a:t>table (1, (SELECT SUM(</a:t>
            </a:r>
            <a:r>
              <a:rPr lang="sr-Latn-RS" dirty="0" err="1"/>
              <a:t>value</a:t>
            </a:r>
            <a:r>
              <a:rPr lang="sr-Latn-RS" dirty="0"/>
              <a:t>) FROM </a:t>
            </a:r>
            <a:r>
              <a:rPr lang="sr-Latn-RS" dirty="0" err="1"/>
              <a:t>test_table</a:t>
            </a:r>
            <a:r>
              <a:rPr lang="sr-Latn-RS" dirty="0"/>
              <a:t> WHERE </a:t>
            </a:r>
            <a:r>
              <a:rPr lang="sr-Latn-RS" dirty="0" err="1"/>
              <a:t>class</a:t>
            </a:r>
            <a:r>
              <a:rPr lang="sr-Latn-RS" dirty="0"/>
              <a:t> = 2))</a:t>
            </a:r>
          </a:p>
          <a:p>
            <a:endParaRPr lang="sr-Latn-R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418"/>
              </p:ext>
            </p:extLst>
          </p:nvPr>
        </p:nvGraphicFramePr>
        <p:xfrm>
          <a:off x="1935288" y="5403272"/>
          <a:ext cx="608076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134969527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360097936"/>
                    </a:ext>
                  </a:extLst>
                </a:gridCol>
              </a:tblGrid>
              <a:tr h="163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 err="1">
                          <a:effectLst/>
                        </a:rPr>
                        <a:t>class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 err="1">
                          <a:effectLst/>
                        </a:rPr>
                        <a:t>value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95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10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84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20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585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2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100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56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2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200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53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4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 serijalizacije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Tehnike za smanjenje grešaka prilikom korišćenja nivoa serijalizacije:</a:t>
            </a:r>
            <a:endParaRPr lang="sr-Latn-RS" dirty="0"/>
          </a:p>
          <a:p>
            <a:pPr lvl="1"/>
            <a:r>
              <a:rPr lang="sr-Latn-RS" dirty="0"/>
              <a:t>Deklarisanje transakcije kao READ ONLY kada ona samo čita podatke</a:t>
            </a:r>
          </a:p>
          <a:p>
            <a:pPr lvl="1"/>
            <a:r>
              <a:rPr lang="sr-Latn-RS" dirty="0"/>
              <a:t>Kontrola broja aktivnih konekcija korišćenjem ograničenog broja konekcija koje se ponovo koriste nakon oslobođenja</a:t>
            </a:r>
          </a:p>
          <a:p>
            <a:pPr lvl="1"/>
            <a:r>
              <a:rPr lang="sr-Latn-RS" dirty="0"/>
              <a:t>Smanjenje komandi u okviru transakcije</a:t>
            </a:r>
          </a:p>
          <a:p>
            <a:pPr lvl="1"/>
            <a:r>
              <a:rPr lang="sr-Latn-RS" dirty="0"/>
              <a:t>Korišćenje zaključavanja predikata koje ne vrši blokiranje već određuje da li rezultat može da utiče na stvaranje anomalije serijalizacije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6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Eksplicitno zaključavanje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PostgreSQL omogućava i </a:t>
            </a:r>
            <a:r>
              <a:rPr lang="sr-Latn-RS" dirty="0" err="1" smtClean="0"/>
              <a:t>ek</a:t>
            </a:r>
            <a:r>
              <a:rPr lang="en-US" dirty="0" smtClean="0"/>
              <a:t>s</a:t>
            </a:r>
            <a:r>
              <a:rPr lang="sr-Latn-RS" dirty="0" err="1" smtClean="0"/>
              <a:t>plicitno</a:t>
            </a:r>
            <a:r>
              <a:rPr lang="sr-Latn-RS" dirty="0" smtClean="0"/>
              <a:t> </a:t>
            </a:r>
            <a:r>
              <a:rPr lang="sr-Latn-RS" dirty="0" smtClean="0"/>
              <a:t>zaključavanje:</a:t>
            </a:r>
          </a:p>
          <a:p>
            <a:pPr lvl="1"/>
            <a:r>
              <a:rPr lang="sr-Latn-RS" dirty="0" smtClean="0"/>
              <a:t>Zaključavanje tabela</a:t>
            </a:r>
          </a:p>
          <a:p>
            <a:pPr lvl="1"/>
            <a:r>
              <a:rPr lang="sr-Latn-RS" dirty="0" smtClean="0"/>
              <a:t>Zaključavanje redova</a:t>
            </a:r>
          </a:p>
          <a:p>
            <a:pPr lvl="1"/>
            <a:r>
              <a:rPr lang="sr-Latn-RS" dirty="0" smtClean="0"/>
              <a:t>Zaključavanje strana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1754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 redova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349884" cy="3880773"/>
          </a:xfrm>
        </p:spPr>
        <p:txBody>
          <a:bodyPr/>
          <a:lstStyle/>
          <a:p>
            <a:r>
              <a:rPr lang="sr-Latn-RS" dirty="0" smtClean="0"/>
              <a:t>PostgreSQL i bez eksplicitnog navođenja za različite komande koristi određena zaključavanja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31719"/>
              </p:ext>
            </p:extLst>
          </p:nvPr>
        </p:nvGraphicFramePr>
        <p:xfrm>
          <a:off x="3611307" y="2045162"/>
          <a:ext cx="6168384" cy="4111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376">
                  <a:extLst>
                    <a:ext uri="{9D8B030D-6E8A-4147-A177-3AD203B41FA5}">
                      <a16:colId xmlns:a16="http://schemas.microsoft.com/office/drawing/2014/main" val="2066146387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268162571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491659560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1836306911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1409390859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2662739974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3969465175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2890742126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3832983450"/>
                    </a:ext>
                  </a:extLst>
                </a:gridCol>
              </a:tblGrid>
              <a:tr h="13705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Traženi mod zaključavanja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Trenutni mod zaključavanja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9038"/>
                  </a:ext>
                </a:extLst>
              </a:tr>
              <a:tr h="685271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ACCESS SHARE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UPDATE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SHARE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ACCESS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extLst>
                  <a:ext uri="{0D108BD9-81ED-4DB2-BD59-A6C34878D82A}">
                    <a16:rowId xmlns:a16="http://schemas.microsoft.com/office/drawing/2014/main" val="301761714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ACCESS 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 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344247876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349484551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 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X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X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1852671181"/>
                  </a:ext>
                </a:extLst>
              </a:tr>
              <a:tr h="685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UPDATE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3411287604"/>
                  </a:ext>
                </a:extLst>
              </a:tr>
              <a:tr h="137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1603637310"/>
                  </a:ext>
                </a:extLst>
              </a:tr>
              <a:tr h="5482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264436696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2676349884"/>
                  </a:ext>
                </a:extLst>
              </a:tr>
              <a:tr h="5482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ACCESS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X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419077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0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 redova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Zaključavanje redova ne utiče na čitanje podataka već samo na upis i druga zaključavanja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34247"/>
              </p:ext>
            </p:extLst>
          </p:nvPr>
        </p:nvGraphicFramePr>
        <p:xfrm>
          <a:off x="1934970" y="3473556"/>
          <a:ext cx="6081395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1715257087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9001996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25514148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3873584560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5147888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Traženi mod zaključavanja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Trenutni mod zaključavanja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822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KEY SHARE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FOR SHARE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NO KEY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918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KEY SHARE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114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SHARE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116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NO KEY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3883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X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025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42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 strana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</a:t>
            </a:r>
            <a:r>
              <a:rPr lang="sr-Latn-RS" dirty="0" smtClean="0"/>
              <a:t>ontrolu </a:t>
            </a:r>
            <a:r>
              <a:rPr lang="sr-Latn-RS" dirty="0"/>
              <a:t>upisa i čitanja u stranama </a:t>
            </a:r>
            <a:r>
              <a:rPr lang="sr-Latn-RS" dirty="0" smtClean="0"/>
              <a:t>tabele</a:t>
            </a:r>
          </a:p>
          <a:p>
            <a:r>
              <a:rPr lang="sr-Latn-RS" dirty="0" smtClean="0"/>
              <a:t>Oslobađaju se odmah </a:t>
            </a:r>
            <a:r>
              <a:rPr lang="sr-Latn-RS" dirty="0"/>
              <a:t>nakon što je red pribavljen ili </a:t>
            </a:r>
            <a:r>
              <a:rPr lang="sr-Latn-RS" dirty="0" smtClean="0"/>
              <a:t>ažuriran</a:t>
            </a:r>
          </a:p>
          <a:p>
            <a:r>
              <a:rPr lang="sr-Latn-RS" dirty="0" smtClean="0"/>
              <a:t>Obično se ne koriste </a:t>
            </a:r>
            <a:r>
              <a:rPr lang="sr-Latn-RS" dirty="0" err="1" smtClean="0"/>
              <a:t>ekspl</a:t>
            </a:r>
            <a:r>
              <a:rPr lang="en-US" dirty="0" err="1" smtClean="0"/>
              <a:t>i</a:t>
            </a:r>
            <a:r>
              <a:rPr lang="sr-Latn-RS" dirty="0" err="1" smtClean="0"/>
              <a:t>citno</a:t>
            </a:r>
            <a:r>
              <a:rPr lang="sr-Latn-RS" dirty="0" smtClean="0"/>
              <a:t> </a:t>
            </a:r>
            <a:r>
              <a:rPr lang="sr-Latn-RS" dirty="0" smtClean="0"/>
              <a:t>već ih sam Postgres koristi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9203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BEGIN TRANSACTION ISOLATION LEVEL </a:t>
            </a:r>
            <a:r>
              <a:rPr lang="en-US" dirty="0"/>
              <a:t>&lt;</a:t>
            </a:r>
            <a:r>
              <a:rPr lang="sr-Latn-RS" dirty="0"/>
              <a:t>nivo</a:t>
            </a:r>
            <a:r>
              <a:rPr lang="en-US" dirty="0"/>
              <a:t>_</a:t>
            </a:r>
            <a:r>
              <a:rPr lang="sr-Latn-RS" dirty="0"/>
              <a:t>izolacije</a:t>
            </a:r>
            <a:r>
              <a:rPr lang="en-US" dirty="0"/>
              <a:t>&gt;;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6" y="3131704"/>
            <a:ext cx="8042564" cy="34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5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COMMITED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izolacije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31" y="2586012"/>
            <a:ext cx="7765474" cy="32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izolacije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9" y="2767907"/>
            <a:ext cx="8188037" cy="30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Logička jedinica posla koja se izvršava nad podacima</a:t>
            </a:r>
          </a:p>
          <a:p>
            <a:r>
              <a:rPr lang="sr-Latn-RS" dirty="0" smtClean="0"/>
              <a:t>Sastoji se od niz operacija koje se izvršavaju nad podacima</a:t>
            </a:r>
          </a:p>
          <a:p>
            <a:r>
              <a:rPr lang="sr-Latn-RS" dirty="0" smtClean="0"/>
              <a:t>Omogućavaju oporavak od greške</a:t>
            </a:r>
          </a:p>
          <a:p>
            <a:r>
              <a:rPr lang="sr-Latn-RS" dirty="0" smtClean="0"/>
              <a:t>Pružaju izolaciju prilikom istovremenog pristupa podacima</a:t>
            </a:r>
          </a:p>
          <a:p>
            <a:r>
              <a:rPr lang="sr-Latn-RS" dirty="0" smtClean="0"/>
              <a:t>Transakcija mora da ima ACID svojstva</a:t>
            </a:r>
          </a:p>
          <a:p>
            <a:r>
              <a:rPr lang="sr-Latn-RS" dirty="0" smtClean="0"/>
              <a:t>Distribuirane transakcije</a:t>
            </a:r>
          </a:p>
        </p:txBody>
      </p:sp>
    </p:spTree>
    <p:extLst>
      <p:ext uri="{BB962C8B-B14F-4D97-AF65-F5344CB8AC3E}">
        <p14:creationId xmlns:p14="http://schemas.microsoft.com/office/powerpoint/2010/main" val="22066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REPEATABLE </a:t>
            </a:r>
            <a:r>
              <a:rPr lang="en-US" dirty="0" smtClean="0"/>
              <a:t>READ I READ COMMITED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izolacije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22" y="2001262"/>
            <a:ext cx="7668492" cy="20148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22" y="4295458"/>
            <a:ext cx="7668492" cy="24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2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Zak</a:t>
            </a:r>
            <a:r>
              <a:rPr lang="sr-Latn-RS" dirty="0" err="1" smtClean="0"/>
              <a:t>ljučavanje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LOCK TABLE </a:t>
            </a:r>
            <a:r>
              <a:rPr lang="en-US" dirty="0"/>
              <a:t>&lt;</a:t>
            </a:r>
            <a:r>
              <a:rPr lang="en-US" dirty="0" err="1"/>
              <a:t>ime_tabele</a:t>
            </a:r>
            <a:r>
              <a:rPr lang="en-US" dirty="0"/>
              <a:t>&gt; IN &lt;</a:t>
            </a:r>
            <a:r>
              <a:rPr lang="en-US" dirty="0" err="1"/>
              <a:t>mod_zaklju</a:t>
            </a:r>
            <a:r>
              <a:rPr lang="sr-Latn-RS" dirty="0"/>
              <a:t>č</a:t>
            </a:r>
            <a:r>
              <a:rPr lang="en-US" dirty="0" err="1"/>
              <a:t>avanja</a:t>
            </a:r>
            <a:r>
              <a:rPr lang="en-US" dirty="0"/>
              <a:t>&gt; MODE [NOWAIT];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40" y="2986867"/>
            <a:ext cx="7176655" cy="6291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40" y="4158296"/>
            <a:ext cx="7176655" cy="16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8" y="2322812"/>
            <a:ext cx="9477519" cy="34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sr-Latn-R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7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SQL 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Sastoje se od sledećih delova:</a:t>
            </a:r>
          </a:p>
          <a:p>
            <a:pPr lvl="1"/>
            <a:r>
              <a:rPr lang="sr-Latn-RS" dirty="0"/>
              <a:t>Startovanje transakcije </a:t>
            </a:r>
            <a:r>
              <a:rPr lang="sr-Latn-RS" dirty="0" smtClean="0"/>
              <a:t>naredbom</a:t>
            </a:r>
          </a:p>
          <a:p>
            <a:pPr lvl="1"/>
            <a:r>
              <a:rPr lang="sr-Latn-RS" dirty="0"/>
              <a:t>Niz operacija koje vrše manipulaciju nad </a:t>
            </a:r>
            <a:r>
              <a:rPr lang="sr-Latn-RS" dirty="0" smtClean="0"/>
              <a:t>podacima</a:t>
            </a:r>
            <a:endParaRPr lang="sr-Latn-RS" dirty="0"/>
          </a:p>
          <a:p>
            <a:pPr lvl="1"/>
            <a:r>
              <a:rPr lang="sr-Latn-RS" dirty="0"/>
              <a:t>U slučaju izvršenja bez greške potvrđuje se </a:t>
            </a:r>
            <a:r>
              <a:rPr lang="sr-Latn-RS" dirty="0" smtClean="0"/>
              <a:t>transakcija</a:t>
            </a:r>
          </a:p>
          <a:p>
            <a:pPr lvl="1"/>
            <a:r>
              <a:rPr lang="sr-Latn-RS" dirty="0"/>
              <a:t>U slučaju greške vrši se vraćanje nastalih promena na prethodno stanje</a:t>
            </a:r>
          </a:p>
          <a:p>
            <a:r>
              <a:rPr lang="sr-Latn-RS" dirty="0" smtClean="0"/>
              <a:t>Potvrđivanje se promene iz prostora transakcije upisuju u bazi i trajno pamte</a:t>
            </a:r>
          </a:p>
          <a:p>
            <a:r>
              <a:rPr lang="sr-Latn-RS" dirty="0" smtClean="0"/>
              <a:t>Vraćanje transakcije odbacuje promene i ne </a:t>
            </a:r>
            <a:r>
              <a:rPr lang="sr-Latn-RS" dirty="0" smtClean="0"/>
              <a:t>menja </a:t>
            </a:r>
            <a:r>
              <a:rPr lang="sr-Latn-RS" dirty="0" smtClean="0"/>
              <a:t>bazu</a:t>
            </a:r>
          </a:p>
        </p:txBody>
      </p:sp>
    </p:spTree>
    <p:extLst>
      <p:ext uri="{BB962C8B-B14F-4D97-AF65-F5344CB8AC3E}">
        <p14:creationId xmlns:p14="http://schemas.microsoft.com/office/powerpoint/2010/main" val="35031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PostgreSQL 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</a:t>
            </a:r>
            <a:r>
              <a:rPr lang="sr-Latn-RS" dirty="0" smtClean="0"/>
              <a:t>pravljanje konkurentnih pristupom:</a:t>
            </a:r>
          </a:p>
          <a:p>
            <a:pPr lvl="1"/>
            <a:r>
              <a:rPr lang="sr-Latn-RS" dirty="0" smtClean="0"/>
              <a:t>MVCC</a:t>
            </a:r>
          </a:p>
          <a:p>
            <a:pPr lvl="1"/>
            <a:r>
              <a:rPr lang="sr-Latn-RS" dirty="0" smtClean="0"/>
              <a:t>Eksplicitno zaključavanje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46" y="213103"/>
            <a:ext cx="2726481" cy="19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MVCC</a:t>
            </a:r>
            <a:r>
              <a:rPr lang="en-US" dirty="0" smtClean="0"/>
              <a:t> (multi version concurrency control)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snep</a:t>
            </a:r>
            <a:r>
              <a:rPr lang="sr-Latn-RS" dirty="0" err="1" smtClean="0"/>
              <a:t>šot</a:t>
            </a:r>
            <a:r>
              <a:rPr lang="sr-Latn-RS" dirty="0" smtClean="0"/>
              <a:t> podataka</a:t>
            </a:r>
          </a:p>
          <a:p>
            <a:r>
              <a:rPr lang="sr-Latn-RS" dirty="0" smtClean="0"/>
              <a:t>MVCC zaključavanja za čitanje podataka nisu u sukobu sa MVCC zaključavanjima za upis podataka</a:t>
            </a:r>
          </a:p>
          <a:p>
            <a:r>
              <a:rPr lang="sr-Latn-RS" dirty="0" smtClean="0"/>
              <a:t>Zahteva zadržavanje podataka koji nisu više validni</a:t>
            </a:r>
          </a:p>
          <a:p>
            <a:r>
              <a:rPr lang="sr-Latn-RS" dirty="0" smtClean="0"/>
              <a:t>Koristi identifikatore transakcija (</a:t>
            </a:r>
            <a:r>
              <a:rPr lang="sr-Latn-RS" dirty="0" err="1" smtClean="0"/>
              <a:t>txid</a:t>
            </a:r>
            <a:r>
              <a:rPr lang="sr-Latn-RS" dirty="0" smtClean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5645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MVCC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819"/>
            <a:ext cx="8596668" cy="4309544"/>
          </a:xfrm>
        </p:spPr>
        <p:txBody>
          <a:bodyPr/>
          <a:lstStyle/>
          <a:p>
            <a:r>
              <a:rPr lang="sr-Latn-RS" dirty="0" smtClean="0"/>
              <a:t>Koristi identifikatore transakcija </a:t>
            </a:r>
            <a:r>
              <a:rPr lang="sr-Latn-RS" dirty="0" err="1" smtClean="0"/>
              <a:t>txid</a:t>
            </a:r>
            <a:endParaRPr lang="sr-Latn-RS" dirty="0" smtClean="0"/>
          </a:p>
          <a:p>
            <a:r>
              <a:rPr lang="sr-Latn-RS" dirty="0" smtClean="0"/>
              <a:t>Pored podataka održava </a:t>
            </a:r>
            <a:r>
              <a:rPr lang="sr-Latn-RS" dirty="0" err="1" smtClean="0"/>
              <a:t>metapodatke</a:t>
            </a:r>
            <a:r>
              <a:rPr lang="sr-Latn-RS" dirty="0" smtClean="0"/>
              <a:t> koji se koriste radi izolacije</a:t>
            </a:r>
          </a:p>
          <a:p>
            <a:r>
              <a:rPr lang="sr-Latn-RS" dirty="0" err="1"/>
              <a:t>x</a:t>
            </a:r>
            <a:r>
              <a:rPr lang="sr-Latn-RS" dirty="0" err="1" smtClean="0"/>
              <a:t>min</a:t>
            </a:r>
            <a:r>
              <a:rPr lang="sr-Latn-RS" dirty="0" smtClean="0"/>
              <a:t> – identifikator transakcije koja je dodala slog</a:t>
            </a:r>
          </a:p>
          <a:p>
            <a:r>
              <a:rPr lang="sr-Latn-RS" dirty="0" err="1"/>
              <a:t>x</a:t>
            </a:r>
            <a:r>
              <a:rPr lang="sr-Latn-RS" dirty="0" err="1" smtClean="0"/>
              <a:t>max</a:t>
            </a:r>
            <a:r>
              <a:rPr lang="sr-Latn-RS" dirty="0" smtClean="0"/>
              <a:t> – identifikator transakcije koja je obrisala ili ažurirala slog</a:t>
            </a:r>
          </a:p>
          <a:p>
            <a:r>
              <a:rPr lang="sr-Latn-RS" dirty="0" err="1" smtClean="0"/>
              <a:t>cid</a:t>
            </a:r>
            <a:r>
              <a:rPr lang="sr-Latn-RS" dirty="0" smtClean="0"/>
              <a:t> – redni broj komande u transakciji</a:t>
            </a:r>
          </a:p>
          <a:p>
            <a:r>
              <a:rPr lang="sr-Latn-RS" dirty="0" err="1"/>
              <a:t>c</a:t>
            </a:r>
            <a:r>
              <a:rPr lang="sr-Latn-RS" dirty="0" err="1" smtClean="0"/>
              <a:t>tid</a:t>
            </a:r>
            <a:r>
              <a:rPr lang="sr-Latn-RS" dirty="0" smtClean="0"/>
              <a:t> – identifikator sloga podataka</a:t>
            </a:r>
            <a:endParaRPr lang="sr-Latn-R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4413019"/>
            <a:ext cx="5943600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MVCC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</a:t>
            </a:r>
            <a:r>
              <a:rPr lang="sr-Latn-RS" dirty="0" err="1" smtClean="0"/>
              <a:t>metapodataka</a:t>
            </a:r>
            <a:r>
              <a:rPr lang="sr-Latn-RS" dirty="0" smtClean="0"/>
              <a:t>, nivoa izolacije i statusa transakcije određuje se dostupnost podataka u okviru transakcije</a:t>
            </a:r>
          </a:p>
          <a:p>
            <a:r>
              <a:rPr lang="en-US" dirty="0"/>
              <a:t>SELECT *,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 FROM &lt;</a:t>
            </a:r>
            <a:r>
              <a:rPr lang="en-US" dirty="0" err="1"/>
              <a:t>ime_tabele</a:t>
            </a:r>
            <a:r>
              <a:rPr lang="en-US" dirty="0"/>
              <a:t>&gt;;</a:t>
            </a:r>
            <a:endParaRPr lang="sr-Latn-RS" dirty="0"/>
          </a:p>
          <a:p>
            <a:r>
              <a:rPr lang="sr-Latn-RS" dirty="0"/>
              <a:t>SELECT </a:t>
            </a:r>
            <a:r>
              <a:rPr lang="sr-Latn-RS" dirty="0" err="1"/>
              <a:t>txid</a:t>
            </a:r>
            <a:r>
              <a:rPr lang="en-US" dirty="0"/>
              <a:t>_current();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5281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Izolacije 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171757" cy="4110962"/>
          </a:xfrm>
        </p:spPr>
        <p:txBody>
          <a:bodyPr/>
          <a:lstStyle/>
          <a:p>
            <a:r>
              <a:rPr lang="sr-Latn-RS" dirty="0" smtClean="0"/>
              <a:t>SQL definiše 4 nivoa izolacije:</a:t>
            </a:r>
          </a:p>
          <a:p>
            <a:pPr lvl="1"/>
            <a:r>
              <a:rPr lang="sr-Latn-RS" dirty="0" smtClean="0"/>
              <a:t>Nepotvrđeno čitanje</a:t>
            </a:r>
          </a:p>
          <a:p>
            <a:pPr lvl="1"/>
            <a:r>
              <a:rPr lang="sr-Latn-RS" dirty="0" smtClean="0"/>
              <a:t>Potvrđeno čitanje</a:t>
            </a:r>
          </a:p>
          <a:p>
            <a:pPr lvl="1"/>
            <a:r>
              <a:rPr lang="sr-Latn-RS" dirty="0" smtClean="0"/>
              <a:t>Ponovljivo čitanje</a:t>
            </a:r>
          </a:p>
          <a:p>
            <a:pPr lvl="1"/>
            <a:r>
              <a:rPr lang="sr-Latn-RS" dirty="0" err="1" smtClean="0"/>
              <a:t>Serijalizacija</a:t>
            </a:r>
            <a:endParaRPr lang="sr-Latn-R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53458"/>
              </p:ext>
            </p:extLst>
          </p:nvPr>
        </p:nvGraphicFramePr>
        <p:xfrm>
          <a:off x="1935288" y="4673223"/>
          <a:ext cx="6080760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159482477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892931909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63426500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4111017253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1122223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Nivo izolacije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Prljavo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Neponovljivo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Fantomsko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Anomalija serijalizacije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39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Nepotvrđeno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Dozvoljeno, ali ne u PG-u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933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Potvrđeno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Nemoguće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488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Ponovljivo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Dozvoljeno, ali ne u PG-u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55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Serijalizacija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Nemoguće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18438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849092" y="1930400"/>
            <a:ext cx="5964382" cy="411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Pojave koje mogu nastupiti prilikom interakcija konkurentnih transakcija:</a:t>
            </a:r>
          </a:p>
          <a:p>
            <a:pPr lvl="1"/>
            <a:r>
              <a:rPr lang="sr-Latn-RS" dirty="0" smtClean="0"/>
              <a:t>Prljavo čitanje</a:t>
            </a:r>
          </a:p>
          <a:p>
            <a:pPr lvl="1"/>
            <a:r>
              <a:rPr lang="sr-Latn-RS" dirty="0" smtClean="0"/>
              <a:t>Neponovljivo čitanje</a:t>
            </a:r>
          </a:p>
          <a:p>
            <a:pPr lvl="1"/>
            <a:r>
              <a:rPr lang="sr-Latn-RS" dirty="0" smtClean="0"/>
              <a:t>Fantomsko čitanje </a:t>
            </a:r>
          </a:p>
          <a:p>
            <a:pPr lvl="1"/>
            <a:r>
              <a:rPr lang="sr-Latn-RS" dirty="0" smtClean="0"/>
              <a:t>Anomalija serijalizacije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5665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Potvrđeno čitanje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Podrazumevani nivo</a:t>
            </a:r>
          </a:p>
          <a:p>
            <a:r>
              <a:rPr lang="sr-Latn-RS" dirty="0" smtClean="0"/>
              <a:t>Svaka komanda u okviru transakcije vidi podatke koji su potvrđeni pre početka te komande</a:t>
            </a:r>
          </a:p>
          <a:p>
            <a:r>
              <a:rPr lang="sr-Latn-RS" dirty="0" smtClean="0"/>
              <a:t>Postoji mogućnost da neke komande vide nekonzistentan </a:t>
            </a:r>
            <a:r>
              <a:rPr lang="sr-Latn-RS" dirty="0" err="1" smtClean="0"/>
              <a:t>snepšot</a:t>
            </a:r>
            <a:r>
              <a:rPr lang="sr-Latn-RS" dirty="0" smtClean="0"/>
              <a:t> podataka</a:t>
            </a:r>
          </a:p>
          <a:p>
            <a:r>
              <a:rPr lang="sr-Latn-RS" dirty="0" smtClean="0"/>
              <a:t>Dovoljno dobar nivo za komande koje nemaju složeno filtriranje</a:t>
            </a:r>
          </a:p>
          <a:p>
            <a:r>
              <a:rPr lang="sr-Latn-RS" dirty="0" smtClean="0"/>
              <a:t>Primer:</a:t>
            </a:r>
          </a:p>
          <a:p>
            <a:pPr lvl="1"/>
            <a:r>
              <a:rPr lang="sr-Latn-RS" dirty="0"/>
              <a:t>UPDATE </a:t>
            </a:r>
            <a:r>
              <a:rPr lang="sr-Latn-RS" dirty="0" err="1"/>
              <a:t>accounts</a:t>
            </a:r>
            <a:r>
              <a:rPr lang="sr-Latn-RS" dirty="0"/>
              <a:t> SET </a:t>
            </a:r>
            <a:r>
              <a:rPr lang="sr-Latn-RS" dirty="0" err="1"/>
              <a:t>balance</a:t>
            </a:r>
            <a:r>
              <a:rPr lang="sr-Latn-RS" dirty="0"/>
              <a:t> </a:t>
            </a:r>
            <a:r>
              <a:rPr lang="en-US" dirty="0"/>
              <a:t>=</a:t>
            </a:r>
            <a:r>
              <a:rPr lang="sr-Latn-RS" dirty="0"/>
              <a:t> </a:t>
            </a:r>
            <a:r>
              <a:rPr lang="sr-Latn-RS" dirty="0" err="1"/>
              <a:t>balance</a:t>
            </a:r>
            <a:r>
              <a:rPr lang="sr-Latn-RS" dirty="0"/>
              <a:t> + 100 WHERE </a:t>
            </a:r>
            <a:r>
              <a:rPr lang="sr-Latn-RS" dirty="0" err="1"/>
              <a:t>user</a:t>
            </a:r>
            <a:r>
              <a:rPr lang="en-US" dirty="0"/>
              <a:t>_id = 1234;</a:t>
            </a:r>
            <a:endParaRPr lang="sr-Latn-RS" sz="1400" dirty="0"/>
          </a:p>
          <a:p>
            <a:pPr lvl="1"/>
            <a:r>
              <a:rPr lang="sr-Latn-RS" dirty="0"/>
              <a:t>UPDATE </a:t>
            </a:r>
            <a:r>
              <a:rPr lang="sr-Latn-RS" dirty="0" err="1"/>
              <a:t>accounts</a:t>
            </a:r>
            <a:r>
              <a:rPr lang="sr-Latn-RS" dirty="0"/>
              <a:t> SET </a:t>
            </a:r>
            <a:r>
              <a:rPr lang="sr-Latn-RS" dirty="0" err="1"/>
              <a:t>balance</a:t>
            </a:r>
            <a:r>
              <a:rPr lang="sr-Latn-RS" dirty="0"/>
              <a:t> </a:t>
            </a:r>
            <a:r>
              <a:rPr lang="en-US" dirty="0"/>
              <a:t>=</a:t>
            </a:r>
            <a:r>
              <a:rPr lang="sr-Latn-RS" dirty="0"/>
              <a:t> </a:t>
            </a:r>
            <a:r>
              <a:rPr lang="sr-Latn-RS" dirty="0" err="1"/>
              <a:t>balance</a:t>
            </a:r>
            <a:r>
              <a:rPr lang="sr-Latn-RS" dirty="0"/>
              <a:t> - 50 WHERE </a:t>
            </a:r>
            <a:r>
              <a:rPr lang="sr-Latn-RS" dirty="0" err="1"/>
              <a:t>user</a:t>
            </a:r>
            <a:r>
              <a:rPr lang="en-US" dirty="0"/>
              <a:t>_id = 1234;</a:t>
            </a:r>
            <a:endParaRPr lang="sr-Latn-RS" sz="1400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86954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</TotalTime>
  <Words>1003</Words>
  <Application>Microsoft Office PowerPoint</Application>
  <PresentationFormat>Widescreen</PresentationFormat>
  <Paragraphs>254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 3</vt:lpstr>
      <vt:lpstr>Facet</vt:lpstr>
      <vt:lpstr>Obrada transakcija, planovi izvršenja transakcija, izolacija i zaključavanje kod PostgreSQL baze podataka</vt:lpstr>
      <vt:lpstr>Transakcije</vt:lpstr>
      <vt:lpstr>SQL transakcije</vt:lpstr>
      <vt:lpstr>PostgreSQL transakcije</vt:lpstr>
      <vt:lpstr>MVCC (multi version concurrency control)</vt:lpstr>
      <vt:lpstr>MVCC</vt:lpstr>
      <vt:lpstr>MVCC</vt:lpstr>
      <vt:lpstr>Izolacije transakcije</vt:lpstr>
      <vt:lpstr>Potvrđeno čitanje</vt:lpstr>
      <vt:lpstr>Ponovljivo čitanje</vt:lpstr>
      <vt:lpstr>Nivo serijalizacije</vt:lpstr>
      <vt:lpstr>Nivo serijalizacije</vt:lpstr>
      <vt:lpstr>Eksplicitno zaključavanje</vt:lpstr>
      <vt:lpstr>Zaključavanje redova</vt:lpstr>
      <vt:lpstr>Zaključavanje redova</vt:lpstr>
      <vt:lpstr>Zaključavanje strana</vt:lpstr>
      <vt:lpstr>Primeri</vt:lpstr>
      <vt:lpstr>READ COMMITED nivo izolacije</vt:lpstr>
      <vt:lpstr>SERIALIZABLE nivo izolacije</vt:lpstr>
      <vt:lpstr>REPEATABLE READ I READ COMMITED nivo izolacije</vt:lpstr>
      <vt:lpstr>Zaključavanje</vt:lpstr>
      <vt:lpstr>Primer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PostgreSQL baze podataka</dc:title>
  <dc:creator>Julije Kostov</dc:creator>
  <cp:lastModifiedBy>Julije Kostov</cp:lastModifiedBy>
  <cp:revision>55</cp:revision>
  <dcterms:created xsi:type="dcterms:W3CDTF">2020-04-11T21:01:31Z</dcterms:created>
  <dcterms:modified xsi:type="dcterms:W3CDTF">2020-05-19T21:42:48Z</dcterms:modified>
</cp:coreProperties>
</file>