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7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3501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0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143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7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755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767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2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83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02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03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22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10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91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72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962D-E3C0-4797-84A5-97D08803F837}" type="datetimeFigureOut">
              <a:rPr lang="sr-Latn-RS" smtClean="0"/>
              <a:t>12.4.2020.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9720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950" y="1460500"/>
            <a:ext cx="9290049" cy="2590336"/>
          </a:xfrm>
        </p:spPr>
        <p:txBody>
          <a:bodyPr/>
          <a:lstStyle/>
          <a:p>
            <a:pPr algn="ctr"/>
            <a:r>
              <a:rPr lang="en-US" dirty="0" err="1" smtClean="0"/>
              <a:t>Interna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sr-Latn-RS" dirty="0" smtClean="0"/>
              <a:t>i organizacija indeksa PostgreSQL baze podataka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686300"/>
            <a:ext cx="8283403" cy="461432"/>
          </a:xfrm>
        </p:spPr>
        <p:txBody>
          <a:bodyPr/>
          <a:lstStyle/>
          <a:p>
            <a:pPr algn="l"/>
            <a:r>
              <a:rPr lang="sr-Latn-RS" dirty="0" smtClean="0"/>
              <a:t>Julije Kostov 1026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846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GiST</a:t>
            </a:r>
            <a:r>
              <a:rPr lang="sr-Latn-RS" dirty="0" smtClean="0"/>
              <a:t>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Balansirano stablo</a:t>
            </a:r>
          </a:p>
          <a:p>
            <a:r>
              <a:rPr lang="sr-Latn-RS" dirty="0" smtClean="0"/>
              <a:t>Listovi sadrže predikat koji predstavlja </a:t>
            </a:r>
            <a:r>
              <a:rPr lang="sr-Latn-RS" dirty="0" err="1" smtClean="0"/>
              <a:t>boolean</a:t>
            </a:r>
            <a:r>
              <a:rPr lang="sr-Latn-RS" dirty="0" smtClean="0"/>
              <a:t> izraz, a indeksirani podaci zadovoljavaju taj predikat</a:t>
            </a:r>
          </a:p>
          <a:p>
            <a:r>
              <a:rPr lang="sr-Latn-RS" dirty="0" smtClean="0"/>
              <a:t>Unutrašnji čvorovi takođe sadrže predikat i njegova deca moraju da zadovoljavaju taj predikat</a:t>
            </a:r>
          </a:p>
          <a:p>
            <a:r>
              <a:rPr lang="sr-Latn-RS" dirty="0" smtClean="0"/>
              <a:t>U zavisnosti od podataka koji se indeksiraju koriste se različiti tipovi podataka za njihovu implementaciju</a:t>
            </a:r>
          </a:p>
          <a:p>
            <a:r>
              <a:rPr lang="sr-Latn-RS" dirty="0" smtClean="0"/>
              <a:t>Za pretraživanje se koristi posebna </a:t>
            </a:r>
            <a:r>
              <a:rPr lang="sr-Latn-RS" dirty="0" err="1" smtClean="0"/>
              <a:t>funckija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19625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BRIN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Namenjeni za velike tabele</a:t>
            </a:r>
          </a:p>
          <a:p>
            <a:r>
              <a:rPr lang="sr-Latn-RS" dirty="0" smtClean="0"/>
              <a:t>Čuvaju neke </a:t>
            </a:r>
            <a:r>
              <a:rPr lang="sr-Latn-RS" dirty="0" err="1" smtClean="0"/>
              <a:t>sumarizovane</a:t>
            </a:r>
            <a:r>
              <a:rPr lang="sr-Latn-RS" dirty="0" smtClean="0"/>
              <a:t> o vrednostima koje se nalaze u tabeli</a:t>
            </a:r>
          </a:p>
          <a:p>
            <a:r>
              <a:rPr lang="sr-Latn-RS" dirty="0" smtClean="0"/>
              <a:t>Primer minimalna i maksimalna vrednost u okviru strane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4743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Demo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Okruženje: VM 1 CPU 1.8GHz sa 30720 </a:t>
            </a:r>
            <a:r>
              <a:rPr lang="sr-Latn-RS" dirty="0" err="1" smtClean="0"/>
              <a:t>kB</a:t>
            </a:r>
            <a:r>
              <a:rPr lang="sr-Latn-RS" dirty="0" smtClean="0"/>
              <a:t> keša, 1GB RAM i 25GB SSD</a:t>
            </a:r>
          </a:p>
          <a:p>
            <a:r>
              <a:rPr lang="sr-Latn-RS" dirty="0" smtClean="0"/>
              <a:t>PostgreSQL baza podataka u okviru </a:t>
            </a:r>
            <a:r>
              <a:rPr lang="sr-Latn-RS" dirty="0" err="1" smtClean="0"/>
              <a:t>docker</a:t>
            </a:r>
            <a:r>
              <a:rPr lang="sr-Latn-RS" dirty="0" smtClean="0"/>
              <a:t> kontejnera</a:t>
            </a:r>
          </a:p>
          <a:p>
            <a:r>
              <a:rPr lang="sr-Latn-RS" dirty="0" smtClean="0"/>
              <a:t>5000 redova u tabeli </a:t>
            </a:r>
            <a:r>
              <a:rPr lang="sr-Latn-RS" dirty="0" err="1" smtClean="0"/>
              <a:t>users</a:t>
            </a:r>
            <a:endParaRPr lang="sr-Latn-RS" dirty="0" smtClean="0"/>
          </a:p>
          <a:p>
            <a:r>
              <a:rPr lang="sr-Latn-RS" dirty="0" smtClean="0"/>
              <a:t>500000 redova u tabli </a:t>
            </a:r>
            <a:r>
              <a:rPr lang="sr-Latn-RS" dirty="0" err="1" smtClean="0"/>
              <a:t>posts</a:t>
            </a:r>
            <a:endParaRPr lang="sr-Latn-R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18" y="4106199"/>
            <a:ext cx="59436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47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Veličina tabela i indeksa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Veličina tabele:</a:t>
            </a:r>
          </a:p>
          <a:p>
            <a:pPr lvl="1"/>
            <a:r>
              <a:rPr lang="sr-Latn-RS" dirty="0" err="1" smtClean="0"/>
              <a:t>users</a:t>
            </a:r>
            <a:r>
              <a:rPr lang="sr-Latn-RS" dirty="0" smtClean="0"/>
              <a:t> – 256kB</a:t>
            </a:r>
          </a:p>
          <a:p>
            <a:endParaRPr lang="sr-Latn-RS" dirty="0" smtClean="0"/>
          </a:p>
          <a:p>
            <a:r>
              <a:rPr lang="sr-Latn-RS" dirty="0" smtClean="0"/>
              <a:t>Veličina PK indeksa:</a:t>
            </a:r>
          </a:p>
          <a:p>
            <a:pPr lvl="1"/>
            <a:r>
              <a:rPr lang="sr-Latn-RS" dirty="0" err="1"/>
              <a:t>u</a:t>
            </a:r>
            <a:r>
              <a:rPr lang="sr-Latn-RS" dirty="0" err="1" smtClean="0"/>
              <a:t>sers</a:t>
            </a:r>
            <a:r>
              <a:rPr lang="sr-Latn-RS" dirty="0" smtClean="0"/>
              <a:t> – 128kB</a:t>
            </a:r>
            <a:endParaRPr lang="sr-Latn-R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20584" y="2160589"/>
            <a:ext cx="2510366" cy="479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 smtClean="0"/>
          </a:p>
          <a:p>
            <a:pPr lvl="1"/>
            <a:r>
              <a:rPr lang="sr-Latn-RS" dirty="0" err="1" smtClean="0"/>
              <a:t>posts</a:t>
            </a:r>
            <a:r>
              <a:rPr lang="sr-Latn-RS" dirty="0" smtClean="0"/>
              <a:t> – 78MB</a:t>
            </a:r>
          </a:p>
          <a:p>
            <a:pPr lvl="1"/>
            <a:endParaRPr lang="sr-Latn-RS" dirty="0"/>
          </a:p>
          <a:p>
            <a:endParaRPr lang="sr-Latn-RS" dirty="0" smtClean="0"/>
          </a:p>
          <a:p>
            <a:pPr lvl="1"/>
            <a:r>
              <a:rPr lang="sr-Latn-RS" dirty="0" err="1"/>
              <a:t>p</a:t>
            </a:r>
            <a:r>
              <a:rPr lang="sr-Latn-RS" dirty="0" err="1" smtClean="0"/>
              <a:t>osts</a:t>
            </a:r>
            <a:r>
              <a:rPr lang="sr-Latn-RS" dirty="0" smtClean="0"/>
              <a:t> – 11MB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0072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Heš</a:t>
            </a:r>
            <a:r>
              <a:rPr lang="sr-Latn-RS" dirty="0" smtClean="0"/>
              <a:t> indeks za tabelu </a:t>
            </a:r>
            <a:r>
              <a:rPr lang="sr-Latn-RS" dirty="0" err="1" smtClean="0"/>
              <a:t>users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CREATE INDEX </a:t>
            </a:r>
            <a:r>
              <a:rPr lang="sr-Latn-RS" dirty="0" err="1"/>
              <a:t>index_users_name</a:t>
            </a:r>
            <a:r>
              <a:rPr lang="sr-Latn-RS" dirty="0"/>
              <a:t> ON </a:t>
            </a:r>
            <a:r>
              <a:rPr lang="sr-Latn-RS" dirty="0" err="1"/>
              <a:t>users</a:t>
            </a:r>
            <a:r>
              <a:rPr lang="sr-Latn-RS" dirty="0"/>
              <a:t> USING HASH (</a:t>
            </a:r>
            <a:r>
              <a:rPr lang="sr-Latn-RS" dirty="0" err="1"/>
              <a:t>name</a:t>
            </a:r>
            <a:r>
              <a:rPr lang="sr-Latn-RS" dirty="0"/>
              <a:t>);</a:t>
            </a:r>
          </a:p>
          <a:p>
            <a:r>
              <a:rPr lang="sr-Latn-RS" dirty="0" smtClean="0"/>
              <a:t>Veličina – 272kB</a:t>
            </a:r>
          </a:p>
          <a:p>
            <a:r>
              <a:rPr lang="sr-Latn-RS" dirty="0" smtClean="0"/>
              <a:t>Plan izvršenja upita: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8230"/>
            <a:ext cx="5417820" cy="25831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54" y="3618230"/>
            <a:ext cx="5943600" cy="209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0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Heš</a:t>
            </a:r>
            <a:r>
              <a:rPr lang="sr-Latn-RS" dirty="0"/>
              <a:t> indeks za tabelu </a:t>
            </a:r>
            <a:r>
              <a:rPr lang="sr-Latn-RS" dirty="0" err="1"/>
              <a:t>users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" y="2554289"/>
            <a:ext cx="4631266" cy="311636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554289"/>
            <a:ext cx="4694398" cy="31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6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B-stablo indeks za tabelu </a:t>
            </a:r>
            <a:r>
              <a:rPr lang="sr-Latn-RS" dirty="0" err="1" smtClean="0"/>
              <a:t>posts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CREATE INDEX </a:t>
            </a:r>
            <a:r>
              <a:rPr lang="sr-Latn-RS" dirty="0" err="1"/>
              <a:t>index_posts_user_id</a:t>
            </a:r>
            <a:r>
              <a:rPr lang="sr-Latn-RS" dirty="0"/>
              <a:t> ON </a:t>
            </a:r>
            <a:r>
              <a:rPr lang="sr-Latn-RS" dirty="0" err="1"/>
              <a:t>posts</a:t>
            </a:r>
            <a:r>
              <a:rPr lang="sr-Latn-RS" dirty="0"/>
              <a:t> (</a:t>
            </a:r>
            <a:r>
              <a:rPr lang="sr-Latn-RS" dirty="0" err="1"/>
              <a:t>user_id</a:t>
            </a:r>
            <a:r>
              <a:rPr lang="sr-Latn-RS" dirty="0" smtClean="0"/>
              <a:t>);</a:t>
            </a:r>
          </a:p>
          <a:p>
            <a:r>
              <a:rPr lang="sr-Latn-RS" dirty="0" smtClean="0"/>
              <a:t>Veličina – 10MB</a:t>
            </a:r>
          </a:p>
          <a:p>
            <a:r>
              <a:rPr lang="sr-Latn-RS" dirty="0" smtClean="0"/>
              <a:t>Plan izvršenja upita:</a:t>
            </a:r>
            <a:endParaRPr lang="sr-Latn-RS" dirty="0"/>
          </a:p>
          <a:p>
            <a:endParaRPr lang="sr-Latn-R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87" y="3562194"/>
            <a:ext cx="5943600" cy="26168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5" y="3562194"/>
            <a:ext cx="5207540" cy="27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B-stablo </a:t>
            </a:r>
            <a:r>
              <a:rPr lang="sr-Latn-RS" dirty="0" smtClean="0"/>
              <a:t>indeks </a:t>
            </a:r>
            <a:r>
              <a:rPr lang="sr-Latn-RS" dirty="0"/>
              <a:t>za tabelu </a:t>
            </a:r>
            <a:r>
              <a:rPr lang="sr-Latn-RS" dirty="0" err="1"/>
              <a:t>posts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" y="2621092"/>
            <a:ext cx="4481216" cy="29796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68" y="2621092"/>
            <a:ext cx="4502625" cy="29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GIN indeks </a:t>
            </a:r>
            <a:r>
              <a:rPr lang="sr-Latn-RS" dirty="0"/>
              <a:t>za tabelu </a:t>
            </a:r>
            <a:r>
              <a:rPr lang="sr-Latn-RS" dirty="0" err="1"/>
              <a:t>posts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CREATE INDEX </a:t>
            </a:r>
            <a:r>
              <a:rPr lang="sr-Latn-RS" dirty="0" err="1"/>
              <a:t>index_posts_text</a:t>
            </a:r>
            <a:r>
              <a:rPr lang="sr-Latn-RS" dirty="0"/>
              <a:t> ON </a:t>
            </a:r>
            <a:r>
              <a:rPr lang="sr-Latn-RS" dirty="0" err="1"/>
              <a:t>posts</a:t>
            </a:r>
            <a:r>
              <a:rPr lang="sr-Latn-RS" dirty="0"/>
              <a:t> USING </a:t>
            </a:r>
            <a:r>
              <a:rPr lang="sr-Latn-RS" dirty="0" err="1"/>
              <a:t>gin</a:t>
            </a:r>
            <a:r>
              <a:rPr lang="sr-Latn-RS" dirty="0"/>
              <a:t>(</a:t>
            </a:r>
            <a:r>
              <a:rPr lang="sr-Latn-RS" dirty="0" err="1"/>
              <a:t>text</a:t>
            </a:r>
            <a:r>
              <a:rPr lang="sr-Latn-RS" dirty="0"/>
              <a:t> </a:t>
            </a:r>
            <a:r>
              <a:rPr lang="sr-Latn-RS" dirty="0" err="1" smtClean="0"/>
              <a:t>gin_trgm_ops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Veličina – 235MB</a:t>
            </a:r>
          </a:p>
          <a:p>
            <a:r>
              <a:rPr lang="sr-Latn-RS" dirty="0" smtClean="0"/>
              <a:t>Plan izvršenja upita: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665855"/>
            <a:ext cx="5086350" cy="235426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84" y="3665855"/>
            <a:ext cx="5473700" cy="23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7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GIN indeks za tabelu </a:t>
            </a:r>
            <a:r>
              <a:rPr lang="sr-Latn-RS" dirty="0" err="1"/>
              <a:t>posts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5" y="2351089"/>
            <a:ext cx="4301194" cy="28749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82" y="2351089"/>
            <a:ext cx="4362068" cy="28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1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</a:t>
            </a:r>
            <a:r>
              <a:rPr lang="sr-Latn-RS" dirty="0" smtClean="0"/>
              <a:t>r</a:t>
            </a:r>
            <a:r>
              <a:rPr lang="en-US" dirty="0" err="1" smtClean="0"/>
              <a:t>uktura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ubrzanje pretraživanja podataka</a:t>
            </a:r>
          </a:p>
          <a:p>
            <a:r>
              <a:rPr lang="sr-Latn-RS" dirty="0" smtClean="0"/>
              <a:t>Prilikom pretrage izbegava se sekvencijalna pretraga</a:t>
            </a:r>
          </a:p>
          <a:p>
            <a:r>
              <a:rPr lang="sr-Latn-RS" dirty="0" smtClean="0"/>
              <a:t>Zauzimaju dodatan prostor na disku</a:t>
            </a:r>
          </a:p>
          <a:p>
            <a:r>
              <a:rPr lang="sr-Latn-RS" dirty="0" smtClean="0"/>
              <a:t>Zahtevaju dodatne operacije za održavanje</a:t>
            </a:r>
          </a:p>
          <a:p>
            <a:r>
              <a:rPr lang="sr-Latn-RS" dirty="0" smtClean="0"/>
              <a:t>Predstavljaju par ključ vrednost</a:t>
            </a:r>
          </a:p>
          <a:p>
            <a:r>
              <a:rPr lang="sr-Latn-RS" dirty="0" smtClean="0"/>
              <a:t>Ključ sadrži podatke po kojima se pretražuje</a:t>
            </a:r>
          </a:p>
          <a:p>
            <a:r>
              <a:rPr lang="sr-Latn-RS" dirty="0" smtClean="0"/>
              <a:t>Vrednost pokazuje na blok i slog u njemu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066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Hvala na pažnji!</a:t>
            </a:r>
            <a:endParaRPr lang="sr-Latn-R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76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baza podataka čuva podatke na disku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63566" cy="3880773"/>
          </a:xfrm>
        </p:spPr>
        <p:txBody>
          <a:bodyPr/>
          <a:lstStyle/>
          <a:p>
            <a:r>
              <a:rPr lang="sr-Latn-RS" dirty="0" smtClean="0"/>
              <a:t>Podaci se upisuju u datoteku na disku</a:t>
            </a:r>
          </a:p>
          <a:p>
            <a:r>
              <a:rPr lang="sr-Latn-RS" dirty="0" smtClean="0"/>
              <a:t>Datoteka je podeljena na blokove određene dužine (primer 8kB)</a:t>
            </a:r>
          </a:p>
          <a:p>
            <a:r>
              <a:rPr lang="sr-Latn-RS" dirty="0" smtClean="0"/>
              <a:t>Svaki blok sadrži redove iz tabele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3581372"/>
            <a:ext cx="5943600" cy="24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Sekvencijalna pretraga 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51766" cy="3880773"/>
          </a:xfrm>
        </p:spPr>
        <p:txBody>
          <a:bodyPr/>
          <a:lstStyle/>
          <a:p>
            <a:r>
              <a:rPr lang="sr-Latn-RS" dirty="0" smtClean="0"/>
              <a:t>Baza podataka radi i bez indeksa</a:t>
            </a:r>
          </a:p>
          <a:p>
            <a:r>
              <a:rPr lang="sr-Latn-RS" dirty="0" smtClean="0"/>
              <a:t>Prilikom pretrage se radi sekvencijalna pretraga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62" y="1930400"/>
            <a:ext cx="409194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PostgreSQL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B-stabla</a:t>
            </a:r>
          </a:p>
          <a:p>
            <a:r>
              <a:rPr lang="sr-Latn-RS" dirty="0" err="1" smtClean="0"/>
              <a:t>Hash</a:t>
            </a:r>
            <a:endParaRPr lang="sr-Latn-RS" dirty="0" smtClean="0"/>
          </a:p>
          <a:p>
            <a:r>
              <a:rPr lang="sr-Latn-RS" dirty="0" err="1" smtClean="0"/>
              <a:t>GiST</a:t>
            </a:r>
            <a:endParaRPr lang="sr-Latn-RS" dirty="0" smtClean="0"/>
          </a:p>
          <a:p>
            <a:r>
              <a:rPr lang="sr-Latn-RS" dirty="0" smtClean="0"/>
              <a:t>SP-</a:t>
            </a:r>
            <a:r>
              <a:rPr lang="sr-Latn-RS" dirty="0" err="1" smtClean="0"/>
              <a:t>GiST</a:t>
            </a:r>
            <a:endParaRPr lang="sr-Latn-RS" dirty="0" smtClean="0"/>
          </a:p>
          <a:p>
            <a:r>
              <a:rPr lang="sr-Latn-RS" dirty="0" smtClean="0"/>
              <a:t>GIN</a:t>
            </a:r>
          </a:p>
          <a:p>
            <a:r>
              <a:rPr lang="sr-Latn-RS" dirty="0" smtClean="0"/>
              <a:t>BRIN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5" y="180011"/>
            <a:ext cx="2450545" cy="17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B-stabla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Balansirana stabla pretrage</a:t>
            </a:r>
          </a:p>
          <a:p>
            <a:r>
              <a:rPr lang="sr-Latn-RS" dirty="0" smtClean="0"/>
              <a:t>Koriste se kod podataka koji mogu da se sortiraju</a:t>
            </a:r>
          </a:p>
          <a:p>
            <a:r>
              <a:rPr lang="sr-Latn-RS" dirty="0" smtClean="0"/>
              <a:t>Listovi sadrže indeks koji pokazuje na konkretan blok u datoteci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3696942"/>
            <a:ext cx="5943600" cy="23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B-stabla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Pretraga broja 49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3241040"/>
            <a:ext cx="5943600" cy="23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Hash</a:t>
            </a:r>
            <a:r>
              <a:rPr lang="sr-Latn-RS" dirty="0" smtClean="0"/>
              <a:t>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Hash</a:t>
            </a:r>
            <a:r>
              <a:rPr lang="sr-Latn-RS" dirty="0" smtClean="0"/>
              <a:t> indeksi rade kao i </a:t>
            </a:r>
            <a:r>
              <a:rPr lang="sr-Latn-RS" dirty="0" err="1" smtClean="0"/>
              <a:t>hash</a:t>
            </a:r>
            <a:r>
              <a:rPr lang="sr-Latn-RS" dirty="0" smtClean="0"/>
              <a:t> tablice u programskim jezicima</a:t>
            </a:r>
          </a:p>
          <a:p>
            <a:r>
              <a:rPr lang="sr-Latn-RS" dirty="0" smtClean="0"/>
              <a:t>Indeksirana vrednost se pušta kroz </a:t>
            </a:r>
            <a:r>
              <a:rPr lang="sr-Latn-RS" dirty="0" err="1" smtClean="0"/>
              <a:t>heš</a:t>
            </a:r>
            <a:r>
              <a:rPr lang="sr-Latn-RS" dirty="0" smtClean="0"/>
              <a:t> funkciju</a:t>
            </a:r>
          </a:p>
          <a:p>
            <a:r>
              <a:rPr lang="sr-Latn-RS" dirty="0" smtClean="0"/>
              <a:t>Ona treba da bude brza i da dobro distribuira vrednosti</a:t>
            </a:r>
          </a:p>
          <a:p>
            <a:r>
              <a:rPr lang="sr-Latn-RS" dirty="0" smtClean="0"/>
              <a:t>Moguće dobijanje istog </a:t>
            </a:r>
            <a:r>
              <a:rPr lang="sr-Latn-RS" dirty="0" err="1" smtClean="0"/>
              <a:t>heša</a:t>
            </a:r>
            <a:r>
              <a:rPr lang="sr-Latn-RS" dirty="0" smtClean="0"/>
              <a:t> za različite vrednosti</a:t>
            </a:r>
          </a:p>
          <a:p>
            <a:r>
              <a:rPr lang="sr-Latn-RS" dirty="0" smtClean="0"/>
              <a:t>Takve vrednosti se čuvaju u kofi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55" y="4757076"/>
            <a:ext cx="4848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GIN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indeksiranje </a:t>
            </a:r>
            <a:r>
              <a:rPr lang="sr-Latn-RS" dirty="0" err="1" smtClean="0"/>
              <a:t>kompozitnih</a:t>
            </a:r>
            <a:r>
              <a:rPr lang="sr-Latn-RS" dirty="0" smtClean="0"/>
              <a:t> vrednosti</a:t>
            </a:r>
          </a:p>
          <a:p>
            <a:r>
              <a:rPr lang="sr-Latn-RS" dirty="0" smtClean="0"/>
              <a:t>Primer indeksiranje dokumenata gde se traži određena reč</a:t>
            </a:r>
          </a:p>
          <a:p>
            <a:r>
              <a:rPr lang="sr-Latn-RS" dirty="0" smtClean="0"/>
              <a:t>Sadrži ključ i </a:t>
            </a:r>
            <a:r>
              <a:rPr lang="sr-Latn-RS" dirty="0" err="1" smtClean="0"/>
              <a:t>posting</a:t>
            </a:r>
            <a:r>
              <a:rPr lang="sr-Latn-RS" dirty="0" smtClean="0"/>
              <a:t> listu (lista pokazivača na redove koji sadrže ključ)</a:t>
            </a:r>
          </a:p>
          <a:p>
            <a:r>
              <a:rPr lang="sr-Latn-RS" dirty="0" smtClean="0"/>
              <a:t>Ključ se čuva samo jednom, a neki red može da se pojavi u više </a:t>
            </a:r>
            <a:r>
              <a:rPr lang="sr-Latn-RS" dirty="0" err="1" smtClean="0"/>
              <a:t>posting</a:t>
            </a:r>
            <a:r>
              <a:rPr lang="sr-Latn-RS" dirty="0" smtClean="0"/>
              <a:t> listi</a:t>
            </a:r>
            <a:endParaRPr lang="sr-Latn-RS" dirty="0" smtClean="0"/>
          </a:p>
          <a:p>
            <a:endParaRPr lang="sr-Latn-R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2760" r="2435"/>
          <a:stretch/>
        </p:blipFill>
        <p:spPr bwMode="auto">
          <a:xfrm>
            <a:off x="2129598" y="3904615"/>
            <a:ext cx="5692140" cy="2953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3012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441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Interna struktura i organizacija indeksa PostgreSQL baze podataka</vt:lpstr>
      <vt:lpstr>Indeksi</vt:lpstr>
      <vt:lpstr>Kako baza podataka čuva podatke na disku</vt:lpstr>
      <vt:lpstr>Sekvencijalna pretraga podataka</vt:lpstr>
      <vt:lpstr>PostgreSQL indeksi</vt:lpstr>
      <vt:lpstr>B-stabla</vt:lpstr>
      <vt:lpstr>B-stabla</vt:lpstr>
      <vt:lpstr>Hash indeksi</vt:lpstr>
      <vt:lpstr>GIN indeksi</vt:lpstr>
      <vt:lpstr>GiST indeksi</vt:lpstr>
      <vt:lpstr>BRIN indeksi</vt:lpstr>
      <vt:lpstr>Demo</vt:lpstr>
      <vt:lpstr>Veličina tabela i indeksa</vt:lpstr>
      <vt:lpstr>Heš indeks za tabelu users</vt:lpstr>
      <vt:lpstr>Heš indeks za tabelu users</vt:lpstr>
      <vt:lpstr>B-stablo indeks za tabelu posts</vt:lpstr>
      <vt:lpstr>B-stablo indeks za tabelu posts</vt:lpstr>
      <vt:lpstr>GIN indeks za tabelu posts</vt:lpstr>
      <vt:lpstr>GIN indeks za tabelu posts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PostgreSQL baze podataka</dc:title>
  <dc:creator>Julije Kostov</dc:creator>
  <cp:lastModifiedBy>Julije Kostov</cp:lastModifiedBy>
  <cp:revision>17</cp:revision>
  <dcterms:created xsi:type="dcterms:W3CDTF">2020-04-11T21:01:31Z</dcterms:created>
  <dcterms:modified xsi:type="dcterms:W3CDTF">2020-04-12T12:57:47Z</dcterms:modified>
</cp:coreProperties>
</file>