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0" autoAdjust="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7D25D-A75C-4F60-9B7F-79CC6EA1931C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D3CAB-F861-485A-B6B1-449F7DED3A0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46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0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7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3501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0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143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7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755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767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2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83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02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03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22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10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91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72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962D-E3C0-4797-84A5-97D08803F837}" type="datetimeFigureOut">
              <a:rPr lang="sr-Latn-RS" smtClean="0"/>
              <a:t>21.6.2020.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9720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276" y="1973118"/>
            <a:ext cx="9290049" cy="1913082"/>
          </a:xfrm>
        </p:spPr>
        <p:txBody>
          <a:bodyPr/>
          <a:lstStyle/>
          <a:p>
            <a:pPr algn="ctr"/>
            <a:r>
              <a:rPr lang="en-US" dirty="0" err="1" smtClean="0"/>
              <a:t>Distribuirane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I MongoDB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686300"/>
            <a:ext cx="8283403" cy="461432"/>
          </a:xfrm>
        </p:spPr>
        <p:txBody>
          <a:bodyPr/>
          <a:lstStyle/>
          <a:p>
            <a:pPr algn="l"/>
            <a:r>
              <a:rPr lang="sr-Latn-RS" dirty="0" smtClean="0"/>
              <a:t>Julije Kostov 1026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846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Arbiter čvorovi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Učestvuje u glasanju</a:t>
            </a:r>
          </a:p>
          <a:p>
            <a:r>
              <a:rPr lang="sr-Latn-RS" dirty="0" smtClean="0"/>
              <a:t>Ne sadrži podatke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30" y="3994005"/>
            <a:ext cx="3343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6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Čitanje </a:t>
            </a:r>
            <a:r>
              <a:rPr lang="sr-Latn-RS" dirty="0" err="1" smtClean="0"/>
              <a:t>repliciranih</a:t>
            </a:r>
            <a:r>
              <a:rPr lang="sr-Latn-RS" dirty="0" smtClean="0"/>
              <a:t> 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zavisnosti od podešavanja moguće je:</a:t>
            </a:r>
          </a:p>
          <a:p>
            <a:pPr lvl="1"/>
            <a:r>
              <a:rPr lang="sr-Latn-RS" dirty="0" smtClean="0"/>
              <a:t>Čitanje sa primarnog čvora</a:t>
            </a:r>
          </a:p>
          <a:p>
            <a:pPr lvl="1"/>
            <a:r>
              <a:rPr lang="sr-Latn-RS" dirty="0" smtClean="0"/>
              <a:t>Čitanje sa sekundarnih čvorova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30" y="3785526"/>
            <a:ext cx="3343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Šarding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Način za distribuiranje podataka na više mašina</a:t>
            </a:r>
          </a:p>
          <a:p>
            <a:r>
              <a:rPr lang="sr-Latn-RS" dirty="0" smtClean="0"/>
              <a:t>Vertikalno i horizontalno skaliranje</a:t>
            </a:r>
          </a:p>
          <a:p>
            <a:r>
              <a:rPr lang="sr-Latn-RS" dirty="0" smtClean="0"/>
              <a:t>Mongo klaster sastoji se od </a:t>
            </a:r>
            <a:r>
              <a:rPr lang="sr-Latn-RS" dirty="0" err="1" smtClean="0"/>
              <a:t>šardova</a:t>
            </a:r>
            <a:r>
              <a:rPr lang="sr-Latn-RS" dirty="0" smtClean="0"/>
              <a:t>, </a:t>
            </a:r>
            <a:r>
              <a:rPr lang="sr-Latn-RS" dirty="0" err="1" smtClean="0"/>
              <a:t>rutera</a:t>
            </a:r>
            <a:r>
              <a:rPr lang="sr-Latn-RS" dirty="0" smtClean="0"/>
              <a:t> i servera konfiguracije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93" y="3785526"/>
            <a:ext cx="3714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9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Šardovanje</a:t>
            </a:r>
            <a:r>
              <a:rPr lang="sr-Latn-RS" dirty="0" smtClean="0"/>
              <a:t> 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Šardovanje</a:t>
            </a:r>
            <a:r>
              <a:rPr lang="sr-Latn-RS" dirty="0" smtClean="0"/>
              <a:t> podataka se radi na osnovu </a:t>
            </a:r>
            <a:r>
              <a:rPr lang="sr-Latn-RS" dirty="0" err="1" smtClean="0"/>
              <a:t>šard</a:t>
            </a:r>
            <a:r>
              <a:rPr lang="sr-Latn-RS" dirty="0" smtClean="0"/>
              <a:t> ključa</a:t>
            </a:r>
          </a:p>
          <a:p>
            <a:r>
              <a:rPr lang="sr-Latn-RS" dirty="0" smtClean="0"/>
              <a:t>Nakon izbora </a:t>
            </a:r>
            <a:r>
              <a:rPr lang="sr-Latn-RS" dirty="0" err="1" smtClean="0"/>
              <a:t>šard</a:t>
            </a:r>
            <a:r>
              <a:rPr lang="sr-Latn-RS" dirty="0" smtClean="0"/>
              <a:t> ključa nije moguća njegova promena</a:t>
            </a:r>
          </a:p>
          <a:p>
            <a:r>
              <a:rPr lang="sr-Latn-RS" dirty="0" err="1" smtClean="0"/>
              <a:t>Šardovi</a:t>
            </a:r>
            <a:r>
              <a:rPr lang="sr-Latn-RS" dirty="0" smtClean="0"/>
              <a:t> se dele u </a:t>
            </a:r>
            <a:r>
              <a:rPr lang="sr-Latn-RS" dirty="0" err="1" smtClean="0"/>
              <a:t>chunk</a:t>
            </a:r>
            <a:r>
              <a:rPr lang="sr-Latn-RS" dirty="0" smtClean="0"/>
              <a:t>-ove</a:t>
            </a:r>
          </a:p>
          <a:p>
            <a:r>
              <a:rPr lang="sr-Latn-RS" dirty="0" smtClean="0"/>
              <a:t>Balansirana distribucija podataka</a:t>
            </a:r>
          </a:p>
          <a:p>
            <a:r>
              <a:rPr lang="sr-Latn-RS" dirty="0" smtClean="0"/>
              <a:t>Prednosti </a:t>
            </a:r>
            <a:r>
              <a:rPr lang="sr-Latn-RS" dirty="0" err="1" smtClean="0"/>
              <a:t>šardinga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Čitanje/upis</a:t>
            </a:r>
          </a:p>
          <a:p>
            <a:pPr lvl="1"/>
            <a:r>
              <a:rPr lang="sr-Latn-RS" dirty="0" smtClean="0"/>
              <a:t>Kapacitet prostora</a:t>
            </a:r>
          </a:p>
          <a:p>
            <a:pPr lvl="1"/>
            <a:r>
              <a:rPr lang="sr-Latn-RS" dirty="0" smtClean="0"/>
              <a:t>Visoka dostupnost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0778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Šarding</a:t>
            </a:r>
            <a:r>
              <a:rPr lang="sr-Latn-RS" dirty="0" smtClean="0"/>
              <a:t> klaster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Pristup preko </a:t>
            </a:r>
            <a:r>
              <a:rPr lang="sr-Latn-RS" dirty="0" err="1" smtClean="0"/>
              <a:t>rutera</a:t>
            </a:r>
            <a:r>
              <a:rPr lang="sr-Latn-RS" dirty="0" smtClean="0"/>
              <a:t> za sve kolekcije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49" y="3107952"/>
            <a:ext cx="5024437" cy="3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kreiranja MongoDB klastera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docker-compose</a:t>
            </a:r>
            <a:endParaRPr lang="sr-Latn-RS" dirty="0" smtClean="0"/>
          </a:p>
          <a:p>
            <a:r>
              <a:rPr lang="sr-Latn-RS" dirty="0" err="1" smtClean="0"/>
              <a:t>Mongos</a:t>
            </a:r>
            <a:r>
              <a:rPr lang="sr-Latn-RS" dirty="0" smtClean="0"/>
              <a:t> i </a:t>
            </a:r>
            <a:r>
              <a:rPr lang="sr-Latn-RS" dirty="0" err="1" smtClean="0"/>
              <a:t>Mongod</a:t>
            </a:r>
            <a:r>
              <a:rPr lang="sr-Latn-RS" dirty="0" smtClean="0"/>
              <a:t> procesi</a:t>
            </a:r>
          </a:p>
          <a:p>
            <a:r>
              <a:rPr lang="sr-Latn-RS" dirty="0" smtClean="0"/>
              <a:t>Uloga </a:t>
            </a:r>
            <a:r>
              <a:rPr lang="sr-Latn-RS" dirty="0" err="1" smtClean="0"/>
              <a:t>Mongod</a:t>
            </a:r>
            <a:r>
              <a:rPr lang="sr-Latn-RS" dirty="0" smtClean="0"/>
              <a:t> procesa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82" y="1930400"/>
            <a:ext cx="5135274" cy="45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9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Inicijalizacija</a:t>
            </a:r>
            <a:r>
              <a:rPr lang="sr-Latn-RS" dirty="0" smtClean="0"/>
              <a:t> čvorova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r-Latn-R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80780"/>
              </p:ext>
            </p:extLst>
          </p:nvPr>
        </p:nvGraphicFramePr>
        <p:xfrm>
          <a:off x="484909" y="2475836"/>
          <a:ext cx="59436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5946064" imgH="1781714" progId="Word.OpenDocumentText.12">
                  <p:embed/>
                </p:oleObj>
              </mc:Choice>
              <mc:Fallback>
                <p:oleObj name="Document" r:id="rId3" imgW="5946064" imgH="178171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09" y="2475836"/>
                        <a:ext cx="594360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r-Latn-R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34799"/>
              </p:ext>
            </p:extLst>
          </p:nvPr>
        </p:nvGraphicFramePr>
        <p:xfrm>
          <a:off x="4078548" y="2476795"/>
          <a:ext cx="5943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5" imgW="5946064" imgH="1633268" progId="Word.OpenDocumentText.12">
                  <p:embed/>
                </p:oleObj>
              </mc:Choice>
              <mc:Fallback>
                <p:oleObj name="Document" r:id="rId5" imgW="5946064" imgH="1633268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548" y="2476795"/>
                        <a:ext cx="594360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r-Latn-R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926906"/>
              </p:ext>
            </p:extLst>
          </p:nvPr>
        </p:nvGraphicFramePr>
        <p:xfrm>
          <a:off x="1907656" y="4258599"/>
          <a:ext cx="59436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7" imgW="5946064" imgH="1781714" progId="Word.OpenDocumentText.12">
                  <p:embed/>
                </p:oleObj>
              </mc:Choice>
              <mc:Fallback>
                <p:oleObj name="Document" r:id="rId7" imgW="5946064" imgH="1781714" progId="Word.OpenDocumentTex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656" y="4258599"/>
                        <a:ext cx="5943600" cy="178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49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Šardovanje</a:t>
            </a:r>
            <a:r>
              <a:rPr lang="sr-Latn-RS" dirty="0" smtClean="0"/>
              <a:t> </a:t>
            </a:r>
            <a:r>
              <a:rPr lang="sr-Latn-RS" dirty="0" err="1" smtClean="0"/>
              <a:t>kolekcijee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Potrebno je kreirati </a:t>
            </a:r>
            <a:r>
              <a:rPr lang="sr-Latn-RS" dirty="0" err="1" smtClean="0"/>
              <a:t>index</a:t>
            </a:r>
            <a:r>
              <a:rPr lang="sr-Latn-RS" dirty="0" smtClean="0"/>
              <a:t> za </a:t>
            </a:r>
            <a:r>
              <a:rPr lang="sr-Latn-RS" dirty="0" err="1" smtClean="0"/>
              <a:t>properti</a:t>
            </a:r>
            <a:r>
              <a:rPr lang="sr-Latn-RS" dirty="0" smtClean="0"/>
              <a:t> po kome se vrši </a:t>
            </a:r>
            <a:r>
              <a:rPr lang="sr-Latn-RS" dirty="0" err="1" smtClean="0"/>
              <a:t>šarding</a:t>
            </a: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Komanda za dobije informacija o distribuciji podataka</a:t>
            </a:r>
            <a:endParaRPr lang="sr-Latn-R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r-Latn-R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35535"/>
              </p:ext>
            </p:extLst>
          </p:nvPr>
        </p:nvGraphicFramePr>
        <p:xfrm>
          <a:off x="1177636" y="3034145"/>
          <a:ext cx="5943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5946064" imgH="593785" progId="Word.OpenDocumentText.12">
                  <p:embed/>
                </p:oleObj>
              </mc:Choice>
              <mc:Fallback>
                <p:oleObj name="Document" r:id="rId3" imgW="5946064" imgH="59378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636" y="3034145"/>
                        <a:ext cx="59436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r-Latn-R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857960"/>
              </p:ext>
            </p:extLst>
          </p:nvPr>
        </p:nvGraphicFramePr>
        <p:xfrm>
          <a:off x="1177636" y="4918364"/>
          <a:ext cx="5943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5" imgW="5946064" imgH="296892" progId="Word.OpenDocumentText.12">
                  <p:embed/>
                </p:oleObj>
              </mc:Choice>
              <mc:Fallback>
                <p:oleObj name="Document" r:id="rId5" imgW="5946064" imgH="296892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636" y="4918364"/>
                        <a:ext cx="59436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14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Distribucija podataka po </a:t>
            </a:r>
            <a:r>
              <a:rPr lang="sr-Latn-RS" dirty="0" err="1" smtClean="0"/>
              <a:t>šardovima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4" y="2482056"/>
            <a:ext cx="72961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7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Hvala na pažnji!</a:t>
            </a:r>
            <a:endParaRPr lang="sr-Latn-R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76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Distribuirane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Karakteristike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Pouzdanost</a:t>
            </a:r>
            <a:endParaRPr lang="en-US" dirty="0" smtClean="0"/>
          </a:p>
          <a:p>
            <a:pPr lvl="1"/>
            <a:r>
              <a:rPr lang="en-US" dirty="0" err="1" smtClean="0"/>
              <a:t>Perfomanse</a:t>
            </a:r>
            <a:endParaRPr lang="en-US" dirty="0" smtClean="0"/>
          </a:p>
          <a:p>
            <a:pPr lvl="1"/>
            <a:r>
              <a:rPr lang="en-US" dirty="0" err="1" smtClean="0"/>
              <a:t>Skalabilnost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Mane:</a:t>
            </a:r>
          </a:p>
          <a:p>
            <a:pPr lvl="1"/>
            <a:r>
              <a:rPr lang="en-US" dirty="0" err="1" smtClean="0"/>
              <a:t>Kompleknost</a:t>
            </a:r>
            <a:endParaRPr lang="en-US" dirty="0" smtClean="0"/>
          </a:p>
          <a:p>
            <a:pPr lvl="1"/>
            <a:r>
              <a:rPr lang="en-US" dirty="0" err="1" smtClean="0"/>
              <a:t>Sigurnost</a:t>
            </a:r>
            <a:endParaRPr lang="en-US" dirty="0" smtClean="0"/>
          </a:p>
          <a:p>
            <a:pPr lvl="1"/>
            <a:r>
              <a:rPr lang="en-US" dirty="0" err="1" smtClean="0"/>
              <a:t>Odr</a:t>
            </a:r>
            <a:r>
              <a:rPr lang="sr-Latn-RS" dirty="0" err="1" smtClean="0"/>
              <a:t>žavanje</a:t>
            </a:r>
            <a:endParaRPr lang="sr-Latn-RS" dirty="0" smtClean="0"/>
          </a:p>
          <a:p>
            <a:pPr lvl="1"/>
            <a:r>
              <a:rPr lang="sr-Latn-RS" dirty="0" smtClean="0"/>
              <a:t>Konzistentnost</a:t>
            </a:r>
          </a:p>
          <a:p>
            <a:pPr lvl="1"/>
            <a:r>
              <a:rPr lang="sr-Latn-RS" dirty="0" smtClean="0"/>
              <a:t>Komunikacija</a:t>
            </a:r>
            <a:endParaRPr lang="en-U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2066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CAP teorema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Kod distribuiranih baza podataka nije moguće obezbediti sve 3 osobine:</a:t>
            </a:r>
          </a:p>
          <a:p>
            <a:pPr lvl="1"/>
            <a:r>
              <a:rPr lang="sr-Latn-RS" dirty="0" smtClean="0"/>
              <a:t>Konzistentnost</a:t>
            </a:r>
          </a:p>
          <a:p>
            <a:pPr lvl="1"/>
            <a:r>
              <a:rPr lang="sr-Latn-RS" dirty="0" smtClean="0"/>
              <a:t>Dostupnost</a:t>
            </a:r>
          </a:p>
          <a:p>
            <a:pPr lvl="1"/>
            <a:r>
              <a:rPr lang="sr-Latn-RS" dirty="0" smtClean="0"/>
              <a:t>Tolerancija razdvojenosti</a:t>
            </a:r>
          </a:p>
          <a:p>
            <a:pPr lvl="1"/>
            <a:endParaRPr lang="sr-Latn-RS" dirty="0"/>
          </a:p>
          <a:p>
            <a:r>
              <a:rPr lang="sr-Latn-RS" dirty="0" smtClean="0"/>
              <a:t>BASE osobine:</a:t>
            </a:r>
          </a:p>
          <a:p>
            <a:pPr lvl="1"/>
            <a:r>
              <a:rPr lang="sr-Latn-RS" dirty="0" smtClean="0"/>
              <a:t>Suštinski </a:t>
            </a:r>
            <a:r>
              <a:rPr lang="sr-Latn-RS" dirty="0" err="1" smtClean="0"/>
              <a:t>raposloživ</a:t>
            </a:r>
            <a:endParaRPr lang="sr-Latn-RS" dirty="0" smtClean="0"/>
          </a:p>
          <a:p>
            <a:pPr lvl="1"/>
            <a:r>
              <a:rPr lang="sr-Latn-RS" dirty="0" smtClean="0"/>
              <a:t>Konvergentna konzistentnost </a:t>
            </a:r>
          </a:p>
          <a:p>
            <a:pPr lvl="1"/>
            <a:r>
              <a:rPr lang="sr-Latn-RS" dirty="0" smtClean="0"/>
              <a:t>Težnja ka konzistentnom stanju</a:t>
            </a:r>
          </a:p>
        </p:txBody>
      </p:sp>
    </p:spTree>
    <p:extLst>
      <p:ext uri="{BB962C8B-B14F-4D97-AF65-F5344CB8AC3E}">
        <p14:creationId xmlns:p14="http://schemas.microsoft.com/office/powerpoint/2010/main" val="35031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Particionisanje 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Distribuiranje podataka na više čvorova</a:t>
            </a:r>
          </a:p>
          <a:p>
            <a:r>
              <a:rPr lang="sr-Latn-RS" dirty="0" smtClean="0"/>
              <a:t>Horizontalno, vertikalno i hibridno particionisanje</a:t>
            </a:r>
          </a:p>
          <a:p>
            <a:r>
              <a:rPr lang="sr-Latn-RS" dirty="0" err="1" smtClean="0"/>
              <a:t>Šard</a:t>
            </a:r>
            <a:r>
              <a:rPr lang="sr-Latn-RS" dirty="0"/>
              <a:t> </a:t>
            </a:r>
            <a:r>
              <a:rPr lang="sr-Latn-RS" dirty="0" smtClean="0"/>
              <a:t>i replika set</a:t>
            </a:r>
            <a:endParaRPr lang="sr-Latn-R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3927994"/>
            <a:ext cx="5943600" cy="19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Replikacija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Kopiranje i distribuiranje podatka iz jedne baze u drugu</a:t>
            </a:r>
          </a:p>
          <a:p>
            <a:r>
              <a:rPr lang="sr-Latn-RS" dirty="0" smtClean="0"/>
              <a:t>Prednosti</a:t>
            </a:r>
            <a:endParaRPr lang="sr-Latn-RS" dirty="0"/>
          </a:p>
          <a:p>
            <a:pPr lvl="1"/>
            <a:r>
              <a:rPr lang="sr-Latn-RS" dirty="0" smtClean="0"/>
              <a:t>Povećava dostupnost</a:t>
            </a:r>
          </a:p>
          <a:p>
            <a:pPr lvl="1"/>
            <a:r>
              <a:rPr lang="sr-Latn-RS" dirty="0" smtClean="0"/>
              <a:t>Smanjuje vreme pretrage podataka</a:t>
            </a:r>
          </a:p>
          <a:p>
            <a:pPr lvl="1"/>
            <a:r>
              <a:rPr lang="sr-Latn-RS" dirty="0" smtClean="0"/>
              <a:t>Oporavak od greške</a:t>
            </a:r>
          </a:p>
          <a:p>
            <a:r>
              <a:rPr lang="sr-Latn-RS" dirty="0" smtClean="0"/>
              <a:t>Mane:</a:t>
            </a:r>
          </a:p>
          <a:p>
            <a:pPr lvl="1"/>
            <a:r>
              <a:rPr lang="sr-Latn-RS" dirty="0" smtClean="0"/>
              <a:t>Dodatan prostor na disku</a:t>
            </a:r>
          </a:p>
          <a:p>
            <a:pPr lvl="1"/>
            <a:r>
              <a:rPr lang="sr-Latn-RS" dirty="0" smtClean="0"/>
              <a:t>Kompleksnost prilikom ažuriranja</a:t>
            </a:r>
          </a:p>
        </p:txBody>
      </p:sp>
    </p:spTree>
    <p:extLst>
      <p:ext uri="{BB962C8B-B14F-4D97-AF65-F5344CB8AC3E}">
        <p14:creationId xmlns:p14="http://schemas.microsoft.com/office/powerpoint/2010/main" val="275645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Detekcija greške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Greške u distribuiranim sistemima:</a:t>
            </a:r>
          </a:p>
          <a:p>
            <a:pPr lvl="1"/>
            <a:r>
              <a:rPr lang="sr-Latn-RS" dirty="0" smtClean="0"/>
              <a:t>Otkaz čvora</a:t>
            </a:r>
          </a:p>
          <a:p>
            <a:pPr lvl="1"/>
            <a:r>
              <a:rPr lang="sr-Latn-RS" dirty="0" smtClean="0"/>
              <a:t>Otkaz mreže</a:t>
            </a:r>
          </a:p>
          <a:p>
            <a:pPr lvl="1"/>
            <a:r>
              <a:rPr lang="sr-Latn-RS" dirty="0" smtClean="0"/>
              <a:t>Gubitak poruke između čvorova</a:t>
            </a:r>
          </a:p>
          <a:p>
            <a:pPr lvl="1"/>
            <a:endParaRPr lang="sr-Latn-RS" dirty="0"/>
          </a:p>
          <a:p>
            <a:r>
              <a:rPr lang="sr-Latn-RS" dirty="0" smtClean="0"/>
              <a:t>Detekcija greške pomoću </a:t>
            </a:r>
            <a:r>
              <a:rPr lang="sr-Latn-RS" dirty="0" err="1" smtClean="0"/>
              <a:t>heartbeat</a:t>
            </a:r>
            <a:r>
              <a:rPr lang="sr-Latn-RS" dirty="0" smtClean="0"/>
              <a:t> i ping poruka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591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Sistmske</a:t>
            </a:r>
            <a:r>
              <a:rPr lang="sr-Latn-RS" dirty="0" smtClean="0"/>
              <a:t> informacije i sinhronizacija 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Metapodaci</a:t>
            </a:r>
            <a:r>
              <a:rPr lang="sr-Latn-RS" dirty="0" smtClean="0"/>
              <a:t>, podaci o korisnicima, indeksima i tabelama</a:t>
            </a:r>
          </a:p>
          <a:p>
            <a:r>
              <a:rPr lang="sr-Latn-RS" dirty="0" smtClean="0"/>
              <a:t>Mogu da budu:</a:t>
            </a:r>
          </a:p>
          <a:p>
            <a:pPr lvl="1"/>
            <a:r>
              <a:rPr lang="sr-Latn-RS" dirty="0" smtClean="0"/>
              <a:t>Centralizovani</a:t>
            </a:r>
          </a:p>
          <a:p>
            <a:pPr lvl="1"/>
            <a:r>
              <a:rPr lang="sr-Latn-RS" dirty="0" smtClean="0"/>
              <a:t>Potpuno replicirani</a:t>
            </a:r>
          </a:p>
          <a:p>
            <a:pPr lvl="1"/>
            <a:r>
              <a:rPr lang="sr-Latn-RS" dirty="0" smtClean="0"/>
              <a:t>Particionisani</a:t>
            </a:r>
          </a:p>
          <a:p>
            <a:pPr lvl="1"/>
            <a:r>
              <a:rPr lang="sr-Latn-RS" dirty="0" smtClean="0"/>
              <a:t>Hibridni</a:t>
            </a:r>
          </a:p>
          <a:p>
            <a:pPr lvl="1"/>
            <a:endParaRPr lang="sr-Latn-RS" dirty="0"/>
          </a:p>
          <a:p>
            <a:r>
              <a:rPr lang="sr-Latn-RS" dirty="0" smtClean="0"/>
              <a:t>Jedna od tehnika za sinhronizaciju podataka je pomoću logova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3906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sr-Latn-RS" dirty="0"/>
          </a:p>
          <a:p>
            <a:r>
              <a:rPr lang="sr-Latn-RS" dirty="0" smtClean="0"/>
              <a:t>Bazirana na dokumentima </a:t>
            </a:r>
          </a:p>
          <a:p>
            <a:r>
              <a:rPr lang="sr-Latn-RS" dirty="0" err="1" smtClean="0"/>
              <a:t>Polustruktuirani</a:t>
            </a:r>
            <a:r>
              <a:rPr lang="sr-Latn-RS" dirty="0" smtClean="0"/>
              <a:t> dokumenti koji imaju sličnu strukturu kao JSON</a:t>
            </a:r>
          </a:p>
          <a:p>
            <a:r>
              <a:rPr lang="sr-Latn-RS" dirty="0" smtClean="0"/>
              <a:t>Karakteristike:</a:t>
            </a:r>
          </a:p>
          <a:p>
            <a:pPr lvl="1"/>
            <a:r>
              <a:rPr lang="sr-Latn-RS" dirty="0" err="1" smtClean="0"/>
              <a:t>Prformanse</a:t>
            </a:r>
            <a:endParaRPr lang="sr-Latn-RS" dirty="0" smtClean="0"/>
          </a:p>
          <a:p>
            <a:pPr lvl="1"/>
            <a:r>
              <a:rPr lang="sr-Latn-RS" dirty="0" smtClean="0"/>
              <a:t>Bogat </a:t>
            </a:r>
            <a:r>
              <a:rPr lang="sr-Latn-RS" dirty="0" err="1" smtClean="0"/>
              <a:t>jzik</a:t>
            </a:r>
            <a:r>
              <a:rPr lang="sr-Latn-RS" dirty="0" smtClean="0"/>
              <a:t> za upite nad bazom</a:t>
            </a:r>
          </a:p>
          <a:p>
            <a:pPr lvl="1"/>
            <a:r>
              <a:rPr lang="sr-Latn-RS" dirty="0" smtClean="0"/>
              <a:t>Visoka dostupnost</a:t>
            </a:r>
          </a:p>
          <a:p>
            <a:pPr lvl="1"/>
            <a:r>
              <a:rPr lang="sr-Latn-RS" dirty="0" smtClean="0"/>
              <a:t>Horizontalna skalabilnost</a:t>
            </a:r>
          </a:p>
        </p:txBody>
      </p:sp>
    </p:spTree>
    <p:extLst>
      <p:ext uri="{BB962C8B-B14F-4D97-AF65-F5344CB8AC3E}">
        <p14:creationId xmlns:p14="http://schemas.microsoft.com/office/powerpoint/2010/main" val="126215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MongoDB replikacija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Replika set je grupa Mongo servera koji sadrže isti skup podataka</a:t>
            </a:r>
          </a:p>
          <a:p>
            <a:r>
              <a:rPr lang="sr-Latn-RS" dirty="0" smtClean="0"/>
              <a:t>Jedan od tih servera je primarni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30" y="3555337"/>
            <a:ext cx="3343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5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620</TotalTime>
  <Words>331</Words>
  <Application>Microsoft Office PowerPoint</Application>
  <PresentationFormat>Widescreen</PresentationFormat>
  <Paragraphs>102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OpenDocument Text</vt:lpstr>
      <vt:lpstr>Distribuirane baza podataka I MongoDB</vt:lpstr>
      <vt:lpstr>Distribuirane baze podataka</vt:lpstr>
      <vt:lpstr>CAP teorema</vt:lpstr>
      <vt:lpstr>Particionisanje podataka</vt:lpstr>
      <vt:lpstr>Replikacija</vt:lpstr>
      <vt:lpstr>Detekcija greške</vt:lpstr>
      <vt:lpstr>Sistmske informacije i sinhronizacija podataka</vt:lpstr>
      <vt:lpstr>MongoDB</vt:lpstr>
      <vt:lpstr>MongoDB replikacija</vt:lpstr>
      <vt:lpstr>Arbiter čvorovi</vt:lpstr>
      <vt:lpstr>Čitanje repliciranih podataka</vt:lpstr>
      <vt:lpstr>Šarding</vt:lpstr>
      <vt:lpstr>Šardovanje podataka</vt:lpstr>
      <vt:lpstr>Šarding klaster</vt:lpstr>
      <vt:lpstr>Primer kreiranja MongoDB klastera</vt:lpstr>
      <vt:lpstr>Inicijalizacija čvorova</vt:lpstr>
      <vt:lpstr>Šardovanje kolekcijee</vt:lpstr>
      <vt:lpstr>Distribucija podataka po šardovima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PostgreSQL baze podataka</dc:title>
  <dc:creator>Julije Kostov</dc:creator>
  <cp:lastModifiedBy>Julije Kostov</cp:lastModifiedBy>
  <cp:revision>74</cp:revision>
  <dcterms:created xsi:type="dcterms:W3CDTF">2020-04-11T21:01:31Z</dcterms:created>
  <dcterms:modified xsi:type="dcterms:W3CDTF">2020-06-21T13:54:30Z</dcterms:modified>
</cp:coreProperties>
</file>