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8" autoAdjust="0"/>
  </p:normalViewPr>
  <p:slideViewPr>
    <p:cSldViewPr snapToGrid="0">
      <p:cViewPr varScale="1">
        <p:scale>
          <a:sx n="127" d="100"/>
          <a:sy n="127" d="100"/>
        </p:scale>
        <p:origin x="2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18-Jun-19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18-Jun-19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mainflux/mainflu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</a:rPr>
              <a:t>Mainflux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sr-Latn-RS" b="1" dirty="0"/>
              <a:t>Open source IoT Platform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 interfejs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3678303"/>
          </a:xfrm>
        </p:spPr>
        <p:txBody>
          <a:bodyPr/>
          <a:lstStyle/>
          <a:p>
            <a:r>
              <a:rPr lang="sr-Latn-RS" sz="2000" dirty="0" smtClean="0"/>
              <a:t>Mainflux pruža web interfejs na portu 80</a:t>
            </a:r>
          </a:p>
          <a:p>
            <a:r>
              <a:rPr lang="sr-Latn-RS" sz="2000" dirty="0" smtClean="0"/>
              <a:t>Omogućava kreiranje korisnika za koga se vezuju aplikacije, uređaji i kanali</a:t>
            </a:r>
            <a:endParaRPr lang="sr-Latn-RS" sz="2000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65058"/>
            <a:ext cx="10058400" cy="14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Login i dashboard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Nakon logovanja na mainflux otvara se dashboard</a:t>
            </a:r>
          </a:p>
          <a:p>
            <a:r>
              <a:rPr lang="sr-Latn-RS" sz="2000" dirty="0" smtClean="0"/>
              <a:t>Tu se vidi verzija mainflux-a, broj uređaja i broj kanala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565992"/>
            <a:ext cx="10058400" cy="18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Stvari (uređaji)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Lista uređaja i operacije za rad sa uređajima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32" y="2764919"/>
            <a:ext cx="8119731" cy="2008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26" y="4873217"/>
            <a:ext cx="4604145" cy="18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Kanali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Kanali se koriste za komunikaciju</a:t>
            </a:r>
          </a:p>
          <a:p>
            <a:r>
              <a:rPr lang="sr-Latn-RS" sz="2000" dirty="0" smtClean="0"/>
              <a:t>Samo uređaji povezani na kanal mogu da šalju i primaju poruke sa tog kanala</a:t>
            </a:r>
            <a:endParaRPr lang="sr-Latn-RS" sz="2000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344760"/>
            <a:ext cx="10058400" cy="17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Konekcija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Koristi se za povezivanje uređaja na kanal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950925"/>
            <a:ext cx="10058400" cy="23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poruke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sz="2000" dirty="0"/>
          </a:p>
          <a:p>
            <a:r>
              <a:rPr lang="sr-Latn-RS" sz="2000" dirty="0" smtClean="0"/>
              <a:t>Omogućava slanje HTTP poruke na kanal</a:t>
            </a:r>
          </a:p>
          <a:p>
            <a:r>
              <a:rPr lang="sr-Latn-RS" sz="2000" dirty="0" smtClean="0"/>
              <a:t>Na osnovu uređaja i kanala daje url za WebSocket konekciju</a:t>
            </a:r>
            <a:endParaRPr lang="sr-Latn-RS" sz="2000" dirty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093728"/>
            <a:ext cx="10058400" cy="34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</a:t>
            </a:r>
            <a:r>
              <a:rPr lang="en-US" dirty="0" err="1" smtClean="0"/>
              <a:t>primene</a:t>
            </a:r>
            <a:r>
              <a:rPr lang="en-US" dirty="0" smtClean="0"/>
              <a:t> </a:t>
            </a:r>
            <a:r>
              <a:rPr lang="en-US" dirty="0" err="1" smtClean="0"/>
              <a:t>mainflux</a:t>
            </a:r>
            <a:r>
              <a:rPr lang="en-US" dirty="0" smtClean="0"/>
              <a:t>-a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3671971" cy="3678303"/>
          </a:xfrm>
        </p:spPr>
        <p:txBody>
          <a:bodyPr/>
          <a:lstStyle/>
          <a:p>
            <a:r>
              <a:rPr lang="en-US" sz="2000" dirty="0" smtClean="0"/>
              <a:t>Smart home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7" y="3406539"/>
            <a:ext cx="3907465" cy="219975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62438" y="2180495"/>
            <a:ext cx="435743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Smart factory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1" y="3294019"/>
            <a:ext cx="4215064" cy="24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5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Aplikacija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38" y="2120106"/>
            <a:ext cx="7639050" cy="3343275"/>
          </a:xfrm>
        </p:spPr>
      </p:pic>
    </p:spTree>
    <p:extLst>
      <p:ext uri="{BB962C8B-B14F-4D97-AF65-F5344CB8AC3E}">
        <p14:creationId xmlns:p14="http://schemas.microsoft.com/office/powerpoint/2010/main" val="7945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Aplikacija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3515561" cy="3678303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Koristi mainflux nalog za logovanje</a:t>
            </a:r>
          </a:p>
          <a:p>
            <a:r>
              <a:rPr lang="sr-Latn-RS" sz="2000" dirty="0"/>
              <a:t>L</a:t>
            </a:r>
            <a:r>
              <a:rPr lang="sr-Latn-RS" sz="2000" dirty="0" smtClean="0"/>
              <a:t>ista povezanih uređaja</a:t>
            </a:r>
          </a:p>
          <a:p>
            <a:r>
              <a:rPr lang="sr-Latn-RS" sz="2000" dirty="0" smtClean="0"/>
              <a:t>Lista poruka koje su ti uređaji poslali</a:t>
            </a:r>
          </a:p>
          <a:p>
            <a:r>
              <a:rPr lang="sr-Latn-RS" sz="2000" dirty="0" smtClean="0"/>
              <a:t>Real-time ažuriranje liste poruka od uređaja</a:t>
            </a:r>
            <a:endParaRPr lang="sr-Latn-RS" sz="2000" dirty="0"/>
          </a:p>
          <a:p>
            <a:endParaRPr lang="sr-Latn-RS" sz="2000" dirty="0" smtClean="0"/>
          </a:p>
          <a:p>
            <a:endParaRPr lang="sr-Latn-R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58" y="2180496"/>
            <a:ext cx="5504842" cy="31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8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Aplikacija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Lista uređaja povezanih na mainflux platofmu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167706"/>
            <a:ext cx="10058400" cy="30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2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err="1" smtClean="0"/>
              <a:t>stvari</a:t>
            </a:r>
            <a:r>
              <a:rPr lang="en-US" dirty="0" smtClean="0"/>
              <a:t> (IOT)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50182" y="2021304"/>
            <a:ext cx="4302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</a:t>
            </a:r>
            <a:r>
              <a:rPr lang="sr-Latn-RS" sz="2000" dirty="0" smtClean="0"/>
              <a:t>o</a:t>
            </a:r>
            <a:r>
              <a:rPr lang="en-US" sz="2000" dirty="0" smtClean="0"/>
              <a:t>T </a:t>
            </a:r>
            <a:r>
              <a:rPr lang="en-US" sz="2000" dirty="0" err="1" smtClean="0"/>
              <a:t>predstavlja</a:t>
            </a:r>
            <a:r>
              <a:rPr lang="en-US" sz="2000" dirty="0" smtClean="0"/>
              <a:t> </a:t>
            </a:r>
            <a:r>
              <a:rPr lang="en-US" sz="2000" dirty="0" err="1" smtClean="0"/>
              <a:t>mr</a:t>
            </a:r>
            <a:r>
              <a:rPr lang="sr-Latn-RS" sz="2000" dirty="0" smtClean="0"/>
              <a:t>ežu fizičkih objekata (stvari) koji sa ugrađenom tehnologijom, softverom, senzorima i aktuatorima vrše interakciju sa okolinom i razmenjuju podatke sa drugim uređajima.</a:t>
            </a:r>
            <a:endParaRPr lang="sr-Latn-R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7" y="4110691"/>
            <a:ext cx="4171282" cy="249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3520" y="2063415"/>
            <a:ext cx="5772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Uzmete neku stvar napravite je pametnom i povežete na internet.</a:t>
            </a:r>
            <a:endParaRPr lang="sr-Latn-R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19" y="2834022"/>
            <a:ext cx="5772531" cy="37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aplikacija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Klikom na uređaj ide se na stranu sa poruka od uređaja</a:t>
            </a:r>
          </a:p>
          <a:p>
            <a:r>
              <a:rPr lang="sr-Latn-RS" sz="2000" dirty="0" smtClean="0"/>
              <a:t>Dok device simulator šalje nove podatke strana sa poruka se ažurira</a:t>
            </a:r>
          </a:p>
          <a:p>
            <a:endParaRPr lang="sr-Latn-RS" sz="2000" dirty="0"/>
          </a:p>
          <a:p>
            <a:endParaRPr lang="sr-Latn-RS" sz="2000" dirty="0" smtClean="0"/>
          </a:p>
          <a:p>
            <a:endParaRPr lang="sr-Latn-RS" sz="2000" dirty="0"/>
          </a:p>
          <a:p>
            <a:endParaRPr lang="sr-Latn-RS" sz="2000" dirty="0" smtClean="0"/>
          </a:p>
          <a:p>
            <a:endParaRPr lang="sr-Latn-RS" sz="2000" dirty="0"/>
          </a:p>
          <a:p>
            <a:endParaRPr lang="sr-Latn-R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21" y="3164305"/>
            <a:ext cx="5758356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Device simulator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56" y="2656472"/>
            <a:ext cx="6635888" cy="3533775"/>
          </a:xfrm>
        </p:spPr>
      </p:pic>
    </p:spTree>
    <p:extLst>
      <p:ext uri="{BB962C8B-B14F-4D97-AF65-F5344CB8AC3E}">
        <p14:creationId xmlns:p14="http://schemas.microsoft.com/office/powerpoint/2010/main" val="192513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Mainflux log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Slanje poruke na mainflux platofmu 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" y="3438784"/>
            <a:ext cx="10460736" cy="18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3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Mainflux writer addon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68304"/>
            <a:ext cx="11029615" cy="3678303"/>
          </a:xfrm>
        </p:spPr>
        <p:txBody>
          <a:bodyPr/>
          <a:lstStyle/>
          <a:p>
            <a:r>
              <a:rPr lang="sr-Latn-RS" sz="2000" dirty="0" smtClean="0"/>
              <a:t>Mongodb-writer addon za čuvanje poruka poslatih preko mainflux platforme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13" y="2715491"/>
            <a:ext cx="6017172" cy="39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1316" y="1419225"/>
            <a:ext cx="3573379" cy="2942221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>
                <a:solidFill>
                  <a:srgbClr val="FFFFFF"/>
                </a:solidFill>
              </a:rPr>
              <a:t>Hvala na pažnji!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Mainflux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237623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81193" y="2160791"/>
            <a:ext cx="110296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Mainflux</a:t>
            </a:r>
            <a:r>
              <a:rPr lang="en-US" sz="2000" dirty="0"/>
              <a:t> je </a:t>
            </a:r>
            <a:r>
              <a:rPr lang="en-US" sz="2000" dirty="0" err="1"/>
              <a:t>moderna</a:t>
            </a:r>
            <a:r>
              <a:rPr lang="en-US" sz="2000" dirty="0"/>
              <a:t>, </a:t>
            </a:r>
            <a:r>
              <a:rPr lang="en-US" sz="2000" dirty="0" err="1"/>
              <a:t>skalabilna</a:t>
            </a:r>
            <a:r>
              <a:rPr lang="en-US" sz="2000" dirty="0"/>
              <a:t>, </a:t>
            </a:r>
            <a:r>
              <a:rPr lang="en-US" sz="2000" dirty="0" err="1"/>
              <a:t>visoko</a:t>
            </a:r>
            <a:r>
              <a:rPr lang="en-US" sz="2000" dirty="0"/>
              <a:t> </a:t>
            </a:r>
            <a:r>
              <a:rPr lang="en-US" sz="2000" dirty="0" err="1"/>
              <a:t>osigurana</a:t>
            </a:r>
            <a:r>
              <a:rPr lang="en-US" sz="2000" dirty="0"/>
              <a:t>, open source </a:t>
            </a:r>
            <a:r>
              <a:rPr lang="en-US" sz="2000" dirty="0" err="1"/>
              <a:t>IoT</a:t>
            </a:r>
            <a:r>
              <a:rPr lang="en-US" sz="2000" dirty="0"/>
              <a:t> cloud </a:t>
            </a:r>
            <a:r>
              <a:rPr lang="en-US" sz="2000" dirty="0" err="1" smtClean="0"/>
              <a:t>platforma</a:t>
            </a:r>
            <a:r>
              <a:rPr lang="sr-Latn-RS" sz="2000" dirty="0"/>
              <a:t> </a:t>
            </a:r>
            <a:r>
              <a:rPr lang="en-US" sz="2000" dirty="0" err="1" smtClean="0"/>
              <a:t>koja</a:t>
            </a:r>
            <a:r>
              <a:rPr lang="en-US" sz="2000" dirty="0" smtClean="0"/>
              <a:t> </a:t>
            </a:r>
            <a:r>
              <a:rPr lang="en-US" sz="2000" dirty="0"/>
              <a:t>je </a:t>
            </a:r>
            <a:r>
              <a:rPr lang="en-US" sz="2000" dirty="0" err="1"/>
              <a:t>zasnovana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arhitekturi</a:t>
            </a:r>
            <a:r>
              <a:rPr lang="en-US" sz="2000" dirty="0"/>
              <a:t> </a:t>
            </a:r>
            <a:r>
              <a:rPr lang="en-US" sz="2000" dirty="0" err="1"/>
              <a:t>mikroservisa</a:t>
            </a:r>
            <a:r>
              <a:rPr lang="en-US" sz="2000" dirty="0"/>
              <a:t>. </a:t>
            </a:r>
            <a:r>
              <a:rPr lang="en-US" sz="2000" dirty="0" err="1" smtClean="0"/>
              <a:t>Omogućava</a:t>
            </a:r>
            <a:r>
              <a:rPr lang="en-US" sz="2000" dirty="0" smtClean="0"/>
              <a:t> </a:t>
            </a:r>
            <a:r>
              <a:rPr lang="en-US" sz="2000" dirty="0" err="1"/>
              <a:t>povezivanje</a:t>
            </a:r>
            <a:r>
              <a:rPr lang="en-US" sz="2000" dirty="0"/>
              <a:t> </a:t>
            </a:r>
            <a:r>
              <a:rPr lang="en-US" sz="2000" dirty="0" err="1"/>
              <a:t>IoT</a:t>
            </a:r>
            <a:r>
              <a:rPr lang="en-US" sz="2000" dirty="0"/>
              <a:t> </a:t>
            </a:r>
            <a:r>
              <a:rPr lang="en-US" sz="2000" dirty="0" err="1"/>
              <a:t>uređaja</a:t>
            </a:r>
            <a:r>
              <a:rPr lang="en-US" sz="2000" dirty="0"/>
              <a:t>, </a:t>
            </a:r>
            <a:r>
              <a:rPr lang="en-US" sz="2000" dirty="0" err="1"/>
              <a:t>korisnika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 smtClean="0"/>
              <a:t>aplikacija</a:t>
            </a:r>
            <a:r>
              <a:rPr lang="sr-Latn-RS" sz="2000" dirty="0"/>
              <a:t> </a:t>
            </a:r>
            <a:r>
              <a:rPr lang="sr-Latn-RS" sz="2000" dirty="0" smtClean="0"/>
              <a:t>kao i razmenu poruka između njih. </a:t>
            </a:r>
            <a:r>
              <a:rPr lang="en-US" sz="2000" dirty="0" err="1"/>
              <a:t>Koristi</a:t>
            </a:r>
            <a:r>
              <a:rPr lang="en-US" sz="2000" dirty="0"/>
              <a:t> se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IoT</a:t>
            </a:r>
            <a:r>
              <a:rPr lang="en-US" sz="2000" dirty="0"/>
              <a:t> middleware 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izgradnju</a:t>
            </a:r>
            <a:r>
              <a:rPr lang="en-US" sz="2000" dirty="0"/>
              <a:t> </a:t>
            </a:r>
            <a:r>
              <a:rPr lang="en-US" sz="2000" dirty="0" err="1"/>
              <a:t>kompleksnih</a:t>
            </a:r>
            <a:r>
              <a:rPr lang="en-US" sz="2000" dirty="0"/>
              <a:t> </a:t>
            </a:r>
            <a:r>
              <a:rPr lang="en-US" sz="2000" dirty="0" err="1"/>
              <a:t>IoT</a:t>
            </a:r>
            <a:r>
              <a:rPr lang="en-US" sz="2000" dirty="0"/>
              <a:t> </a:t>
            </a:r>
            <a:r>
              <a:rPr lang="en-US" sz="2000" dirty="0" err="1"/>
              <a:t>rešenja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pPr algn="just"/>
            <a:endParaRPr lang="sr-Latn-R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sr-Latn-R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sr-Latn-R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50" y="227981"/>
            <a:ext cx="2857500" cy="196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25" y="3435016"/>
            <a:ext cx="6863765" cy="25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MAINFLUX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037555" cy="3678303"/>
          </a:xfrm>
        </p:spPr>
        <p:txBody>
          <a:bodyPr/>
          <a:lstStyle/>
          <a:p>
            <a:pPr algn="just"/>
            <a:r>
              <a:rPr lang="sr-Latn-RS" sz="2000" dirty="0"/>
              <a:t>Karakteristike</a:t>
            </a:r>
            <a:r>
              <a:rPr lang="sr-Latn-RS" sz="2000" dirty="0" smtClean="0"/>
              <a:t>:</a:t>
            </a:r>
            <a:endParaRPr lang="sr-Latn-RS" sz="2000" dirty="0"/>
          </a:p>
          <a:p>
            <a:pPr marL="666900" lvl="1" indent="-342900" algn="just">
              <a:buFont typeface="Wingdings" panose="05000000000000000000" pitchFamily="2" charset="2"/>
              <a:buChar char="§"/>
            </a:pPr>
            <a:r>
              <a:rPr lang="en-US" sz="1800" dirty="0"/>
              <a:t>Multiprotocol </a:t>
            </a:r>
            <a:r>
              <a:rPr lang="en-US" sz="1800" dirty="0" err="1" smtClean="0"/>
              <a:t>komunikacija</a:t>
            </a:r>
            <a:r>
              <a:rPr lang="sr-Latn-RS" sz="1800" dirty="0" smtClean="0"/>
              <a:t> (HTTP, MQTT, CoAP, WS)</a:t>
            </a:r>
            <a:endParaRPr lang="sr-Latn-RS" sz="1800" dirty="0"/>
          </a:p>
          <a:p>
            <a:pPr marL="666900" lvl="1" indent="-342900" algn="just">
              <a:buFont typeface="Wingdings" panose="05000000000000000000" pitchFamily="2" charset="2"/>
              <a:buChar char="§"/>
            </a:pPr>
            <a:r>
              <a:rPr lang="en-US" sz="1800" dirty="0" err="1"/>
              <a:t>Omogućava</a:t>
            </a:r>
            <a:r>
              <a:rPr lang="en-US" sz="1800" dirty="0"/>
              <a:t> </a:t>
            </a:r>
            <a:r>
              <a:rPr lang="en-US" sz="1800" dirty="0" err="1"/>
              <a:t>uravljanje</a:t>
            </a:r>
            <a:r>
              <a:rPr lang="en-US" sz="1800" dirty="0"/>
              <a:t> </a:t>
            </a:r>
            <a:r>
              <a:rPr lang="en-US" sz="1800" dirty="0" err="1"/>
              <a:t>uređajima</a:t>
            </a:r>
            <a:endParaRPr lang="sr-Latn-RS" sz="1800" dirty="0"/>
          </a:p>
          <a:p>
            <a:pPr marL="666900" lvl="1" indent="-342900" algn="just">
              <a:buFont typeface="Wingdings" panose="05000000000000000000" pitchFamily="2" charset="2"/>
              <a:buChar char="§"/>
            </a:pPr>
            <a:r>
              <a:rPr lang="en-US" sz="1800" dirty="0" err="1"/>
              <a:t>Podrška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različite</a:t>
            </a:r>
            <a:r>
              <a:rPr lang="en-US" sz="1800" dirty="0"/>
              <a:t> </a:t>
            </a:r>
            <a:r>
              <a:rPr lang="en-US" sz="1800" dirty="0" err="1"/>
              <a:t>baze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(Cassandra, </a:t>
            </a:r>
            <a:r>
              <a:rPr lang="en-US" sz="1800" dirty="0" err="1"/>
              <a:t>InfluxDB</a:t>
            </a:r>
            <a:r>
              <a:rPr lang="en-US" sz="1800" dirty="0"/>
              <a:t>, MongoDB)</a:t>
            </a:r>
            <a:endParaRPr lang="sr-Latn-RS" sz="1800" dirty="0"/>
          </a:p>
          <a:p>
            <a:pPr marL="666900" lvl="1" indent="-342900" algn="just">
              <a:buFont typeface="Wingdings" panose="05000000000000000000" pitchFamily="2" charset="2"/>
              <a:buChar char="§"/>
            </a:pPr>
            <a:r>
              <a:rPr lang="en-US" sz="1800" dirty="0" err="1"/>
              <a:t>Dizajn</a:t>
            </a:r>
            <a:r>
              <a:rPr lang="en-US" sz="1800" dirty="0"/>
              <a:t> </a:t>
            </a:r>
            <a:r>
              <a:rPr lang="en-US" sz="1800" dirty="0" err="1"/>
              <a:t>arhitekture</a:t>
            </a:r>
            <a:r>
              <a:rPr lang="en-US" sz="1800" dirty="0"/>
              <a:t> </a:t>
            </a:r>
            <a:r>
              <a:rPr lang="en-US" sz="1800" dirty="0" err="1"/>
              <a:t>vođen</a:t>
            </a:r>
            <a:r>
              <a:rPr lang="en-US" sz="1800" dirty="0"/>
              <a:t> </a:t>
            </a:r>
            <a:r>
              <a:rPr lang="en-US" sz="1800" dirty="0" err="1"/>
              <a:t>domenom</a:t>
            </a:r>
            <a:r>
              <a:rPr lang="sr-Latn-RS" sz="1800" dirty="0"/>
              <a:t> (DDD)</a:t>
            </a:r>
          </a:p>
          <a:p>
            <a:pPr marL="666900" lvl="1" indent="-342900" algn="just">
              <a:buFont typeface="Wingdings" panose="05000000000000000000" pitchFamily="2" charset="2"/>
              <a:buChar char="§"/>
            </a:pPr>
            <a:r>
              <a:rPr lang="en-US" sz="1800" dirty="0" err="1"/>
              <a:t>Testabilnost</a:t>
            </a:r>
            <a:endParaRPr lang="sr-Latn-RS" sz="1800" dirty="0"/>
          </a:p>
          <a:p>
            <a:pPr marL="666900" lvl="1" indent="-342900" algn="just">
              <a:buFont typeface="Wingdings" panose="05000000000000000000" pitchFamily="2" charset="2"/>
              <a:buChar char="§"/>
            </a:pPr>
            <a:r>
              <a:rPr lang="en-US" sz="1800" dirty="0"/>
              <a:t>Deployment </a:t>
            </a:r>
            <a:r>
              <a:rPr lang="en-US" sz="1800" dirty="0" err="1"/>
              <a:t>pomoću</a:t>
            </a:r>
            <a:r>
              <a:rPr lang="en-US" sz="1800" dirty="0"/>
              <a:t> </a:t>
            </a:r>
            <a:r>
              <a:rPr lang="en-US" sz="1800" dirty="0" err="1"/>
              <a:t>docker</a:t>
            </a:r>
            <a:r>
              <a:rPr lang="en-US" sz="1800" dirty="0"/>
              <a:t>-a</a:t>
            </a:r>
            <a:endParaRPr lang="sr-Latn-RS" sz="1800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42" y="2429861"/>
            <a:ext cx="5960666" cy="31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Potrebne stvari za pokretanje mainflux-a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977" y="2180496"/>
            <a:ext cx="4038934" cy="3678303"/>
          </a:xfrm>
        </p:spPr>
        <p:txBody>
          <a:bodyPr/>
          <a:lstStyle/>
          <a:p>
            <a:pPr algn="just"/>
            <a:r>
              <a:rPr lang="sr-Latn-RS" sz="2000" dirty="0" smtClean="0"/>
              <a:t>Docker</a:t>
            </a:r>
          </a:p>
          <a:p>
            <a:pPr marL="0" indent="0" algn="just">
              <a:buNone/>
            </a:pPr>
            <a:endParaRPr lang="sr-Latn-RS" dirty="0" smtClean="0"/>
          </a:p>
          <a:p>
            <a:pPr marL="0" indent="0" algn="just">
              <a:buNone/>
            </a:pPr>
            <a:endParaRPr lang="sr-Latn-RS" dirty="0"/>
          </a:p>
          <a:p>
            <a:pPr algn="just"/>
            <a:endParaRPr lang="sr-Latn-RS" dirty="0" smtClean="0"/>
          </a:p>
          <a:p>
            <a:pPr algn="just"/>
            <a:endParaRPr lang="sr-Latn-RS" dirty="0"/>
          </a:p>
          <a:p>
            <a:pPr algn="just"/>
            <a:endParaRPr lang="sr-Latn-RS" dirty="0" smtClean="0"/>
          </a:p>
          <a:p>
            <a:pPr algn="just"/>
            <a:endParaRPr lang="sr-Latn-RS" dirty="0"/>
          </a:p>
          <a:p>
            <a:pPr marL="0" indent="0" algn="just">
              <a:buNone/>
            </a:pPr>
            <a:endParaRPr lang="sr-Latn-RS" dirty="0" smtClean="0"/>
          </a:p>
          <a:p>
            <a:pPr algn="just"/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9" y="3372774"/>
            <a:ext cx="3200400" cy="2733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39427" y="2180495"/>
            <a:ext cx="4038934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r-Latn-RS" sz="2000" dirty="0" smtClean="0"/>
              <a:t>Docker-compose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endParaRPr lang="sr-Latn-RS" dirty="0" smtClean="0"/>
          </a:p>
          <a:p>
            <a:pPr marL="0" indent="0" algn="just">
              <a:buFont typeface="Wingdings 2" panose="05020102010507070707" pitchFamily="18" charset="2"/>
              <a:buNone/>
            </a:pPr>
            <a:endParaRPr lang="sr-Latn-RS" dirty="0" smtClean="0"/>
          </a:p>
          <a:p>
            <a:pPr algn="just"/>
            <a:endParaRPr lang="sr-Latn-RS" dirty="0" smtClean="0"/>
          </a:p>
          <a:p>
            <a:pPr algn="just"/>
            <a:endParaRPr lang="sr-Latn-RS" dirty="0" smtClean="0"/>
          </a:p>
          <a:p>
            <a:pPr algn="just"/>
            <a:endParaRPr lang="sr-Latn-RS" dirty="0" smtClean="0"/>
          </a:p>
          <a:p>
            <a:pPr algn="just"/>
            <a:endParaRPr lang="sr-Latn-RS" dirty="0" smtClean="0"/>
          </a:p>
          <a:p>
            <a:pPr marL="0" indent="0" algn="just">
              <a:buFont typeface="Wingdings 2" panose="05020102010507070707" pitchFamily="18" charset="2"/>
              <a:buNone/>
            </a:pPr>
            <a:endParaRPr lang="sr-Latn-RS" dirty="0" smtClean="0"/>
          </a:p>
          <a:p>
            <a:pPr algn="just"/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81" y="3496598"/>
            <a:ext cx="4314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Pokretanje mainflux-a (1)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918845" cy="3678303"/>
          </a:xfrm>
        </p:spPr>
        <p:txBody>
          <a:bodyPr/>
          <a:lstStyle/>
          <a:p>
            <a:r>
              <a:rPr lang="sr-Latn-RS" sz="2000" dirty="0" smtClean="0"/>
              <a:t>Skinuti kod </a:t>
            </a:r>
            <a:r>
              <a:rPr lang="sr-Latn-RS" sz="2000" dirty="0"/>
              <a:t>sa github-a </a:t>
            </a:r>
            <a:r>
              <a:rPr lang="sr-Latn-RS" sz="2000" dirty="0">
                <a:hlinkClick r:id="rId2"/>
              </a:rPr>
              <a:t>https://</a:t>
            </a:r>
            <a:r>
              <a:rPr lang="sr-Latn-RS" sz="2000" dirty="0" smtClean="0">
                <a:hlinkClick r:id="rId2"/>
              </a:rPr>
              <a:t>github.com/mainflux/mainflux</a:t>
            </a:r>
            <a:endParaRPr lang="sr-Latn-RS" sz="2000" dirty="0" smtClean="0"/>
          </a:p>
          <a:p>
            <a:r>
              <a:rPr lang="sr-Latn-RS" sz="2000" dirty="0" smtClean="0"/>
              <a:t>Nakon skidanja, ući u folder docker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62" y="2180496"/>
            <a:ext cx="4454046" cy="44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Pokretanje mainflux-a (2)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983180" cy="4440044"/>
          </a:xfrm>
        </p:spPr>
        <p:txBody>
          <a:bodyPr>
            <a:noAutofit/>
          </a:bodyPr>
          <a:lstStyle/>
          <a:p>
            <a:r>
              <a:rPr lang="sr-Latn-RS" sz="2000" dirty="0" smtClean="0"/>
              <a:t>Za pokretanje se koristi obeleženi docker-compose.yaml fajl</a:t>
            </a:r>
          </a:p>
          <a:p>
            <a:r>
              <a:rPr lang="sr-Latn-RS" sz="2000" dirty="0" smtClean="0"/>
              <a:t>On sadrži listu mikroservise koji se pokreću nakon izvršenja komande za pokretanje</a:t>
            </a:r>
          </a:p>
          <a:p>
            <a:r>
              <a:rPr lang="sr-Latn-RS" sz="2000" dirty="0" smtClean="0"/>
              <a:t>Tu se nalaze osnovi servisi potrebni za funkiconisanje mainflux-a</a:t>
            </a:r>
          </a:p>
          <a:p>
            <a:r>
              <a:rPr lang="sr-Latn-RS" sz="2000" dirty="0" smtClean="0"/>
              <a:t>Svaki navedeni servis se izvršava u docker containeru</a:t>
            </a:r>
          </a:p>
          <a:p>
            <a:r>
              <a:rPr lang="sr-Latn-RS" sz="2000" dirty="0" smtClean="0"/>
              <a:t>Komanda za pokretanje je docker-compose –f docker-compose.yaml up</a:t>
            </a:r>
          </a:p>
          <a:p>
            <a:r>
              <a:rPr lang="sr-Latn-RS" sz="2000" dirty="0" smtClean="0"/>
              <a:t>U folderu addons nalaze se dodatni servisi koji se mogu pokrenuti uz osnovne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86" y="2185252"/>
            <a:ext cx="5628222" cy="36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Pokretanje mainflux-a (2) - servisi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78849"/>
            <a:ext cx="4877223" cy="4816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996" y="1878848"/>
            <a:ext cx="4061812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Pokretanje mainflux-a (2) - Addons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983180" cy="3887151"/>
          </a:xfrm>
        </p:spPr>
        <p:txBody>
          <a:bodyPr>
            <a:normAutofit fontScale="92500" lnSpcReduction="20000"/>
          </a:bodyPr>
          <a:lstStyle/>
          <a:p>
            <a:r>
              <a:rPr lang="sr-Latn-RS" sz="2200" dirty="0" smtClean="0"/>
              <a:t>U okviru svakog foldera nalazi se docker-compose.yaml fajl koji se koristi za pokretanje dodatnih servisa</a:t>
            </a:r>
          </a:p>
          <a:p>
            <a:r>
              <a:rPr lang="sr-Latn-RS" sz="2200" dirty="0" smtClean="0"/>
              <a:t>Za naš primer korisitimo mongodb-reader i mongodb-writer</a:t>
            </a:r>
          </a:p>
          <a:p>
            <a:r>
              <a:rPr lang="sr-Latn-RS" sz="2200" dirty="0" smtClean="0"/>
              <a:t>Writer servisi upisuju poruke koje se prosleđuju </a:t>
            </a:r>
          </a:p>
          <a:p>
            <a:r>
              <a:rPr lang="sr-Latn-RS" sz="2200" dirty="0" smtClean="0"/>
              <a:t>Reader servisi pružaju API za preuzimanje tih poruka iz baze</a:t>
            </a:r>
          </a:p>
          <a:p>
            <a:r>
              <a:rPr lang="sr-Latn-RS" sz="2200" dirty="0" smtClean="0"/>
              <a:t>Za pokretanje dodatnog servisa potrebno je u osnovnoj naredbi dodati fleg za fajl –f addons/mongodb-writer/docker-compose.yaml</a:t>
            </a:r>
            <a:endParaRPr lang="sr-Latn-R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912" y="2180496"/>
            <a:ext cx="5916895" cy="38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485</Words>
  <Application>Microsoft Office PowerPoint</Application>
  <PresentationFormat>Widescreen</PresentationFormat>
  <Paragraphs>159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Wingdings</vt:lpstr>
      <vt:lpstr>Wingdings 2</vt:lpstr>
      <vt:lpstr>Dividend</vt:lpstr>
      <vt:lpstr>Mainflux</vt:lpstr>
      <vt:lpstr>Internet stvari (IOT)</vt:lpstr>
      <vt:lpstr>Mainflux</vt:lpstr>
      <vt:lpstr>MAINFLUX</vt:lpstr>
      <vt:lpstr>Potrebne stvari za pokretanje mainflux-a</vt:lpstr>
      <vt:lpstr>Pokretanje mainflux-a (1)</vt:lpstr>
      <vt:lpstr>Pokretanje mainflux-a (2)</vt:lpstr>
      <vt:lpstr>Pokretanje mainflux-a (2) - servisi</vt:lpstr>
      <vt:lpstr>Pokretanje mainflux-a (2) - Addons</vt:lpstr>
      <vt:lpstr>Web interfejs</vt:lpstr>
      <vt:lpstr>Login i dashboard</vt:lpstr>
      <vt:lpstr>Stvari (uređaji)</vt:lpstr>
      <vt:lpstr>Kanali</vt:lpstr>
      <vt:lpstr>Konekcija</vt:lpstr>
      <vt:lpstr>poruke</vt:lpstr>
      <vt:lpstr>Primer primene mainflux-a</vt:lpstr>
      <vt:lpstr>Aplikacija</vt:lpstr>
      <vt:lpstr>Aplikacija</vt:lpstr>
      <vt:lpstr>Aplikacija</vt:lpstr>
      <vt:lpstr>aplikacija</vt:lpstr>
      <vt:lpstr>Device simulator</vt:lpstr>
      <vt:lpstr>Mainflux log</vt:lpstr>
      <vt:lpstr>Mainflux writer addon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2019-06-16T19:52:49Z</dcterms:created>
  <dcterms:modified xsi:type="dcterms:W3CDTF">2019-06-18T18:01:32Z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