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" initials="K" lastIdx="1" clrIdx="0">
    <p:extLst>
      <p:ext uri="{19B8F6BF-5375-455C-9EA6-DF929625EA0E}">
        <p15:presenceInfo xmlns:p15="http://schemas.microsoft.com/office/powerpoint/2012/main" userId="9d9001d8ab55f1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23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88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1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7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4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86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5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18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4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50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4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6F72-D29C-4F87-B601-C1C7B2BD268E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038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656281" y="2051934"/>
            <a:ext cx="723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Hozzon létre a lokális SQL szerveren </a:t>
            </a:r>
            <a:r>
              <a:rPr lang="hu-HU" b="1" dirty="0" err="1" smtClean="0"/>
              <a:t>oregfak</a:t>
            </a:r>
            <a:r>
              <a:rPr lang="hu-HU" dirty="0" smtClean="0"/>
              <a:t> </a:t>
            </a:r>
            <a:r>
              <a:rPr lang="hu-HU" dirty="0"/>
              <a:t>néven adatbázist! Az adatbázis alapértelmezett rendezési sorrendje a magyar szabályok szerinti legyen! Majd importalja a </a:t>
            </a:r>
            <a:r>
              <a:rPr lang="hu-HU" b="1" dirty="0" err="1" smtClean="0"/>
              <a:t>oregfak.sql</a:t>
            </a:r>
            <a:r>
              <a:rPr lang="hu-HU" b="1" dirty="0" smtClean="0"/>
              <a:t> </a:t>
            </a:r>
            <a:r>
              <a:rPr lang="hu-HU" dirty="0"/>
              <a:t>állományt, mely tartalmazza a táblákat létrehozó és az adatokat a táblába beszúró SQL parancsokat, valamint a táblák közti kapcsolatokat is!</a:t>
            </a:r>
          </a:p>
          <a:p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396006" y="0"/>
            <a:ext cx="11499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b="1" dirty="0"/>
              <a:t>Öreg fák</a:t>
            </a:r>
          </a:p>
          <a:p>
            <a:pPr>
              <a:lnSpc>
                <a:spcPct val="150000"/>
              </a:lnSpc>
            </a:pPr>
            <a:r>
              <a:rPr lang="hu-HU" dirty="0"/>
              <a:t>Magyarország legnagyobb fáinak adatait több mint tíz éve gyűjtik. A fák fajnevei és földrajzi koordinátái mellett sok más adatot is feljegyeznek. A fák feljegyzett adatainak egy része az </a:t>
            </a:r>
            <a:r>
              <a:rPr lang="hu-HU" b="1" dirty="0" err="1"/>
              <a:t>oregfak</a:t>
            </a:r>
            <a:r>
              <a:rPr lang="hu-HU" dirty="0"/>
              <a:t> nevű adatbázisban található. Az adatbázis a következő táblákat tartalmazza: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3" y="1677450"/>
            <a:ext cx="4170025" cy="2426418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192808" y="3909834"/>
            <a:ext cx="11702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dirty="0" smtClean="0">
                <a:solidFill>
                  <a:prstClr val="black"/>
                </a:solidFill>
              </a:rPr>
              <a:t>Használva a megismert technológiákat(</a:t>
            </a:r>
            <a:r>
              <a:rPr lang="hu-HU" dirty="0" smtClean="0">
                <a:solidFill>
                  <a:prstClr val="black"/>
                </a:solidFill>
              </a:rPr>
              <a:t> </a:t>
            </a:r>
            <a:r>
              <a:rPr lang="hu-HU" b="1" dirty="0" err="1" smtClean="0">
                <a:solidFill>
                  <a:prstClr val="black"/>
                </a:solidFill>
              </a:rPr>
              <a:t>React</a:t>
            </a:r>
            <a:r>
              <a:rPr lang="hu-HU" b="1" dirty="0" smtClean="0">
                <a:solidFill>
                  <a:prstClr val="black"/>
                </a:solidFill>
              </a:rPr>
              <a:t>/</a:t>
            </a:r>
            <a:r>
              <a:rPr lang="hu-HU" b="1" dirty="0" err="1" smtClean="0">
                <a:solidFill>
                  <a:prstClr val="black"/>
                </a:solidFill>
              </a:rPr>
              <a:t>Axios-NodeJs</a:t>
            </a:r>
            <a:r>
              <a:rPr lang="hu-HU" b="1" dirty="0" smtClean="0">
                <a:solidFill>
                  <a:prstClr val="black"/>
                </a:solidFill>
              </a:rPr>
              <a:t> </a:t>
            </a:r>
            <a:r>
              <a:rPr lang="hu-HU" b="1" dirty="0" err="1" smtClean="0">
                <a:solidFill>
                  <a:prstClr val="black"/>
                </a:solidFill>
              </a:rPr>
              <a:t>restApi</a:t>
            </a:r>
            <a:r>
              <a:rPr lang="hu-HU" b="1" dirty="0" smtClean="0">
                <a:solidFill>
                  <a:prstClr val="black"/>
                </a:solidFill>
              </a:rPr>
              <a:t> szerver</a:t>
            </a:r>
            <a:r>
              <a:rPr lang="hu-HU" dirty="0" smtClean="0">
                <a:solidFill>
                  <a:prstClr val="black"/>
                </a:solidFill>
              </a:rPr>
              <a:t>) készítsük el az alábbi, minta szerinti produktumot (weboldalt), megvalósítva az </a:t>
            </a:r>
            <a:r>
              <a:rPr lang="hu-HU" smtClean="0">
                <a:solidFill>
                  <a:prstClr val="black"/>
                </a:solidFill>
              </a:rPr>
              <a:t>alábbi követelményeket</a:t>
            </a:r>
            <a:r>
              <a:rPr lang="hu-HU" dirty="0" smtClean="0">
                <a:solidFill>
                  <a:prstClr val="black"/>
                </a:solidFill>
              </a:rPr>
              <a:t>:</a:t>
            </a:r>
            <a:endParaRPr lang="hu-HU" dirty="0">
              <a:solidFill>
                <a:prstClr val="black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hu-HU" dirty="0">
                <a:solidFill>
                  <a:prstClr val="black"/>
                </a:solidFill>
              </a:rPr>
              <a:t>Oldjuk meg a következőket</a:t>
            </a:r>
            <a:r>
              <a:rPr lang="hu-HU" dirty="0" smtClean="0">
                <a:solidFill>
                  <a:prstClr val="black"/>
                </a:solidFill>
              </a:rPr>
              <a:t>:</a:t>
            </a:r>
            <a:endParaRPr lang="hu-HU" dirty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hu-HU" dirty="0">
                <a:solidFill>
                  <a:prstClr val="black"/>
                </a:solidFill>
              </a:rPr>
              <a:t>az éppen </a:t>
            </a:r>
            <a:r>
              <a:rPr lang="hu-HU" b="1" dirty="0">
                <a:solidFill>
                  <a:prstClr val="black"/>
                </a:solidFill>
              </a:rPr>
              <a:t>aktív</a:t>
            </a:r>
            <a:r>
              <a:rPr lang="hu-HU" dirty="0">
                <a:solidFill>
                  <a:prstClr val="black"/>
                </a:solidFill>
              </a:rPr>
              <a:t> menüpont </a:t>
            </a:r>
            <a:r>
              <a:rPr lang="hu-HU" b="1" dirty="0">
                <a:solidFill>
                  <a:prstClr val="black"/>
                </a:solidFill>
              </a:rPr>
              <a:t>legyen jól megkülönböztethető </a:t>
            </a:r>
            <a:r>
              <a:rPr lang="hu-HU" dirty="0">
                <a:solidFill>
                  <a:prstClr val="black"/>
                </a:solidFill>
              </a:rPr>
              <a:t>a többitől</a:t>
            </a:r>
          </a:p>
          <a:p>
            <a:pPr marL="800100" lvl="1" indent="-342900">
              <a:buFont typeface="+mj-lt"/>
              <a:buAutoNum type="alphaUcPeriod"/>
            </a:pPr>
            <a:r>
              <a:rPr lang="hu-HU" dirty="0">
                <a:solidFill>
                  <a:prstClr val="black"/>
                </a:solidFill>
              </a:rPr>
              <a:t>A főoldalon jelenítsük meg </a:t>
            </a:r>
            <a:r>
              <a:rPr lang="hu-HU" dirty="0" smtClean="0">
                <a:solidFill>
                  <a:prstClr val="black"/>
                </a:solidFill>
              </a:rPr>
              <a:t>a </a:t>
            </a:r>
            <a:r>
              <a:rPr lang="hu-HU" b="1" dirty="0" smtClean="0">
                <a:solidFill>
                  <a:prstClr val="black"/>
                </a:solidFill>
              </a:rPr>
              <a:t>tolgy.jpg</a:t>
            </a:r>
            <a:r>
              <a:rPr lang="hu-HU" dirty="0" smtClean="0">
                <a:solidFill>
                  <a:prstClr val="black"/>
                </a:solidFill>
              </a:rPr>
              <a:t> képet és </a:t>
            </a:r>
            <a:r>
              <a:rPr lang="hu-HU" dirty="0" smtClean="0">
                <a:solidFill>
                  <a:prstClr val="black"/>
                </a:solidFill>
              </a:rPr>
              <a:t>az ott található </a:t>
            </a:r>
            <a:r>
              <a:rPr lang="hu-HU" b="1" dirty="0" smtClean="0">
                <a:solidFill>
                  <a:prstClr val="black"/>
                </a:solidFill>
              </a:rPr>
              <a:t>fooldal_szoveg.txt </a:t>
            </a:r>
            <a:r>
              <a:rPr lang="hu-HU" dirty="0" smtClean="0">
                <a:solidFill>
                  <a:prstClr val="black"/>
                </a:solidFill>
              </a:rPr>
              <a:t>fájlban található szöveget </a:t>
            </a:r>
            <a:r>
              <a:rPr lang="hu-HU" b="1" dirty="0" smtClean="0">
                <a:solidFill>
                  <a:prstClr val="black"/>
                </a:solidFill>
              </a:rPr>
              <a:t>a </a:t>
            </a:r>
            <a:r>
              <a:rPr lang="hu-HU" b="1" dirty="0">
                <a:solidFill>
                  <a:prstClr val="black"/>
                </a:solidFill>
              </a:rPr>
              <a:t>minta szerint</a:t>
            </a:r>
            <a:r>
              <a:rPr lang="hu-HU" dirty="0">
                <a:solidFill>
                  <a:prstClr val="black"/>
                </a:solidFill>
              </a:rPr>
              <a:t>, figyeljünk a </a:t>
            </a:r>
            <a:r>
              <a:rPr lang="hu-HU" dirty="0" err="1" smtClean="0">
                <a:solidFill>
                  <a:prstClr val="black"/>
                </a:solidFill>
              </a:rPr>
              <a:t>reszponzivításra</a:t>
            </a:r>
            <a:endParaRPr lang="hu-HU" dirty="0">
              <a:solidFill>
                <a:prstClr val="black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hu-HU" b="1" dirty="0" smtClean="0"/>
              <a:t>Statisztika</a:t>
            </a:r>
            <a:r>
              <a:rPr lang="en-US" b="1" dirty="0" smtClean="0"/>
              <a:t> </a:t>
            </a:r>
            <a:r>
              <a:rPr lang="en-US" dirty="0"/>
              <a:t>: </a:t>
            </a:r>
            <a:r>
              <a:rPr lang="en-US" dirty="0" err="1"/>
              <a:t>listázza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fafajtákból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van </a:t>
            </a:r>
            <a:r>
              <a:rPr lang="en-US" dirty="0" err="1" smtClean="0"/>
              <a:t>ny</a:t>
            </a:r>
            <a:r>
              <a:rPr lang="hu-HU" dirty="0" smtClean="0"/>
              <a:t>i</a:t>
            </a:r>
            <a:r>
              <a:rPr lang="en-US" dirty="0" err="1" smtClean="0"/>
              <a:t>lvántartásban</a:t>
            </a:r>
            <a:r>
              <a:rPr lang="en-US" dirty="0"/>
              <a:t>. A </a:t>
            </a:r>
            <a:r>
              <a:rPr lang="en-US" dirty="0" err="1"/>
              <a:t>listázás</a:t>
            </a:r>
            <a:r>
              <a:rPr lang="en-US" dirty="0"/>
              <a:t> a </a:t>
            </a:r>
            <a:r>
              <a:rPr lang="en-US" dirty="0" err="1"/>
              <a:t>darabszám</a:t>
            </a:r>
            <a:r>
              <a:rPr lang="en-US" dirty="0"/>
              <a:t> </a:t>
            </a:r>
            <a:r>
              <a:rPr lang="en-US" dirty="0" err="1"/>
              <a:t>szerinti</a:t>
            </a:r>
            <a:r>
              <a:rPr lang="en-US" dirty="0"/>
              <a:t> </a:t>
            </a:r>
            <a:r>
              <a:rPr lang="en-US" dirty="0" err="1"/>
              <a:t>csökkenő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történjen</a:t>
            </a:r>
            <a:r>
              <a:rPr lang="en-US" dirty="0"/>
              <a:t>!</a:t>
            </a:r>
            <a:endParaRPr lang="hu-HU" sz="1600" dirty="0"/>
          </a:p>
          <a:p>
            <a:pPr marL="342900" lvl="0" indent="-342900">
              <a:buFont typeface="+mj-lt"/>
              <a:buAutoNum type="arabicPeriod"/>
            </a:pPr>
            <a:r>
              <a:rPr lang="hu-HU" b="1" dirty="0"/>
              <a:t>Szűrés megyék szerint : </a:t>
            </a:r>
            <a:r>
              <a:rPr lang="en-US" dirty="0"/>
              <a:t>a</a:t>
            </a:r>
            <a:r>
              <a:rPr lang="hu-HU" dirty="0" err="1"/>
              <a:t>djunk</a:t>
            </a:r>
            <a:r>
              <a:rPr lang="hu-HU" dirty="0"/>
              <a:t> lehetőséget a felhasználónak, hogy egy legördülő listából kiválasztva egy megyét, jelenjenek meg egy táblázatban a kiválasztott megyében </a:t>
            </a:r>
            <a:r>
              <a:rPr lang="hu-HU" dirty="0" smtClean="0"/>
              <a:t>nyilvántartott </a:t>
            </a:r>
            <a:r>
              <a:rPr lang="hu-HU" dirty="0"/>
              <a:t>öreg fák </a:t>
            </a:r>
            <a:r>
              <a:rPr lang="hu-HU" dirty="0" smtClean="0"/>
              <a:t>minden adata</a:t>
            </a:r>
            <a:r>
              <a:rPr lang="hu-HU" dirty="0" smtClean="0"/>
              <a:t>.</a:t>
            </a:r>
            <a:endParaRPr lang="hu-H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7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263948"/>
            <a:ext cx="11340817" cy="5571243"/>
          </a:xfrm>
          <a:prstGeom prst="rect">
            <a:avLst/>
          </a:prstGeom>
        </p:spPr>
      </p:pic>
      <p:cxnSp>
        <p:nvCxnSpPr>
          <p:cNvPr id="4" name="Egyenes összekötő 3"/>
          <p:cNvCxnSpPr/>
          <p:nvPr/>
        </p:nvCxnSpPr>
        <p:spPr>
          <a:xfrm flipV="1">
            <a:off x="3914775" y="485775"/>
            <a:ext cx="381000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>
            <a:off x="3867150" y="263948"/>
            <a:ext cx="457200" cy="6028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1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" y="11"/>
            <a:ext cx="11225829" cy="261423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94" y="2928516"/>
            <a:ext cx="11001028" cy="39294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Egyenes összekötő 6"/>
          <p:cNvCxnSpPr/>
          <p:nvPr/>
        </p:nvCxnSpPr>
        <p:spPr>
          <a:xfrm flipV="1">
            <a:off x="3495675" y="180975"/>
            <a:ext cx="352425" cy="238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>
            <a:off x="3476625" y="209550"/>
            <a:ext cx="495300" cy="257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V="1">
            <a:off x="4705350" y="3238500"/>
            <a:ext cx="638175" cy="295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4648200" y="3105150"/>
            <a:ext cx="666750" cy="542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00050" y="476250"/>
            <a:ext cx="317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Segítség az </a:t>
            </a:r>
            <a:r>
              <a:rPr lang="hu-HU" dirty="0" err="1" smtClean="0"/>
              <a:t>sql</a:t>
            </a:r>
            <a:r>
              <a:rPr lang="hu-HU" dirty="0" smtClean="0"/>
              <a:t> lekérdezésekhez: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929916"/>
            <a:ext cx="4170025" cy="242641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90625" y="212391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576497" y="287531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228599" y="4713473"/>
            <a:ext cx="836295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faj,count</a:t>
            </a:r>
            <a:r>
              <a:rPr lang="en-US" dirty="0"/>
              <a:t>(*) </a:t>
            </a:r>
            <a:r>
              <a:rPr lang="en-US" dirty="0" err="1"/>
              <a:t>darab</a:t>
            </a:r>
            <a:r>
              <a:rPr lang="en-US" dirty="0"/>
              <a:t> FROM fa group by </a:t>
            </a:r>
            <a:r>
              <a:rPr lang="en-US" dirty="0" err="1"/>
              <a:t>faj</a:t>
            </a:r>
            <a:r>
              <a:rPr lang="en-US" dirty="0"/>
              <a:t> order by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desc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28599" y="5228754"/>
            <a:ext cx="1006792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hu-HU" dirty="0"/>
              <a:t>SELECT </a:t>
            </a:r>
            <a:r>
              <a:rPr lang="hu-HU" dirty="0" smtClean="0"/>
              <a:t>f.id, </a:t>
            </a:r>
            <a:r>
              <a:rPr lang="hu-HU" dirty="0" err="1" smtClean="0"/>
              <a:t>f.faj</a:t>
            </a:r>
            <a:r>
              <a:rPr lang="hu-HU" dirty="0" smtClean="0"/>
              <a:t>, </a:t>
            </a:r>
            <a:r>
              <a:rPr lang="hu-HU" dirty="0" err="1" smtClean="0"/>
              <a:t>f.kormeret</a:t>
            </a:r>
            <a:r>
              <a:rPr lang="hu-HU" dirty="0" smtClean="0"/>
              <a:t>, </a:t>
            </a:r>
            <a:r>
              <a:rPr lang="hu-HU" dirty="0" err="1" smtClean="0"/>
              <a:t>f.telepules</a:t>
            </a:r>
            <a:r>
              <a:rPr lang="hu-HU" dirty="0" smtClean="0"/>
              <a:t>, </a:t>
            </a:r>
            <a:r>
              <a:rPr lang="hu-HU" dirty="0" err="1" smtClean="0"/>
              <a:t>m.nev</a:t>
            </a:r>
            <a:r>
              <a:rPr lang="hu-HU" dirty="0" smtClean="0"/>
              <a:t> </a:t>
            </a:r>
            <a:r>
              <a:rPr lang="hu-HU" dirty="0" err="1"/>
              <a:t>from</a:t>
            </a:r>
            <a:r>
              <a:rPr lang="hu-HU" dirty="0"/>
              <a:t> fa </a:t>
            </a:r>
            <a:r>
              <a:rPr lang="hu-HU" dirty="0" smtClean="0"/>
              <a:t>f, </a:t>
            </a:r>
            <a:r>
              <a:rPr lang="hu-HU" dirty="0"/>
              <a:t>megyek </a:t>
            </a:r>
            <a:r>
              <a:rPr lang="hu-HU" dirty="0" smtClean="0"/>
              <a:t>m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smtClean="0"/>
              <a:t>f.megyeid=m.id and m.id=…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910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45E68E100DF0414E8350F1C0083B40BE" ma:contentTypeVersion="10" ma:contentTypeDescription="Új dokumentum létrehozása." ma:contentTypeScope="" ma:versionID="48aea6079b6fdc5fbf567793f5f5d3da">
  <xsd:schema xmlns:xsd="http://www.w3.org/2001/XMLSchema" xmlns:xs="http://www.w3.org/2001/XMLSchema" xmlns:p="http://schemas.microsoft.com/office/2006/metadata/properties" xmlns:ns2="c0a04478-2101-4d1f-bf83-cea03f6ccb4d" targetNamespace="http://schemas.microsoft.com/office/2006/metadata/properties" ma:root="true" ma:fieldsID="a16f757bfdfc1a1c06d92abb5a8a77d4" ns2:_="">
    <xsd:import namespace="c0a04478-2101-4d1f-bf83-cea03f6ccb4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04478-2101-4d1f-bf83-cea03f6ccb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a04478-2101-4d1f-bf83-cea03f6ccb4d" xsi:nil="true"/>
  </documentManagement>
</p:properties>
</file>

<file path=customXml/itemProps1.xml><?xml version="1.0" encoding="utf-8"?>
<ds:datastoreItem xmlns:ds="http://schemas.openxmlformats.org/officeDocument/2006/customXml" ds:itemID="{40499E49-ADAA-430D-905C-056E422782D3}"/>
</file>

<file path=customXml/itemProps2.xml><?xml version="1.0" encoding="utf-8"?>
<ds:datastoreItem xmlns:ds="http://schemas.openxmlformats.org/officeDocument/2006/customXml" ds:itemID="{3ABB8236-3F73-4910-8FB3-BE6D2DC68473}"/>
</file>

<file path=customXml/itemProps3.xml><?xml version="1.0" encoding="utf-8"?>
<ds:datastoreItem xmlns:ds="http://schemas.openxmlformats.org/officeDocument/2006/customXml" ds:itemID="{DFD9459F-7377-4318-B096-BDD70FB23E35}"/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219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49</cp:revision>
  <dcterms:created xsi:type="dcterms:W3CDTF">2022-02-25T10:24:35Z</dcterms:created>
  <dcterms:modified xsi:type="dcterms:W3CDTF">2022-03-08T12:26:11Z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0x01010045E68E100DF0414E8350F1C0083B40BE</vt:lpwstr>
  </property>
</Properties>
</file>