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e82ac72c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e82ac72c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Picture shows the current top post in data science which is a meme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e82ac72c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e82ac72c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e82ac72c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e82ac72c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initial thought was to have the loops </a:t>
            </a:r>
            <a:r>
              <a:rPr lang="en"/>
              <a:t>display all the data at once but found if I displayed all three comments at once the loop also displayed all other data (title, karma, date) three times as well. This meant the data collected either had to be processed to eliminate duplicates (which had the potential to remove posts with the same amount of karma or created on the same date) or create another loop which collects only the comments but, leaves all other information intact.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e82ac72c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e82ac72c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expected there to be a flood of meme posts despite our restrictions and for them to dominate the top 10 list. 4 out of the 10 posts were fun/trivia stickied (which can include memes). 3 were project related (although post 2 and number 9 in the table are related with 9 being an expansion on 2). The lack of job related posts indicates people might come to this sub to discuss topics they find fun in data science rather than serious work.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e82ac72c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e82ac72c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e82ac72c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e82ac72c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DS 501 Case Study</a:t>
            </a:r>
            <a:endParaRPr/>
          </a:p>
          <a:p>
            <a:pPr indent="0" lvl="0" marL="0" rtl="0" algn="l">
              <a:spcBef>
                <a:spcPts val="0"/>
              </a:spcBef>
              <a:spcAft>
                <a:spcPts val="0"/>
              </a:spcAft>
              <a:buNone/>
            </a:pPr>
            <a:r>
              <a:rPr lang="en"/>
              <a:t>#1</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Joshua Levy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41" name="Google Shape;141;p14"/>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Using PRAW create a web </a:t>
            </a:r>
            <a:r>
              <a:rPr lang="en"/>
              <a:t>scraper to gather post and comment data from the Data Science subreddit.</a:t>
            </a:r>
            <a:endParaRPr/>
          </a:p>
          <a:p>
            <a:pPr indent="-311150" lvl="0" marL="457200" rtl="0" algn="l">
              <a:spcBef>
                <a:spcPts val="0"/>
              </a:spcBef>
              <a:spcAft>
                <a:spcPts val="0"/>
              </a:spcAft>
              <a:buSzPts val="1300"/>
              <a:buChar char="●"/>
            </a:pPr>
            <a:r>
              <a:rPr lang="en"/>
              <a:t> Posts and Comments must satisfy the following criteria:</a:t>
            </a:r>
            <a:endParaRPr/>
          </a:p>
          <a:p>
            <a:pPr indent="-298450" lvl="1" marL="914400" rtl="0" algn="l">
              <a:spcBef>
                <a:spcPts val="0"/>
              </a:spcBef>
              <a:spcAft>
                <a:spcPts val="0"/>
              </a:spcAft>
              <a:buSzPts val="1100"/>
              <a:buChar char="○"/>
            </a:pPr>
            <a:r>
              <a:rPr lang="en"/>
              <a:t>Post title length must be greater than 5 words</a:t>
            </a:r>
            <a:endParaRPr/>
          </a:p>
          <a:p>
            <a:pPr indent="-298450" lvl="1" marL="914400" rtl="0" algn="l">
              <a:spcBef>
                <a:spcPts val="0"/>
              </a:spcBef>
              <a:spcAft>
                <a:spcPts val="0"/>
              </a:spcAft>
              <a:buSzPts val="1100"/>
              <a:buChar char="○"/>
            </a:pPr>
            <a:r>
              <a:rPr lang="en"/>
              <a:t>Post karma must be greater than 50</a:t>
            </a:r>
            <a:endParaRPr/>
          </a:p>
          <a:p>
            <a:pPr indent="-298450" lvl="1" marL="914400" rtl="0" algn="l">
              <a:spcBef>
                <a:spcPts val="0"/>
              </a:spcBef>
              <a:spcAft>
                <a:spcPts val="0"/>
              </a:spcAft>
              <a:buSzPts val="1100"/>
              <a:buChar char="○"/>
            </a:pPr>
            <a:r>
              <a:rPr lang="en"/>
              <a:t>Post must have been created within the year 2021</a:t>
            </a:r>
            <a:endParaRPr/>
          </a:p>
          <a:p>
            <a:pPr indent="-298450" lvl="1" marL="914400" rtl="0" algn="l">
              <a:spcBef>
                <a:spcPts val="0"/>
              </a:spcBef>
              <a:spcAft>
                <a:spcPts val="0"/>
              </a:spcAft>
              <a:buSzPts val="1100"/>
              <a:buChar char="○"/>
            </a:pPr>
            <a:r>
              <a:rPr lang="en"/>
              <a:t>Only the top three comments from each post is </a:t>
            </a:r>
            <a:r>
              <a:rPr lang="en"/>
              <a:t>collected</a:t>
            </a:r>
            <a:endParaRPr/>
          </a:p>
          <a:p>
            <a:pPr indent="-298450" lvl="1" marL="914400" rtl="0" algn="l">
              <a:spcBef>
                <a:spcPts val="0"/>
              </a:spcBef>
              <a:spcAft>
                <a:spcPts val="0"/>
              </a:spcAft>
              <a:buSzPts val="1100"/>
              <a:buChar char="○"/>
            </a:pPr>
            <a:r>
              <a:rPr lang="en"/>
              <a:t>Posts are sorted and collected from top (rather than hot or new). </a:t>
            </a:r>
            <a:endParaRPr/>
          </a:p>
          <a:p>
            <a:pPr indent="-311150" lvl="0" marL="457200" rtl="0" algn="l">
              <a:spcBef>
                <a:spcPts val="0"/>
              </a:spcBef>
              <a:spcAft>
                <a:spcPts val="0"/>
              </a:spcAft>
              <a:buSzPts val="1300"/>
              <a:buChar char="●"/>
            </a:pPr>
            <a:r>
              <a:rPr lang="en"/>
              <a:t>The goal of this criteria was to increase relevancy and reduce the number of memes posts collected.</a:t>
            </a:r>
            <a:endParaRPr/>
          </a:p>
          <a:p>
            <a:pPr indent="0" lvl="0" marL="0" rtl="0" algn="l">
              <a:spcBef>
                <a:spcPts val="1200"/>
              </a:spcBef>
              <a:spcAft>
                <a:spcPts val="1200"/>
              </a:spcAft>
              <a:buNone/>
            </a:pPr>
            <a:r>
              <a:t/>
            </a:r>
            <a:endParaRPr/>
          </a:p>
        </p:txBody>
      </p:sp>
      <p:pic>
        <p:nvPicPr>
          <p:cNvPr id="142" name="Google Shape;142;p14"/>
          <p:cNvPicPr preferRelativeResize="0"/>
          <p:nvPr/>
        </p:nvPicPr>
        <p:blipFill>
          <a:blip r:embed="rId3">
            <a:alphaModFix/>
          </a:blip>
          <a:stretch>
            <a:fillRect/>
          </a:stretch>
        </p:blipFill>
        <p:spPr>
          <a:xfrm>
            <a:off x="3160988" y="3068975"/>
            <a:ext cx="2822026" cy="2074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Collected</a:t>
            </a:r>
            <a:endParaRPr/>
          </a:p>
        </p:txBody>
      </p:sp>
      <p:sp>
        <p:nvSpPr>
          <p:cNvPr id="148" name="Google Shape;148;p15"/>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Date of each post</a:t>
            </a:r>
            <a:endParaRPr/>
          </a:p>
          <a:p>
            <a:pPr indent="-311150" lvl="0" marL="457200" rtl="0" algn="l">
              <a:spcBef>
                <a:spcPts val="0"/>
              </a:spcBef>
              <a:spcAft>
                <a:spcPts val="0"/>
              </a:spcAft>
              <a:buSzPts val="1300"/>
              <a:buChar char="●"/>
            </a:pPr>
            <a:r>
              <a:rPr lang="en"/>
              <a:t>Post Karma (or score)</a:t>
            </a:r>
            <a:endParaRPr/>
          </a:p>
          <a:p>
            <a:pPr indent="-311150" lvl="0" marL="457200" rtl="0" algn="l">
              <a:spcBef>
                <a:spcPts val="0"/>
              </a:spcBef>
              <a:spcAft>
                <a:spcPts val="0"/>
              </a:spcAft>
              <a:buSzPts val="1300"/>
              <a:buChar char="●"/>
            </a:pPr>
            <a:r>
              <a:rPr lang="en"/>
              <a:t>Post Title</a:t>
            </a:r>
            <a:endParaRPr/>
          </a:p>
          <a:p>
            <a:pPr indent="-311150" lvl="0" marL="457200" rtl="0" algn="l">
              <a:spcBef>
                <a:spcPts val="0"/>
              </a:spcBef>
              <a:spcAft>
                <a:spcPts val="0"/>
              </a:spcAft>
              <a:buSzPts val="1300"/>
              <a:buChar char="●"/>
            </a:pPr>
            <a:r>
              <a:rPr lang="en"/>
              <a:t>The top three comments from collected posts</a:t>
            </a:r>
            <a:endParaRPr/>
          </a:p>
          <a:p>
            <a:pPr indent="-311150" lvl="0" marL="457200" rtl="0" algn="l">
              <a:spcBef>
                <a:spcPts val="0"/>
              </a:spcBef>
              <a:spcAft>
                <a:spcPts val="0"/>
              </a:spcAft>
              <a:buSzPts val="1300"/>
              <a:buChar char="●"/>
            </a:pPr>
            <a:r>
              <a:rPr lang="en"/>
              <a:t>Karma was collected in integer format while everything else was in string format</a:t>
            </a:r>
            <a:endParaRPr/>
          </a:p>
        </p:txBody>
      </p:sp>
      <p:pic>
        <p:nvPicPr>
          <p:cNvPr id="149" name="Google Shape;149;p15"/>
          <p:cNvPicPr preferRelativeResize="0"/>
          <p:nvPr/>
        </p:nvPicPr>
        <p:blipFill>
          <a:blip r:embed="rId3">
            <a:alphaModFix/>
          </a:blip>
          <a:stretch>
            <a:fillRect/>
          </a:stretch>
        </p:blipFill>
        <p:spPr>
          <a:xfrm>
            <a:off x="0" y="2571740"/>
            <a:ext cx="9144000" cy="22081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a:t>
            </a:r>
            <a:endParaRPr/>
          </a:p>
        </p:txBody>
      </p:sp>
      <p:sp>
        <p:nvSpPr>
          <p:cNvPr id="155" name="Google Shape;155;p16"/>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new reddit account was created to access the content through the PRAW API</a:t>
            </a:r>
            <a:endParaRPr/>
          </a:p>
          <a:p>
            <a:pPr indent="-311150" lvl="0" marL="457200" rtl="0" algn="l">
              <a:spcBef>
                <a:spcPts val="0"/>
              </a:spcBef>
              <a:spcAft>
                <a:spcPts val="0"/>
              </a:spcAft>
              <a:buSzPts val="1300"/>
              <a:buChar char="●"/>
            </a:pPr>
            <a:r>
              <a:rPr lang="en"/>
              <a:t>Two </a:t>
            </a:r>
            <a:r>
              <a:rPr lang="en"/>
              <a:t>separate</a:t>
            </a:r>
            <a:r>
              <a:rPr lang="en"/>
              <a:t> nested for-loops were used to access the data</a:t>
            </a:r>
            <a:endParaRPr/>
          </a:p>
          <a:p>
            <a:pPr indent="-298450" lvl="1" marL="914400" rtl="0" algn="l">
              <a:spcBef>
                <a:spcPts val="0"/>
              </a:spcBef>
              <a:spcAft>
                <a:spcPts val="0"/>
              </a:spcAft>
              <a:buSzPts val="1100"/>
              <a:buChar char="○"/>
            </a:pPr>
            <a:r>
              <a:rPr lang="en"/>
              <a:t>First loop was used to access everything but the comments</a:t>
            </a:r>
            <a:endParaRPr/>
          </a:p>
          <a:p>
            <a:pPr indent="-298450" lvl="2" marL="1371600" rtl="0" algn="l">
              <a:spcBef>
                <a:spcPts val="0"/>
              </a:spcBef>
              <a:spcAft>
                <a:spcPts val="0"/>
              </a:spcAft>
              <a:buSzPts val="1100"/>
              <a:buChar char="■"/>
            </a:pPr>
            <a:r>
              <a:rPr lang="en"/>
              <a:t>Data was added to respective lists</a:t>
            </a:r>
            <a:endParaRPr/>
          </a:p>
          <a:p>
            <a:pPr indent="-298450" lvl="2" marL="1371600" rtl="0" algn="l">
              <a:spcBef>
                <a:spcPts val="0"/>
              </a:spcBef>
              <a:spcAft>
                <a:spcPts val="0"/>
              </a:spcAft>
              <a:buSzPts val="1100"/>
              <a:buChar char="■"/>
            </a:pPr>
            <a:r>
              <a:rPr lang="en"/>
              <a:t>Due to how the loops displayed data a second nested for-loop had to be created.</a:t>
            </a:r>
            <a:endParaRPr/>
          </a:p>
          <a:p>
            <a:pPr indent="-298450" lvl="1" marL="914400" rtl="0" algn="l">
              <a:spcBef>
                <a:spcPts val="0"/>
              </a:spcBef>
              <a:spcAft>
                <a:spcPts val="0"/>
              </a:spcAft>
              <a:buSzPts val="1100"/>
              <a:buChar char="○"/>
            </a:pPr>
            <a:r>
              <a:rPr lang="en"/>
              <a:t>Second loop was used to access the comments from each post</a:t>
            </a:r>
            <a:endParaRPr/>
          </a:p>
          <a:p>
            <a:pPr indent="-298450" lvl="2" marL="1371600" rtl="0" algn="l">
              <a:spcBef>
                <a:spcPts val="0"/>
              </a:spcBef>
              <a:spcAft>
                <a:spcPts val="0"/>
              </a:spcAft>
              <a:buSzPts val="1100"/>
              <a:buChar char="■"/>
            </a:pPr>
            <a:r>
              <a:rPr lang="en"/>
              <a:t>Comments were added to a central list before being sorted into another list representing their place as the top 1st, 2nd, or 3rd comment.</a:t>
            </a:r>
            <a:endParaRPr/>
          </a:p>
          <a:p>
            <a:pPr indent="-311150" lvl="0" marL="457200" rtl="0" algn="l">
              <a:spcBef>
                <a:spcPts val="0"/>
              </a:spcBef>
              <a:spcAft>
                <a:spcPts val="0"/>
              </a:spcAft>
              <a:buSzPts val="1300"/>
              <a:buChar char="●"/>
            </a:pPr>
            <a:r>
              <a:rPr lang="en"/>
              <a:t>Lists were placed into a data frame which was then saved locally as a csv file</a:t>
            </a:r>
            <a:endParaRPr/>
          </a:p>
          <a:p>
            <a:pPr indent="-311150" lvl="0" marL="457200" rtl="0" algn="l">
              <a:spcBef>
                <a:spcPts val="0"/>
              </a:spcBef>
              <a:spcAft>
                <a:spcPts val="0"/>
              </a:spcAft>
              <a:buSzPts val="1300"/>
              <a:buChar char="●"/>
            </a:pPr>
            <a:r>
              <a:rPr lang="en"/>
              <a:t>In the future I hope to improve this method so that the second nested for-loop can be </a:t>
            </a:r>
            <a:r>
              <a:rPr lang="en"/>
              <a:t>eliminated</a:t>
            </a:r>
            <a:r>
              <a:rPr lang="en"/>
              <a:t> and the process can run a bit faster.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Insights</a:t>
            </a:r>
            <a:endParaRPr/>
          </a:p>
        </p:txBody>
      </p:sp>
      <p:sp>
        <p:nvSpPr>
          <p:cNvPr id="161" name="Google Shape;161;p17"/>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average post score was 621 with a max value of 2629, min value of 340, and a range of 2289. </a:t>
            </a:r>
            <a:endParaRPr/>
          </a:p>
          <a:p>
            <a:pPr indent="-311150" lvl="0" marL="457200" rtl="0" algn="l">
              <a:spcBef>
                <a:spcPts val="0"/>
              </a:spcBef>
              <a:spcAft>
                <a:spcPts val="0"/>
              </a:spcAft>
              <a:buSzPts val="1300"/>
              <a:buChar char="●"/>
            </a:pPr>
            <a:r>
              <a:rPr lang="en"/>
              <a:t>Our criteria did not </a:t>
            </a:r>
            <a:r>
              <a:rPr lang="en"/>
              <a:t>eliminate all meme based posts. Looking at the stickies for the top 10 posts at least 4 of them were for fun/trivia which includes memes, 3 project based, 2 discussion, and 1 job related post. </a:t>
            </a:r>
            <a:endParaRPr/>
          </a:p>
          <a:p>
            <a:pPr indent="-298450" lvl="1" marL="914400" rtl="0" algn="l">
              <a:spcBef>
                <a:spcPts val="0"/>
              </a:spcBef>
              <a:spcAft>
                <a:spcPts val="0"/>
              </a:spcAft>
              <a:buSzPts val="1100"/>
              <a:buChar char="○"/>
            </a:pPr>
            <a:r>
              <a:rPr lang="en"/>
              <a:t>One job related post seemed odd to me considering the description of the subreddit states that its “A place for data science practitioners and professionals to discuss and debate data science career questions.” </a:t>
            </a:r>
            <a:endParaRPr/>
          </a:p>
          <a:p>
            <a:pPr indent="-298450" lvl="1" marL="914400" rtl="0" algn="l">
              <a:spcBef>
                <a:spcPts val="0"/>
              </a:spcBef>
              <a:spcAft>
                <a:spcPts val="0"/>
              </a:spcAft>
              <a:buSzPts val="1100"/>
              <a:buChar char="○"/>
            </a:pPr>
            <a:r>
              <a:rPr lang="en"/>
              <a:t>One of the project posts was an expansion of the other. 2 of the fun/trivia posts are CS related but not specifically data science. So there is some overlap in the top posts in this subreddit in terms of content.</a:t>
            </a:r>
            <a:endParaRPr/>
          </a:p>
          <a:p>
            <a:pPr indent="0" lvl="0" marL="0" rtl="0" algn="l">
              <a:spcBef>
                <a:spcPts val="1200"/>
              </a:spcBef>
              <a:spcAft>
                <a:spcPts val="1200"/>
              </a:spcAft>
              <a:buNone/>
            </a:pPr>
            <a:r>
              <a:t/>
            </a:r>
            <a:endParaRPr/>
          </a:p>
        </p:txBody>
      </p:sp>
      <p:pic>
        <p:nvPicPr>
          <p:cNvPr id="162" name="Google Shape;162;p17"/>
          <p:cNvPicPr preferRelativeResize="0"/>
          <p:nvPr/>
        </p:nvPicPr>
        <p:blipFill>
          <a:blip r:embed="rId3">
            <a:alphaModFix/>
          </a:blip>
          <a:stretch>
            <a:fillRect/>
          </a:stretch>
        </p:blipFill>
        <p:spPr>
          <a:xfrm>
            <a:off x="3782100" y="3285925"/>
            <a:ext cx="5305975" cy="1857575"/>
          </a:xfrm>
          <a:prstGeom prst="rect">
            <a:avLst/>
          </a:prstGeom>
          <a:noFill/>
          <a:ln>
            <a:noFill/>
          </a:ln>
        </p:spPr>
      </p:pic>
      <p:sp>
        <p:nvSpPr>
          <p:cNvPr id="163" name="Google Shape;163;p17"/>
          <p:cNvSpPr txBox="1"/>
          <p:nvPr/>
        </p:nvSpPr>
        <p:spPr>
          <a:xfrm>
            <a:off x="477725" y="3658650"/>
            <a:ext cx="2941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Key: Fun/Trivia - Yellow</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Projects - Blue</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Discussion - Green</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Job - Red</a:t>
            </a:r>
            <a:endParaRPr>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400"/>
              <a:t>Data Insights Continued: </a:t>
            </a:r>
            <a:endParaRPr sz="1400"/>
          </a:p>
          <a:p>
            <a:pPr indent="0" lvl="0" marL="0" rtl="0" algn="l">
              <a:spcBef>
                <a:spcPts val="0"/>
              </a:spcBef>
              <a:spcAft>
                <a:spcPts val="0"/>
              </a:spcAft>
              <a:buNone/>
            </a:pPr>
            <a:r>
              <a:rPr lang="en" sz="1400"/>
              <a:t>Word Clouds</a:t>
            </a:r>
            <a:r>
              <a:rPr lang="en" sz="1400"/>
              <a:t> showing 100 of the most frequently used words in the comments and post titles. Frequently used words like “and”, “or”, “data”, “science” that </a:t>
            </a:r>
            <a:r>
              <a:rPr lang="en" sz="1400"/>
              <a:t>don't</a:t>
            </a:r>
            <a:r>
              <a:rPr lang="en" sz="1400"/>
              <a:t> </a:t>
            </a:r>
            <a:r>
              <a:rPr lang="en" sz="1400"/>
              <a:t>bring much context were removed.</a:t>
            </a:r>
            <a:endParaRPr sz="1400"/>
          </a:p>
        </p:txBody>
      </p:sp>
      <p:pic>
        <p:nvPicPr>
          <p:cNvPr id="169" name="Google Shape;169;p18"/>
          <p:cNvPicPr preferRelativeResize="0"/>
          <p:nvPr/>
        </p:nvPicPr>
        <p:blipFill>
          <a:blip r:embed="rId3">
            <a:alphaModFix/>
          </a:blip>
          <a:stretch>
            <a:fillRect/>
          </a:stretch>
        </p:blipFill>
        <p:spPr>
          <a:xfrm>
            <a:off x="222022" y="1567547"/>
            <a:ext cx="2578800" cy="1285750"/>
          </a:xfrm>
          <a:prstGeom prst="rect">
            <a:avLst/>
          </a:prstGeom>
          <a:noFill/>
          <a:ln>
            <a:noFill/>
          </a:ln>
        </p:spPr>
      </p:pic>
      <p:sp>
        <p:nvSpPr>
          <p:cNvPr id="170" name="Google Shape;170;p18"/>
          <p:cNvSpPr txBox="1"/>
          <p:nvPr/>
        </p:nvSpPr>
        <p:spPr>
          <a:xfrm>
            <a:off x="290275" y="2923275"/>
            <a:ext cx="2442300" cy="4002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1st Top Level Comment</a:t>
            </a:r>
            <a:endParaRPr>
              <a:solidFill>
                <a:schemeClr val="lt1"/>
              </a:solidFill>
              <a:latin typeface="Lato"/>
              <a:ea typeface="Lato"/>
              <a:cs typeface="Lato"/>
              <a:sym typeface="Lato"/>
            </a:endParaRPr>
          </a:p>
        </p:txBody>
      </p:sp>
      <p:pic>
        <p:nvPicPr>
          <p:cNvPr id="171" name="Google Shape;171;p18"/>
          <p:cNvPicPr preferRelativeResize="0"/>
          <p:nvPr/>
        </p:nvPicPr>
        <p:blipFill>
          <a:blip r:embed="rId4">
            <a:alphaModFix/>
          </a:blip>
          <a:stretch>
            <a:fillRect/>
          </a:stretch>
        </p:blipFill>
        <p:spPr>
          <a:xfrm>
            <a:off x="3027250" y="1560085"/>
            <a:ext cx="2578800" cy="1300678"/>
          </a:xfrm>
          <a:prstGeom prst="rect">
            <a:avLst/>
          </a:prstGeom>
          <a:noFill/>
          <a:ln>
            <a:noFill/>
          </a:ln>
        </p:spPr>
      </p:pic>
      <p:sp>
        <p:nvSpPr>
          <p:cNvPr id="172" name="Google Shape;172;p18"/>
          <p:cNvSpPr txBox="1"/>
          <p:nvPr/>
        </p:nvSpPr>
        <p:spPr>
          <a:xfrm>
            <a:off x="3180700" y="2923275"/>
            <a:ext cx="227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2nd Top Level Comment</a:t>
            </a:r>
            <a:endParaRPr>
              <a:solidFill>
                <a:schemeClr val="lt1"/>
              </a:solidFill>
              <a:latin typeface="Lato"/>
              <a:ea typeface="Lato"/>
              <a:cs typeface="Lato"/>
              <a:sym typeface="Lato"/>
            </a:endParaRPr>
          </a:p>
        </p:txBody>
      </p:sp>
      <p:pic>
        <p:nvPicPr>
          <p:cNvPr id="173" name="Google Shape;173;p18"/>
          <p:cNvPicPr preferRelativeResize="0"/>
          <p:nvPr/>
        </p:nvPicPr>
        <p:blipFill>
          <a:blip r:embed="rId5">
            <a:alphaModFix/>
          </a:blip>
          <a:stretch>
            <a:fillRect/>
          </a:stretch>
        </p:blipFill>
        <p:spPr>
          <a:xfrm>
            <a:off x="5832474" y="1560087"/>
            <a:ext cx="2624031" cy="1300675"/>
          </a:xfrm>
          <a:prstGeom prst="rect">
            <a:avLst/>
          </a:prstGeom>
          <a:noFill/>
          <a:ln>
            <a:noFill/>
          </a:ln>
        </p:spPr>
      </p:pic>
      <p:sp>
        <p:nvSpPr>
          <p:cNvPr id="174" name="Google Shape;174;p18"/>
          <p:cNvSpPr txBox="1"/>
          <p:nvPr/>
        </p:nvSpPr>
        <p:spPr>
          <a:xfrm>
            <a:off x="5900725" y="2923275"/>
            <a:ext cx="244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3rd Top Level Comment</a:t>
            </a:r>
            <a:endParaRPr>
              <a:solidFill>
                <a:schemeClr val="lt1"/>
              </a:solidFill>
              <a:latin typeface="Lato"/>
              <a:ea typeface="Lato"/>
              <a:cs typeface="Lato"/>
              <a:sym typeface="Lato"/>
            </a:endParaRPr>
          </a:p>
        </p:txBody>
      </p:sp>
      <p:sp>
        <p:nvSpPr>
          <p:cNvPr id="175" name="Google Shape;175;p18"/>
          <p:cNvSpPr txBox="1"/>
          <p:nvPr/>
        </p:nvSpPr>
        <p:spPr>
          <a:xfrm>
            <a:off x="3670650" y="4669850"/>
            <a:ext cx="99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Post Titles</a:t>
            </a:r>
            <a:endParaRPr>
              <a:solidFill>
                <a:schemeClr val="lt1"/>
              </a:solidFill>
              <a:latin typeface="Lato"/>
              <a:ea typeface="Lato"/>
              <a:cs typeface="Lato"/>
              <a:sym typeface="Lato"/>
            </a:endParaRPr>
          </a:p>
        </p:txBody>
      </p:sp>
      <p:pic>
        <p:nvPicPr>
          <p:cNvPr id="176" name="Google Shape;176;p18"/>
          <p:cNvPicPr preferRelativeResize="0"/>
          <p:nvPr/>
        </p:nvPicPr>
        <p:blipFill>
          <a:blip r:embed="rId6">
            <a:alphaModFix/>
          </a:blip>
          <a:stretch>
            <a:fillRect/>
          </a:stretch>
        </p:blipFill>
        <p:spPr>
          <a:xfrm>
            <a:off x="2858301" y="3299429"/>
            <a:ext cx="2747750" cy="13343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Insights Continued:</a:t>
            </a:r>
            <a:endParaRPr/>
          </a:p>
        </p:txBody>
      </p:sp>
      <p:sp>
        <p:nvSpPr>
          <p:cNvPr id="182" name="Google Shape;182;p19"/>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Looking at all of the comments several words keep cropping up frequently such as “job”, “interview”, “work”, and “project.” This could indicate that despite the lack of posts specifically related to jobs people are still discussing work related topics within these posts.</a:t>
            </a:r>
            <a:endParaRPr/>
          </a:p>
          <a:p>
            <a:pPr indent="-311150" lvl="0" marL="457200" rtl="0" algn="l">
              <a:spcBef>
                <a:spcPts val="0"/>
              </a:spcBef>
              <a:spcAft>
                <a:spcPts val="0"/>
              </a:spcAft>
              <a:buSzPts val="1300"/>
              <a:buChar char="●"/>
            </a:pPr>
            <a:r>
              <a:rPr lang="en"/>
              <a:t>Within the post titles “job”, “interview”, and “work” were brought up alot indicating that frequently brought up posts specifically related to these topics might not be that popular hence why they don't appear in our top 10 posts.</a:t>
            </a:r>
            <a:endParaRPr/>
          </a:p>
          <a:p>
            <a:pPr indent="-311150" lvl="0" marL="457200" rtl="0" algn="l">
              <a:spcBef>
                <a:spcPts val="0"/>
              </a:spcBef>
              <a:spcAft>
                <a:spcPts val="0"/>
              </a:spcAft>
              <a:buSzPts val="1300"/>
              <a:buChar char="●"/>
            </a:pPr>
            <a:r>
              <a:rPr lang="en"/>
              <a:t>Within the post titles there are very few actual company names are being shared as the basis for the post. Only “Disney”, “Amazon”, and “LinkedIn” were brought up in the post title.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