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2645"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39FF5-0083-413A-A4FD-37935C7A4C49}"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B2E1A-4994-4F1E-AE96-3A04D6329273}" type="slidenum">
              <a:rPr lang="en-US" smtClean="0"/>
              <a:t>‹#›</a:t>
            </a:fld>
            <a:endParaRPr lang="en-US"/>
          </a:p>
        </p:txBody>
      </p:sp>
    </p:spTree>
    <p:extLst>
      <p:ext uri="{BB962C8B-B14F-4D97-AF65-F5344CB8AC3E}">
        <p14:creationId xmlns:p14="http://schemas.microsoft.com/office/powerpoint/2010/main" val="38593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features of these systems that will help the company are analyzing and tracking data such as website traffic and markets. Some are automated systems for core business processes while others help make the systems run smoother in terms of payment transaction, shipment orders, and so much more.</a:t>
            </a:r>
          </a:p>
        </p:txBody>
      </p:sp>
      <p:sp>
        <p:nvSpPr>
          <p:cNvPr id="4" name="Slide Number Placeholder 3"/>
          <p:cNvSpPr>
            <a:spLocks noGrp="1"/>
          </p:cNvSpPr>
          <p:nvPr>
            <p:ph type="sldNum" sz="quarter" idx="5"/>
          </p:nvPr>
        </p:nvSpPr>
        <p:spPr/>
        <p:txBody>
          <a:bodyPr/>
          <a:lstStyle/>
          <a:p>
            <a:fld id="{70FB2E1A-4994-4F1E-AE96-3A04D6329273}" type="slidenum">
              <a:rPr lang="en-US" smtClean="0"/>
              <a:t>6</a:t>
            </a:fld>
            <a:endParaRPr lang="en-US"/>
          </a:p>
        </p:txBody>
      </p:sp>
    </p:spTree>
    <p:extLst>
      <p:ext uri="{BB962C8B-B14F-4D97-AF65-F5344CB8AC3E}">
        <p14:creationId xmlns:p14="http://schemas.microsoft.com/office/powerpoint/2010/main" val="854899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5DFC250-D44C-4F47-90B3-4641973F597A}" type="datetime1">
              <a:rPr lang="en-US" smtClean="0"/>
              <a:t>12/1/2023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09C605-161D-4B5E-8883-AAA2974CA66F}"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7DCFA9A-8272-453C-994F-92A818FCBBF7}"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5D7BE8-B81F-48E6-B27A-A9C5DB42E861}"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23D6D-1689-40DE-89F0-0FC75013A259}"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B4F8AC3-49FD-42F8-A40C-4BF338048E16}"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2D4FCF-1BEC-4837-92D5-D3CDFD0E4540}" type="datetime1">
              <a:rPr lang="en-US" smtClean="0"/>
              <a:t>12/1/2023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90250A-0E8D-4602-B5C4-1E6CDBF15FCC}"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BD0A0E-6880-450A-A998-59316F167785}"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62707-D246-47D9-96DD-1529AE977498}"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F72287-6A42-4B12-96AA-75FC26A441A7}"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91F45C-398E-4CF5-BA18-39E836F8F84E}"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92E70-0434-4A18-8319-056B90549115}"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7F88-21CC-40EE-A671-9F6692D92B3C}"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E80DB-BE0A-47CE-9378-9996AD73CC19}" type="datetime1">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12F0CA-E5C7-4498-B67D-3A1DF5DC0A83}"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544F54-29FA-4355-84B3-441B82B8B25B}"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CC0DB0E-5E64-4913-8743-A6C841A47BE9}" type="datetime1">
              <a:rPr lang="en-US" smtClean="0"/>
              <a:t>12/1/2023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4A28-9D7A-4E82-A581-C9F62CB9A4CF}"/>
              </a:ext>
            </a:extLst>
          </p:cNvPr>
          <p:cNvSpPr>
            <a:spLocks noGrp="1"/>
          </p:cNvSpPr>
          <p:nvPr>
            <p:ph type="ctrTitle"/>
          </p:nvPr>
        </p:nvSpPr>
        <p:spPr/>
        <p:txBody>
          <a:bodyPr/>
          <a:lstStyle/>
          <a:p>
            <a:r>
              <a:rPr lang="en-US" dirty="0"/>
              <a:t>Business Analytical Systems</a:t>
            </a:r>
          </a:p>
        </p:txBody>
      </p:sp>
      <p:sp>
        <p:nvSpPr>
          <p:cNvPr id="3" name="Subtitle 2">
            <a:extLst>
              <a:ext uri="{FF2B5EF4-FFF2-40B4-BE49-F238E27FC236}">
                <a16:creationId xmlns:a16="http://schemas.microsoft.com/office/drawing/2014/main" id="{3D95B906-F0DD-4D99-8EB2-A65B3DBB8C8D}"/>
              </a:ext>
            </a:extLst>
          </p:cNvPr>
          <p:cNvSpPr>
            <a:spLocks noGrp="1"/>
          </p:cNvSpPr>
          <p:nvPr>
            <p:ph type="subTitle" idx="1"/>
          </p:nvPr>
        </p:nvSpPr>
        <p:spPr/>
        <p:txBody>
          <a:bodyPr/>
          <a:lstStyle/>
          <a:p>
            <a:r>
              <a:rPr lang="en-US" dirty="0"/>
              <a:t>Authors: Jackson lowder &amp; Nicholas </a:t>
            </a:r>
            <a:r>
              <a:rPr lang="en-US" dirty="0" err="1"/>
              <a:t>samelson</a:t>
            </a:r>
            <a:endParaRPr lang="en-US" dirty="0"/>
          </a:p>
          <a:p>
            <a:r>
              <a:rPr lang="en-US" dirty="0"/>
              <a:t>Company: </a:t>
            </a:r>
            <a:r>
              <a:rPr lang="en-US" dirty="0" err="1"/>
              <a:t>abai</a:t>
            </a:r>
            <a:r>
              <a:rPr lang="en-US" dirty="0"/>
              <a:t> consulting </a:t>
            </a:r>
            <a:r>
              <a:rPr lang="en-US" dirty="0" err="1"/>
              <a:t>inc.</a:t>
            </a:r>
            <a:endParaRPr lang="en-US" dirty="0"/>
          </a:p>
        </p:txBody>
      </p:sp>
      <p:sp>
        <p:nvSpPr>
          <p:cNvPr id="4" name="Slide Number Placeholder 3">
            <a:extLst>
              <a:ext uri="{FF2B5EF4-FFF2-40B4-BE49-F238E27FC236}">
                <a16:creationId xmlns:a16="http://schemas.microsoft.com/office/drawing/2014/main" id="{1E95BC66-A1E4-473B-9B6D-288C0B4956B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917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6752-09E2-45D6-A604-88D7C6024F60}"/>
              </a:ext>
            </a:extLst>
          </p:cNvPr>
          <p:cNvSpPr>
            <a:spLocks noGrp="1"/>
          </p:cNvSpPr>
          <p:nvPr>
            <p:ph type="title"/>
          </p:nvPr>
        </p:nvSpPr>
        <p:spPr/>
        <p:txBody>
          <a:bodyPr/>
          <a:lstStyle/>
          <a:p>
            <a:r>
              <a:rPr lang="en-US" dirty="0"/>
              <a:t>Class Objects (2 New)</a:t>
            </a:r>
          </a:p>
        </p:txBody>
      </p:sp>
      <p:sp>
        <p:nvSpPr>
          <p:cNvPr id="3" name="Slide Number Placeholder 2">
            <a:extLst>
              <a:ext uri="{FF2B5EF4-FFF2-40B4-BE49-F238E27FC236}">
                <a16:creationId xmlns:a16="http://schemas.microsoft.com/office/drawing/2014/main" id="{446BAFB2-EE27-4B2C-93C4-CAFA77686B4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id="{27C5F220-51B7-4E6C-93B0-8E3D3B5B7250}"/>
              </a:ext>
            </a:extLst>
          </p:cNvPr>
          <p:cNvPicPr>
            <a:picLocks noChangeAspect="1"/>
          </p:cNvPicPr>
          <p:nvPr/>
        </p:nvPicPr>
        <p:blipFill rotWithShape="1">
          <a:blip r:embed="rId2"/>
          <a:srcRect t="1153"/>
          <a:stretch/>
        </p:blipFill>
        <p:spPr>
          <a:xfrm>
            <a:off x="2049023" y="2914650"/>
            <a:ext cx="6973273" cy="2759043"/>
          </a:xfrm>
          <a:prstGeom prst="rect">
            <a:avLst/>
          </a:prstGeom>
        </p:spPr>
      </p:pic>
    </p:spTree>
    <p:extLst>
      <p:ext uri="{BB962C8B-B14F-4D97-AF65-F5344CB8AC3E}">
        <p14:creationId xmlns:p14="http://schemas.microsoft.com/office/powerpoint/2010/main" val="316064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917-DB58-4DF8-8C41-05E8AE5D9752}"/>
              </a:ext>
            </a:extLst>
          </p:cNvPr>
          <p:cNvSpPr>
            <a:spLocks noGrp="1"/>
          </p:cNvSpPr>
          <p:nvPr>
            <p:ph type="title"/>
          </p:nvPr>
        </p:nvSpPr>
        <p:spPr/>
        <p:txBody>
          <a:bodyPr/>
          <a:lstStyle/>
          <a:p>
            <a:r>
              <a:rPr lang="en-US" dirty="0"/>
              <a:t>10 Common Functions</a:t>
            </a:r>
          </a:p>
        </p:txBody>
      </p:sp>
      <p:sp>
        <p:nvSpPr>
          <p:cNvPr id="3" name="Slide Number Placeholder 2">
            <a:extLst>
              <a:ext uri="{FF2B5EF4-FFF2-40B4-BE49-F238E27FC236}">
                <a16:creationId xmlns:a16="http://schemas.microsoft.com/office/drawing/2014/main" id="{E7C231AA-4B9F-4DA8-9D3D-6B7B0C54380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2050" name="Picture 2" descr="https://lh7-us.googleusercontent.com/8KRF7p08x0RL-EEU54uQwfJZQa3wYRZg_NFNspGb-5pEZCXKDaSnhHqwvmKyBPJtA0-kgcjGHNqXVlnHbdz42Jl8DC84SBVXT5IAX-PwbC9A4xUbENjUhEmwEHsy_JCbvO6ZFRSalQmcSILyjulJeUM">
            <a:extLst>
              <a:ext uri="{FF2B5EF4-FFF2-40B4-BE49-F238E27FC236}">
                <a16:creationId xmlns:a16="http://schemas.microsoft.com/office/drawing/2014/main" id="{79B5BE53-3C29-444D-822D-4BA5DC74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695" y="2743200"/>
            <a:ext cx="9578609" cy="283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7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917-DB58-4DF8-8C41-05E8AE5D9752}"/>
              </a:ext>
            </a:extLst>
          </p:cNvPr>
          <p:cNvSpPr>
            <a:spLocks noGrp="1"/>
          </p:cNvSpPr>
          <p:nvPr>
            <p:ph type="title"/>
          </p:nvPr>
        </p:nvSpPr>
        <p:spPr/>
        <p:txBody>
          <a:bodyPr/>
          <a:lstStyle/>
          <a:p>
            <a:r>
              <a:rPr lang="en-US" dirty="0"/>
              <a:t>10 Common Functions (Cont.)</a:t>
            </a:r>
          </a:p>
        </p:txBody>
      </p:sp>
      <p:sp>
        <p:nvSpPr>
          <p:cNvPr id="3" name="Slide Number Placeholder 2">
            <a:extLst>
              <a:ext uri="{FF2B5EF4-FFF2-40B4-BE49-F238E27FC236}">
                <a16:creationId xmlns:a16="http://schemas.microsoft.com/office/drawing/2014/main" id="{E7C231AA-4B9F-4DA8-9D3D-6B7B0C54380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2052" name="Picture 4" descr="https://lh7-us.googleusercontent.com/DceEMoVlNACCYpItegasv9tPqVRTVQTXxqJ6AnOUU2CGU6YsQa4ShsCZMsbt_EkPhHG02Wd6IAK1gL6Hz5A7VFQzphyYohA62DNY5H68B_VBjBGbZzWz2-eZZTYooCOXS0SobvSP1uKvI5l9LBl86rs">
            <a:extLst>
              <a:ext uri="{FF2B5EF4-FFF2-40B4-BE49-F238E27FC236}">
                <a16:creationId xmlns:a16="http://schemas.microsoft.com/office/drawing/2014/main" id="{ACF74957-9DBE-4219-90EF-0263230E8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94" y="2904490"/>
            <a:ext cx="7693011" cy="28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1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891B-84C5-B2A5-D6E6-7729693F9D4F}"/>
              </a:ext>
            </a:extLst>
          </p:cNvPr>
          <p:cNvSpPr>
            <a:spLocks noGrp="1"/>
          </p:cNvSpPr>
          <p:nvPr>
            <p:ph type="title"/>
          </p:nvPr>
        </p:nvSpPr>
        <p:spPr/>
        <p:txBody>
          <a:bodyPr/>
          <a:lstStyle/>
          <a:p>
            <a:r>
              <a:rPr lang="en-US" dirty="0"/>
              <a:t>10 Common Functions (Cont.)</a:t>
            </a:r>
          </a:p>
        </p:txBody>
      </p:sp>
      <p:sp>
        <p:nvSpPr>
          <p:cNvPr id="3" name="Slide Number Placeholder 2">
            <a:extLst>
              <a:ext uri="{FF2B5EF4-FFF2-40B4-BE49-F238E27FC236}">
                <a16:creationId xmlns:a16="http://schemas.microsoft.com/office/drawing/2014/main" id="{638908A6-6860-68E0-C190-B5702321977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2">
            <a:extLst>
              <a:ext uri="{FF2B5EF4-FFF2-40B4-BE49-F238E27FC236}">
                <a16:creationId xmlns:a16="http://schemas.microsoft.com/office/drawing/2014/main" id="{C70C6B43-F78C-1B4F-DD0B-F2D96F73C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616" y="2813050"/>
            <a:ext cx="8418767" cy="28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1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2917-DB58-4DF8-8C41-05E8AE5D9752}"/>
              </a:ext>
            </a:extLst>
          </p:cNvPr>
          <p:cNvSpPr>
            <a:spLocks noGrp="1"/>
          </p:cNvSpPr>
          <p:nvPr>
            <p:ph type="title"/>
          </p:nvPr>
        </p:nvSpPr>
        <p:spPr/>
        <p:txBody>
          <a:bodyPr/>
          <a:lstStyle/>
          <a:p>
            <a:r>
              <a:rPr lang="en-US" dirty="0"/>
              <a:t>5 New Function</a:t>
            </a:r>
          </a:p>
        </p:txBody>
      </p:sp>
      <p:sp>
        <p:nvSpPr>
          <p:cNvPr id="3" name="Slide Number Placeholder 2">
            <a:extLst>
              <a:ext uri="{FF2B5EF4-FFF2-40B4-BE49-F238E27FC236}">
                <a16:creationId xmlns:a16="http://schemas.microsoft.com/office/drawing/2014/main" id="{E7C231AA-4B9F-4DA8-9D3D-6B7B0C54380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074" name="Picture 2" descr="https://lh7-us.googleusercontent.com/E6mEYcJ-TRrdFuwcSzWV7qhQ92CUV6J_kvr1Up2vSP9I0Zf05iBsWUwvdTOv2BiNyeUKDrcYwmSz_VkIxkO9COhT9ijStEXvYSX_-u0QsoqTh8fEcGj7al6dhCox6AEqDvBnBLVAYmBej2RulKF0e8c">
            <a:extLst>
              <a:ext uri="{FF2B5EF4-FFF2-40B4-BE49-F238E27FC236}">
                <a16:creationId xmlns:a16="http://schemas.microsoft.com/office/drawing/2014/main" id="{CBF48F72-D29F-43AD-99AD-C283487D1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90" y="2763702"/>
            <a:ext cx="10665019" cy="278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53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039-D8B4-4A00-ACFA-B5753E303303}"/>
              </a:ext>
            </a:extLst>
          </p:cNvPr>
          <p:cNvSpPr>
            <a:spLocks noGrp="1"/>
          </p:cNvSpPr>
          <p:nvPr>
            <p:ph type="title"/>
          </p:nvPr>
        </p:nvSpPr>
        <p:spPr/>
        <p:txBody>
          <a:bodyPr/>
          <a:lstStyle/>
          <a:p>
            <a:r>
              <a:rPr lang="en-US" dirty="0"/>
              <a:t>Use Case Diagram</a:t>
            </a:r>
          </a:p>
        </p:txBody>
      </p:sp>
      <p:sp>
        <p:nvSpPr>
          <p:cNvPr id="4" name="Text Placeholder 3">
            <a:extLst>
              <a:ext uri="{FF2B5EF4-FFF2-40B4-BE49-F238E27FC236}">
                <a16:creationId xmlns:a16="http://schemas.microsoft.com/office/drawing/2014/main" id="{8BEE0BF4-17FE-4E9F-9246-63EA53D7D8E7}"/>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3544FCB3-FA27-4972-87E0-B90C3FECC6A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11" name="Picture 10">
            <a:extLst>
              <a:ext uri="{FF2B5EF4-FFF2-40B4-BE49-F238E27FC236}">
                <a16:creationId xmlns:a16="http://schemas.microsoft.com/office/drawing/2014/main" id="{15AB546B-BA9D-417D-AFB4-B3BE83240DB0}"/>
              </a:ext>
            </a:extLst>
          </p:cNvPr>
          <p:cNvPicPr>
            <a:picLocks noChangeAspect="1"/>
          </p:cNvPicPr>
          <p:nvPr/>
        </p:nvPicPr>
        <p:blipFill>
          <a:blip r:embed="rId2"/>
          <a:stretch>
            <a:fillRect/>
          </a:stretch>
        </p:blipFill>
        <p:spPr>
          <a:xfrm>
            <a:off x="4287520" y="387169"/>
            <a:ext cx="3088639" cy="3753834"/>
          </a:xfrm>
          <a:prstGeom prst="rect">
            <a:avLst/>
          </a:prstGeom>
        </p:spPr>
      </p:pic>
    </p:spTree>
    <p:extLst>
      <p:ext uri="{BB962C8B-B14F-4D97-AF65-F5344CB8AC3E}">
        <p14:creationId xmlns:p14="http://schemas.microsoft.com/office/powerpoint/2010/main" val="418929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039-D8B4-4A00-ACFA-B5753E303303}"/>
              </a:ext>
            </a:extLst>
          </p:cNvPr>
          <p:cNvSpPr>
            <a:spLocks noGrp="1"/>
          </p:cNvSpPr>
          <p:nvPr>
            <p:ph type="title"/>
          </p:nvPr>
        </p:nvSpPr>
        <p:spPr/>
        <p:txBody>
          <a:bodyPr/>
          <a:lstStyle/>
          <a:p>
            <a:r>
              <a:rPr lang="en-US" dirty="0"/>
              <a:t>Class Objects Diagram</a:t>
            </a:r>
          </a:p>
        </p:txBody>
      </p:sp>
      <p:sp>
        <p:nvSpPr>
          <p:cNvPr id="4" name="Text Placeholder 3">
            <a:extLst>
              <a:ext uri="{FF2B5EF4-FFF2-40B4-BE49-F238E27FC236}">
                <a16:creationId xmlns:a16="http://schemas.microsoft.com/office/drawing/2014/main" id="{8BEE0BF4-17FE-4E9F-9246-63EA53D7D8E7}"/>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3544FCB3-FA27-4972-87E0-B90C3FECC6A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Picture 5">
            <a:extLst>
              <a:ext uri="{FF2B5EF4-FFF2-40B4-BE49-F238E27FC236}">
                <a16:creationId xmlns:a16="http://schemas.microsoft.com/office/drawing/2014/main" id="{3252E1A3-2AE7-4AA1-8A6A-BA82038AF24D}"/>
              </a:ext>
            </a:extLst>
          </p:cNvPr>
          <p:cNvPicPr>
            <a:picLocks noChangeAspect="1"/>
          </p:cNvPicPr>
          <p:nvPr/>
        </p:nvPicPr>
        <p:blipFill>
          <a:blip r:embed="rId2"/>
          <a:stretch>
            <a:fillRect/>
          </a:stretch>
        </p:blipFill>
        <p:spPr>
          <a:xfrm>
            <a:off x="3697673" y="100158"/>
            <a:ext cx="4227127" cy="4376057"/>
          </a:xfrm>
          <a:prstGeom prst="rect">
            <a:avLst/>
          </a:prstGeom>
        </p:spPr>
      </p:pic>
    </p:spTree>
    <p:extLst>
      <p:ext uri="{BB962C8B-B14F-4D97-AF65-F5344CB8AC3E}">
        <p14:creationId xmlns:p14="http://schemas.microsoft.com/office/powerpoint/2010/main" val="294682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039-D8B4-4A00-ACFA-B5753E303303}"/>
              </a:ext>
            </a:extLst>
          </p:cNvPr>
          <p:cNvSpPr>
            <a:spLocks noGrp="1"/>
          </p:cNvSpPr>
          <p:nvPr>
            <p:ph type="title"/>
          </p:nvPr>
        </p:nvSpPr>
        <p:spPr/>
        <p:txBody>
          <a:bodyPr/>
          <a:lstStyle/>
          <a:p>
            <a:r>
              <a:rPr lang="en-US" dirty="0"/>
              <a:t>Context DFD</a:t>
            </a:r>
          </a:p>
        </p:txBody>
      </p:sp>
      <p:sp>
        <p:nvSpPr>
          <p:cNvPr id="4" name="Text Placeholder 3">
            <a:extLst>
              <a:ext uri="{FF2B5EF4-FFF2-40B4-BE49-F238E27FC236}">
                <a16:creationId xmlns:a16="http://schemas.microsoft.com/office/drawing/2014/main" id="{8BEE0BF4-17FE-4E9F-9246-63EA53D7D8E7}"/>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3544FCB3-FA27-4972-87E0-B90C3FECC6A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a:extLst>
              <a:ext uri="{FF2B5EF4-FFF2-40B4-BE49-F238E27FC236}">
                <a16:creationId xmlns:a16="http://schemas.microsoft.com/office/drawing/2014/main" id="{BAF92BDA-783D-4F7D-BB7C-D6B4BD5E6B24}"/>
              </a:ext>
            </a:extLst>
          </p:cNvPr>
          <p:cNvPicPr>
            <a:picLocks noChangeAspect="1"/>
          </p:cNvPicPr>
          <p:nvPr/>
        </p:nvPicPr>
        <p:blipFill>
          <a:blip r:embed="rId2"/>
          <a:stretch>
            <a:fillRect/>
          </a:stretch>
        </p:blipFill>
        <p:spPr>
          <a:xfrm>
            <a:off x="1976858" y="295729"/>
            <a:ext cx="7181850" cy="3770471"/>
          </a:xfrm>
          <a:prstGeom prst="rect">
            <a:avLst/>
          </a:prstGeom>
        </p:spPr>
      </p:pic>
    </p:spTree>
    <p:extLst>
      <p:ext uri="{BB962C8B-B14F-4D97-AF65-F5344CB8AC3E}">
        <p14:creationId xmlns:p14="http://schemas.microsoft.com/office/powerpoint/2010/main" val="380327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039-D8B4-4A00-ACFA-B5753E303303}"/>
              </a:ext>
            </a:extLst>
          </p:cNvPr>
          <p:cNvSpPr>
            <a:spLocks noGrp="1"/>
          </p:cNvSpPr>
          <p:nvPr>
            <p:ph type="title"/>
          </p:nvPr>
        </p:nvSpPr>
        <p:spPr/>
        <p:txBody>
          <a:bodyPr/>
          <a:lstStyle/>
          <a:p>
            <a:r>
              <a:rPr lang="en-US" dirty="0"/>
              <a:t>Level 0 DFD</a:t>
            </a:r>
          </a:p>
        </p:txBody>
      </p:sp>
      <p:sp>
        <p:nvSpPr>
          <p:cNvPr id="4" name="Text Placeholder 3">
            <a:extLst>
              <a:ext uri="{FF2B5EF4-FFF2-40B4-BE49-F238E27FC236}">
                <a16:creationId xmlns:a16="http://schemas.microsoft.com/office/drawing/2014/main" id="{8BEE0BF4-17FE-4E9F-9246-63EA53D7D8E7}"/>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3544FCB3-FA27-4972-87E0-B90C3FECC6A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a:extLst>
              <a:ext uri="{FF2B5EF4-FFF2-40B4-BE49-F238E27FC236}">
                <a16:creationId xmlns:a16="http://schemas.microsoft.com/office/drawing/2014/main" id="{F3D1AEC5-7A96-4D8B-970A-B28A8E092F93}"/>
              </a:ext>
            </a:extLst>
          </p:cNvPr>
          <p:cNvPicPr>
            <a:picLocks noChangeAspect="1"/>
          </p:cNvPicPr>
          <p:nvPr/>
        </p:nvPicPr>
        <p:blipFill>
          <a:blip r:embed="rId2"/>
          <a:stretch>
            <a:fillRect/>
          </a:stretch>
        </p:blipFill>
        <p:spPr>
          <a:xfrm>
            <a:off x="2914651" y="0"/>
            <a:ext cx="5188414" cy="4359709"/>
          </a:xfrm>
          <a:prstGeom prst="rect">
            <a:avLst/>
          </a:prstGeom>
        </p:spPr>
      </p:pic>
    </p:spTree>
    <p:extLst>
      <p:ext uri="{BB962C8B-B14F-4D97-AF65-F5344CB8AC3E}">
        <p14:creationId xmlns:p14="http://schemas.microsoft.com/office/powerpoint/2010/main" val="1600601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039-D8B4-4A00-ACFA-B5753E303303}"/>
              </a:ext>
            </a:extLst>
          </p:cNvPr>
          <p:cNvSpPr>
            <a:spLocks noGrp="1"/>
          </p:cNvSpPr>
          <p:nvPr>
            <p:ph type="title"/>
          </p:nvPr>
        </p:nvSpPr>
        <p:spPr/>
        <p:txBody>
          <a:bodyPr/>
          <a:lstStyle/>
          <a:p>
            <a:r>
              <a:rPr lang="en-US" dirty="0"/>
              <a:t>Entity Relationship Diagram</a:t>
            </a:r>
          </a:p>
        </p:txBody>
      </p:sp>
      <p:sp>
        <p:nvSpPr>
          <p:cNvPr id="4" name="Text Placeholder 3">
            <a:extLst>
              <a:ext uri="{FF2B5EF4-FFF2-40B4-BE49-F238E27FC236}">
                <a16:creationId xmlns:a16="http://schemas.microsoft.com/office/drawing/2014/main" id="{8BEE0BF4-17FE-4E9F-9246-63EA53D7D8E7}"/>
              </a:ext>
            </a:extLst>
          </p:cNvPr>
          <p:cNvSpPr>
            <a:spLocks noGrp="1"/>
          </p:cNvSpPr>
          <p:nvPr>
            <p:ph type="body" sz="half" idx="2"/>
          </p:nvPr>
        </p:nvSpPr>
        <p:spPr/>
        <p:txBody>
          <a:bodyPr/>
          <a:lstStyle/>
          <a:p>
            <a:endParaRPr lang="en-US"/>
          </a:p>
        </p:txBody>
      </p:sp>
      <p:sp>
        <p:nvSpPr>
          <p:cNvPr id="5" name="Slide Number Placeholder 4">
            <a:extLst>
              <a:ext uri="{FF2B5EF4-FFF2-40B4-BE49-F238E27FC236}">
                <a16:creationId xmlns:a16="http://schemas.microsoft.com/office/drawing/2014/main" id="{3544FCB3-FA27-4972-87E0-B90C3FECC6A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Picture 5">
            <a:extLst>
              <a:ext uri="{FF2B5EF4-FFF2-40B4-BE49-F238E27FC236}">
                <a16:creationId xmlns:a16="http://schemas.microsoft.com/office/drawing/2014/main" id="{9DC26414-8D53-4B06-A804-B32C15FE968D}"/>
              </a:ext>
            </a:extLst>
          </p:cNvPr>
          <p:cNvPicPr>
            <a:picLocks noChangeAspect="1"/>
          </p:cNvPicPr>
          <p:nvPr/>
        </p:nvPicPr>
        <p:blipFill>
          <a:blip r:embed="rId2"/>
          <a:stretch>
            <a:fillRect/>
          </a:stretch>
        </p:blipFill>
        <p:spPr>
          <a:xfrm>
            <a:off x="2399360" y="295729"/>
            <a:ext cx="6336846" cy="4053298"/>
          </a:xfrm>
          <a:prstGeom prst="rect">
            <a:avLst/>
          </a:prstGeom>
        </p:spPr>
      </p:pic>
    </p:spTree>
    <p:extLst>
      <p:ext uri="{BB962C8B-B14F-4D97-AF65-F5344CB8AC3E}">
        <p14:creationId xmlns:p14="http://schemas.microsoft.com/office/powerpoint/2010/main" val="270082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526C-0290-4997-A070-D262DDAB0260}"/>
              </a:ext>
            </a:extLst>
          </p:cNvPr>
          <p:cNvSpPr>
            <a:spLocks noGrp="1"/>
          </p:cNvSpPr>
          <p:nvPr>
            <p:ph type="title"/>
          </p:nvPr>
        </p:nvSpPr>
        <p:spPr/>
        <p:txBody>
          <a:bodyPr/>
          <a:lstStyle/>
          <a:p>
            <a:r>
              <a:rPr lang="en-US" dirty="0"/>
              <a:t>The Mission</a:t>
            </a:r>
          </a:p>
        </p:txBody>
      </p:sp>
      <p:sp>
        <p:nvSpPr>
          <p:cNvPr id="3" name="Text Placeholder 2">
            <a:extLst>
              <a:ext uri="{FF2B5EF4-FFF2-40B4-BE49-F238E27FC236}">
                <a16:creationId xmlns:a16="http://schemas.microsoft.com/office/drawing/2014/main" id="{FB56D749-0900-4FBD-8C7E-C1CD442C46E5}"/>
              </a:ext>
            </a:extLst>
          </p:cNvPr>
          <p:cNvSpPr>
            <a:spLocks noGrp="1"/>
          </p:cNvSpPr>
          <p:nvPr>
            <p:ph type="body" sz="half" idx="2"/>
          </p:nvPr>
        </p:nvSpPr>
        <p:spPr>
          <a:xfrm>
            <a:off x="1154955" y="3543300"/>
            <a:ext cx="8282960" cy="2476500"/>
          </a:xfrm>
        </p:spPr>
        <p:txBody>
          <a:bodyPr>
            <a:normAutofit/>
          </a:bodyPr>
          <a:lstStyle/>
          <a:p>
            <a:r>
              <a:rPr lang="en-US" dirty="0" err="1"/>
              <a:t>FloralThymes</a:t>
            </a:r>
            <a:r>
              <a:rPr lang="en-US" dirty="0"/>
              <a:t> is a flower shop where customers buy custom-made bouquets and flower bundles. They sell flowers for all occasion such as birthdays, Christmas, Thanksgiving, as a gift, and many more. The primary goal is to spread happiness through the satisfaction of customer's purchase and explore the variety of lovely flowers.</a:t>
            </a:r>
          </a:p>
        </p:txBody>
      </p:sp>
      <p:sp>
        <p:nvSpPr>
          <p:cNvPr id="4" name="Slide Number Placeholder 3">
            <a:extLst>
              <a:ext uri="{FF2B5EF4-FFF2-40B4-BE49-F238E27FC236}">
                <a16:creationId xmlns:a16="http://schemas.microsoft.com/office/drawing/2014/main" id="{EF8FBA71-4C10-454B-AA79-5C4FCDF9B41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82210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CB91-2A23-4C92-A6A0-AAB04BEE440F}"/>
              </a:ext>
            </a:extLst>
          </p:cNvPr>
          <p:cNvSpPr>
            <a:spLocks noGrp="1"/>
          </p:cNvSpPr>
          <p:nvPr>
            <p:ph type="title"/>
          </p:nvPr>
        </p:nvSpPr>
        <p:spPr/>
        <p:txBody>
          <a:bodyPr/>
          <a:lstStyle/>
          <a:p>
            <a:r>
              <a:rPr lang="en-US" dirty="0"/>
              <a:t>Cost Benefit Analysis</a:t>
            </a:r>
          </a:p>
        </p:txBody>
      </p:sp>
      <p:sp>
        <p:nvSpPr>
          <p:cNvPr id="3" name="Slide Number Placeholder 2">
            <a:extLst>
              <a:ext uri="{FF2B5EF4-FFF2-40B4-BE49-F238E27FC236}">
                <a16:creationId xmlns:a16="http://schemas.microsoft.com/office/drawing/2014/main" id="{93625BA6-10C5-4266-A2E1-8F378F5841B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4" name="Picture 3">
            <a:extLst>
              <a:ext uri="{FF2B5EF4-FFF2-40B4-BE49-F238E27FC236}">
                <a16:creationId xmlns:a16="http://schemas.microsoft.com/office/drawing/2014/main" id="{F447F503-19DB-432D-960E-CA1C05B6D826}"/>
              </a:ext>
            </a:extLst>
          </p:cNvPr>
          <p:cNvPicPr>
            <a:picLocks noChangeAspect="1"/>
          </p:cNvPicPr>
          <p:nvPr/>
        </p:nvPicPr>
        <p:blipFill>
          <a:blip r:embed="rId2"/>
          <a:stretch>
            <a:fillRect/>
          </a:stretch>
        </p:blipFill>
        <p:spPr>
          <a:xfrm>
            <a:off x="627566" y="2580640"/>
            <a:ext cx="4846700" cy="3885053"/>
          </a:xfrm>
          <a:prstGeom prst="rect">
            <a:avLst/>
          </a:prstGeom>
        </p:spPr>
      </p:pic>
      <p:pic>
        <p:nvPicPr>
          <p:cNvPr id="5" name="Picture 4">
            <a:extLst>
              <a:ext uri="{FF2B5EF4-FFF2-40B4-BE49-F238E27FC236}">
                <a16:creationId xmlns:a16="http://schemas.microsoft.com/office/drawing/2014/main" id="{AA23DD51-A380-45D6-9D9F-C16EF7A1B8DB}"/>
              </a:ext>
            </a:extLst>
          </p:cNvPr>
          <p:cNvPicPr>
            <a:picLocks noChangeAspect="1"/>
          </p:cNvPicPr>
          <p:nvPr/>
        </p:nvPicPr>
        <p:blipFill>
          <a:blip r:embed="rId3"/>
          <a:stretch>
            <a:fillRect/>
          </a:stretch>
        </p:blipFill>
        <p:spPr>
          <a:xfrm>
            <a:off x="5804806" y="2698127"/>
            <a:ext cx="5306565" cy="3353933"/>
          </a:xfrm>
          <a:prstGeom prst="rect">
            <a:avLst/>
          </a:prstGeom>
        </p:spPr>
      </p:pic>
    </p:spTree>
    <p:extLst>
      <p:ext uri="{BB962C8B-B14F-4D97-AF65-F5344CB8AC3E}">
        <p14:creationId xmlns:p14="http://schemas.microsoft.com/office/powerpoint/2010/main" val="98125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4A54-1A17-4162-BD82-EA947E69F48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F08D804-9349-4701-B57E-23F947BE9A69}"/>
              </a:ext>
            </a:extLst>
          </p:cNvPr>
          <p:cNvSpPr>
            <a:spLocks noGrp="1"/>
          </p:cNvSpPr>
          <p:nvPr>
            <p:ph idx="1"/>
          </p:nvPr>
        </p:nvSpPr>
        <p:spPr/>
        <p:txBody>
          <a:bodyPr/>
          <a:lstStyle/>
          <a:p>
            <a:r>
              <a:rPr lang="en-US" dirty="0"/>
              <a:t>Be creative with a wide range of flowers</a:t>
            </a:r>
          </a:p>
          <a:p>
            <a:r>
              <a:rPr lang="en-US" dirty="0"/>
              <a:t>Create bouquets and bundles for any situation, events, and thymes faster and cheaper</a:t>
            </a:r>
          </a:p>
          <a:p>
            <a:r>
              <a:rPr lang="en-US" dirty="0"/>
              <a:t>Increase customer awareness through social media</a:t>
            </a:r>
          </a:p>
          <a:p>
            <a:r>
              <a:rPr lang="en-US" dirty="0"/>
              <a:t>Expand shops to other locations</a:t>
            </a:r>
          </a:p>
          <a:p>
            <a:r>
              <a:rPr lang="en-US" dirty="0"/>
              <a:t>Efficiency and Productivity</a:t>
            </a:r>
          </a:p>
        </p:txBody>
      </p:sp>
      <p:sp>
        <p:nvSpPr>
          <p:cNvPr id="4" name="Slide Number Placeholder 3">
            <a:extLst>
              <a:ext uri="{FF2B5EF4-FFF2-40B4-BE49-F238E27FC236}">
                <a16:creationId xmlns:a16="http://schemas.microsoft.com/office/drawing/2014/main" id="{FF076C72-02E2-4BE3-94AF-1EB4251F7EA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29124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FD69-7D35-437D-9767-99018463457D}"/>
              </a:ext>
            </a:extLst>
          </p:cNvPr>
          <p:cNvSpPr>
            <a:spLocks noGrp="1"/>
          </p:cNvSpPr>
          <p:nvPr>
            <p:ph type="title"/>
          </p:nvPr>
        </p:nvSpPr>
        <p:spPr/>
        <p:txBody>
          <a:bodyPr/>
          <a:lstStyle/>
          <a:p>
            <a:r>
              <a:rPr lang="en-US" dirty="0"/>
              <a:t>Competition Strategies</a:t>
            </a:r>
          </a:p>
        </p:txBody>
      </p:sp>
      <p:sp>
        <p:nvSpPr>
          <p:cNvPr id="3" name="Content Placeholder 2">
            <a:extLst>
              <a:ext uri="{FF2B5EF4-FFF2-40B4-BE49-F238E27FC236}">
                <a16:creationId xmlns:a16="http://schemas.microsoft.com/office/drawing/2014/main" id="{3D783EFB-15DF-470F-9A85-F2517EEE2A6D}"/>
              </a:ext>
            </a:extLst>
          </p:cNvPr>
          <p:cNvSpPr>
            <a:spLocks noGrp="1"/>
          </p:cNvSpPr>
          <p:nvPr>
            <p:ph idx="1"/>
          </p:nvPr>
        </p:nvSpPr>
        <p:spPr/>
        <p:txBody>
          <a:bodyPr/>
          <a:lstStyle/>
          <a:p>
            <a:r>
              <a:rPr lang="en-US" dirty="0"/>
              <a:t>Use social media such as Facebook, Instagram, Twitter, and even blog to increase awareness</a:t>
            </a:r>
          </a:p>
          <a:p>
            <a:r>
              <a:rPr lang="en-US" dirty="0"/>
              <a:t>Compare prices of other shops and price fairly for the market</a:t>
            </a:r>
          </a:p>
          <a:p>
            <a:r>
              <a:rPr lang="en-US" dirty="0"/>
              <a:t>Collaborate with big companies like Walmart, </a:t>
            </a:r>
            <a:r>
              <a:rPr lang="en-US" dirty="0" err="1"/>
              <a:t>Hyvee</a:t>
            </a:r>
            <a:r>
              <a:rPr lang="en-US" dirty="0"/>
              <a:t>, H-Mart and get bundles and bouquets in the stores</a:t>
            </a:r>
          </a:p>
          <a:p>
            <a:r>
              <a:rPr lang="en-US" dirty="0"/>
              <a:t>Continuously improve website for easier customer interaction</a:t>
            </a:r>
          </a:p>
          <a:p>
            <a:r>
              <a:rPr lang="en-US" dirty="0"/>
              <a:t>Explore cheaper flower wraps, pots, and dirt while maintaining eco-friendly mindset</a:t>
            </a:r>
          </a:p>
          <a:p>
            <a:r>
              <a:rPr lang="en-US" dirty="0"/>
              <a:t>Hire more helpers to reduce congestion and improve productivity</a:t>
            </a:r>
          </a:p>
        </p:txBody>
      </p:sp>
      <p:sp>
        <p:nvSpPr>
          <p:cNvPr id="4" name="Slide Number Placeholder 3">
            <a:extLst>
              <a:ext uri="{FF2B5EF4-FFF2-40B4-BE49-F238E27FC236}">
                <a16:creationId xmlns:a16="http://schemas.microsoft.com/office/drawing/2014/main" id="{AFA48B29-99DD-45B6-B402-24E30CC97F4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1498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51DD-10CE-4063-8CF8-19B58EEB45CD}"/>
              </a:ext>
            </a:extLst>
          </p:cNvPr>
          <p:cNvSpPr>
            <a:spLocks noGrp="1"/>
          </p:cNvSpPr>
          <p:nvPr>
            <p:ph type="title"/>
          </p:nvPr>
        </p:nvSpPr>
        <p:spPr/>
        <p:txBody>
          <a:bodyPr/>
          <a:lstStyle/>
          <a:p>
            <a:r>
              <a:rPr lang="en-US" dirty="0"/>
              <a:t>Main Business Functions</a:t>
            </a:r>
          </a:p>
        </p:txBody>
      </p:sp>
      <p:sp>
        <p:nvSpPr>
          <p:cNvPr id="3" name="Content Placeholder 2">
            <a:extLst>
              <a:ext uri="{FF2B5EF4-FFF2-40B4-BE49-F238E27FC236}">
                <a16:creationId xmlns:a16="http://schemas.microsoft.com/office/drawing/2014/main" id="{04F183BF-DBC3-411E-95EE-31ABABDB8E2F}"/>
              </a:ext>
            </a:extLst>
          </p:cNvPr>
          <p:cNvSpPr>
            <a:spLocks noGrp="1"/>
          </p:cNvSpPr>
          <p:nvPr>
            <p:ph sz="half" idx="1"/>
          </p:nvPr>
        </p:nvSpPr>
        <p:spPr/>
        <p:txBody>
          <a:bodyPr/>
          <a:lstStyle/>
          <a:p>
            <a:r>
              <a:rPr lang="en-US" dirty="0"/>
              <a:t>Order Processing</a:t>
            </a:r>
          </a:p>
          <a:p>
            <a:r>
              <a:rPr lang="en-US" dirty="0"/>
              <a:t>Inventory management</a:t>
            </a:r>
          </a:p>
          <a:p>
            <a:r>
              <a:rPr lang="en-US" dirty="0"/>
              <a:t>CRM</a:t>
            </a:r>
          </a:p>
          <a:p>
            <a:r>
              <a:rPr lang="en-US" dirty="0"/>
              <a:t>Delivery Service</a:t>
            </a:r>
          </a:p>
          <a:p>
            <a:r>
              <a:rPr lang="en-US" dirty="0"/>
              <a:t>Reporting and Analytics</a:t>
            </a:r>
          </a:p>
        </p:txBody>
      </p:sp>
      <p:sp>
        <p:nvSpPr>
          <p:cNvPr id="4" name="Content Placeholder 3">
            <a:extLst>
              <a:ext uri="{FF2B5EF4-FFF2-40B4-BE49-F238E27FC236}">
                <a16:creationId xmlns:a16="http://schemas.microsoft.com/office/drawing/2014/main" id="{EF242242-DC44-4EB5-A989-17B6D19A0A6A}"/>
              </a:ext>
            </a:extLst>
          </p:cNvPr>
          <p:cNvSpPr>
            <a:spLocks noGrp="1"/>
          </p:cNvSpPr>
          <p:nvPr>
            <p:ph sz="half" idx="2"/>
          </p:nvPr>
        </p:nvSpPr>
        <p:spPr/>
        <p:txBody>
          <a:bodyPr/>
          <a:lstStyle/>
          <a:p>
            <a:r>
              <a:rPr lang="en-US" dirty="0"/>
              <a:t>Employee Management</a:t>
            </a:r>
          </a:p>
          <a:p>
            <a:r>
              <a:rPr lang="en-US" dirty="0"/>
              <a:t>Market and Promotion</a:t>
            </a:r>
          </a:p>
          <a:p>
            <a:r>
              <a:rPr lang="en-US" dirty="0"/>
              <a:t>Financial Management</a:t>
            </a:r>
          </a:p>
          <a:p>
            <a:r>
              <a:rPr lang="en-US" dirty="0"/>
              <a:t>E – Commerce Work</a:t>
            </a:r>
          </a:p>
          <a:p>
            <a:r>
              <a:rPr lang="en-US" dirty="0"/>
              <a:t>Supplier Management</a:t>
            </a:r>
          </a:p>
        </p:txBody>
      </p:sp>
      <p:sp>
        <p:nvSpPr>
          <p:cNvPr id="5" name="Slide Number Placeholder 4">
            <a:extLst>
              <a:ext uri="{FF2B5EF4-FFF2-40B4-BE49-F238E27FC236}">
                <a16:creationId xmlns:a16="http://schemas.microsoft.com/office/drawing/2014/main" id="{D98919A1-7639-4566-9D01-6EFF72B28F8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6302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FE8E-17D4-4ABD-9371-346BA9AF41D9}"/>
              </a:ext>
            </a:extLst>
          </p:cNvPr>
          <p:cNvSpPr>
            <a:spLocks noGrp="1"/>
          </p:cNvSpPr>
          <p:nvPr>
            <p:ph type="title"/>
          </p:nvPr>
        </p:nvSpPr>
        <p:spPr/>
        <p:txBody>
          <a:bodyPr/>
          <a:lstStyle/>
          <a:p>
            <a:r>
              <a:rPr lang="en-US" dirty="0"/>
              <a:t>Top 10 Business Analytical Systems</a:t>
            </a:r>
          </a:p>
        </p:txBody>
      </p:sp>
      <p:sp>
        <p:nvSpPr>
          <p:cNvPr id="3" name="Content Placeholder 2">
            <a:extLst>
              <a:ext uri="{FF2B5EF4-FFF2-40B4-BE49-F238E27FC236}">
                <a16:creationId xmlns:a16="http://schemas.microsoft.com/office/drawing/2014/main" id="{57E29875-1107-4FC9-8387-A892A6FFB525}"/>
              </a:ext>
            </a:extLst>
          </p:cNvPr>
          <p:cNvSpPr>
            <a:spLocks noGrp="1"/>
          </p:cNvSpPr>
          <p:nvPr>
            <p:ph sz="half" idx="1"/>
          </p:nvPr>
        </p:nvSpPr>
        <p:spPr/>
        <p:txBody>
          <a:bodyPr/>
          <a:lstStyle/>
          <a:p>
            <a:r>
              <a:rPr lang="en-US" dirty="0"/>
              <a:t>Google Analytics</a:t>
            </a:r>
          </a:p>
          <a:p>
            <a:r>
              <a:rPr lang="en-US" dirty="0"/>
              <a:t>Tableau</a:t>
            </a:r>
          </a:p>
          <a:p>
            <a:r>
              <a:rPr lang="en-US" dirty="0"/>
              <a:t>SAP Business One</a:t>
            </a:r>
          </a:p>
          <a:p>
            <a:r>
              <a:rPr lang="en-US" dirty="0" err="1"/>
              <a:t>Netsuite</a:t>
            </a:r>
            <a:endParaRPr lang="en-US" dirty="0"/>
          </a:p>
          <a:p>
            <a:r>
              <a:rPr lang="en-US" dirty="0"/>
              <a:t>Microsoft Dynamic 365</a:t>
            </a:r>
          </a:p>
        </p:txBody>
      </p:sp>
      <p:sp>
        <p:nvSpPr>
          <p:cNvPr id="4" name="Content Placeholder 3">
            <a:extLst>
              <a:ext uri="{FF2B5EF4-FFF2-40B4-BE49-F238E27FC236}">
                <a16:creationId xmlns:a16="http://schemas.microsoft.com/office/drawing/2014/main" id="{375A6367-15DC-49BA-A5D8-44C460B8C493}"/>
              </a:ext>
            </a:extLst>
          </p:cNvPr>
          <p:cNvSpPr>
            <a:spLocks noGrp="1"/>
          </p:cNvSpPr>
          <p:nvPr>
            <p:ph sz="half" idx="2"/>
          </p:nvPr>
        </p:nvSpPr>
        <p:spPr/>
        <p:txBody>
          <a:bodyPr/>
          <a:lstStyle/>
          <a:p>
            <a:r>
              <a:rPr lang="en-US" dirty="0"/>
              <a:t>Lightspeed</a:t>
            </a:r>
          </a:p>
          <a:p>
            <a:r>
              <a:rPr lang="en-US" dirty="0"/>
              <a:t>Square</a:t>
            </a:r>
          </a:p>
          <a:p>
            <a:r>
              <a:rPr lang="en-US" dirty="0" err="1"/>
              <a:t>Zoho</a:t>
            </a:r>
            <a:r>
              <a:rPr lang="en-US" dirty="0"/>
              <a:t> Inventory</a:t>
            </a:r>
          </a:p>
          <a:p>
            <a:r>
              <a:rPr lang="en-US" dirty="0" err="1"/>
              <a:t>Quickbooks</a:t>
            </a:r>
            <a:endParaRPr lang="en-US" dirty="0"/>
          </a:p>
          <a:p>
            <a:r>
              <a:rPr lang="en-US" dirty="0" err="1"/>
              <a:t>Hubspots</a:t>
            </a:r>
            <a:endParaRPr lang="en-US" dirty="0"/>
          </a:p>
        </p:txBody>
      </p:sp>
      <p:sp>
        <p:nvSpPr>
          <p:cNvPr id="5" name="Slide Number Placeholder 4">
            <a:extLst>
              <a:ext uri="{FF2B5EF4-FFF2-40B4-BE49-F238E27FC236}">
                <a16:creationId xmlns:a16="http://schemas.microsoft.com/office/drawing/2014/main" id="{A2A28F8D-0D66-4715-8A70-A75E8C8744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2942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429-D130-469A-91DB-9D78585BE9ED}"/>
              </a:ext>
            </a:extLst>
          </p:cNvPr>
          <p:cNvSpPr>
            <a:spLocks noGrp="1"/>
          </p:cNvSpPr>
          <p:nvPr>
            <p:ph type="title"/>
          </p:nvPr>
        </p:nvSpPr>
        <p:spPr/>
        <p:txBody>
          <a:bodyPr/>
          <a:lstStyle/>
          <a:p>
            <a:r>
              <a:rPr lang="en-US" dirty="0"/>
              <a:t>Swot Analysis</a:t>
            </a:r>
          </a:p>
        </p:txBody>
      </p:sp>
      <p:sp>
        <p:nvSpPr>
          <p:cNvPr id="3" name="Content Placeholder 2">
            <a:extLst>
              <a:ext uri="{FF2B5EF4-FFF2-40B4-BE49-F238E27FC236}">
                <a16:creationId xmlns:a16="http://schemas.microsoft.com/office/drawing/2014/main" id="{5B05525F-3F47-4543-9D83-B09618D7DEF0}"/>
              </a:ext>
            </a:extLst>
          </p:cNvPr>
          <p:cNvSpPr>
            <a:spLocks noGrp="1"/>
          </p:cNvSpPr>
          <p:nvPr>
            <p:ph sz="half" idx="1"/>
          </p:nvPr>
        </p:nvSpPr>
        <p:spPr/>
        <p:txBody>
          <a:bodyPr/>
          <a:lstStyle/>
          <a:p>
            <a:r>
              <a:rPr lang="en-US" dirty="0"/>
              <a:t>Strengths</a:t>
            </a:r>
          </a:p>
          <a:p>
            <a:pPr lvl="1"/>
            <a:r>
              <a:rPr lang="en-US" dirty="0"/>
              <a:t>User-Friendly Interfaces		</a:t>
            </a:r>
          </a:p>
          <a:p>
            <a:pPr lvl="1"/>
            <a:r>
              <a:rPr lang="en-US" dirty="0"/>
              <a:t>Comprehensive Functionality		</a:t>
            </a:r>
          </a:p>
          <a:p>
            <a:pPr lvl="1"/>
            <a:r>
              <a:rPr lang="en-US" dirty="0"/>
              <a:t>Integration Capabilities		</a:t>
            </a:r>
          </a:p>
          <a:p>
            <a:pPr lvl="1"/>
            <a:r>
              <a:rPr lang="en-US" dirty="0"/>
              <a:t>Efficiency and Productivity		</a:t>
            </a:r>
          </a:p>
          <a:p>
            <a:pPr lvl="1"/>
            <a:r>
              <a:rPr lang="en-US" dirty="0"/>
              <a:t>Workflow Automation		</a:t>
            </a:r>
          </a:p>
        </p:txBody>
      </p:sp>
      <p:sp>
        <p:nvSpPr>
          <p:cNvPr id="4" name="Content Placeholder 3">
            <a:extLst>
              <a:ext uri="{FF2B5EF4-FFF2-40B4-BE49-F238E27FC236}">
                <a16:creationId xmlns:a16="http://schemas.microsoft.com/office/drawing/2014/main" id="{8874A588-9748-4A2A-871B-70DC30FA84E6}"/>
              </a:ext>
            </a:extLst>
          </p:cNvPr>
          <p:cNvSpPr>
            <a:spLocks noGrp="1"/>
          </p:cNvSpPr>
          <p:nvPr>
            <p:ph sz="half" idx="2"/>
          </p:nvPr>
        </p:nvSpPr>
        <p:spPr/>
        <p:txBody>
          <a:bodyPr/>
          <a:lstStyle/>
          <a:p>
            <a:r>
              <a:rPr lang="en-US" dirty="0"/>
              <a:t>Weakness</a:t>
            </a:r>
          </a:p>
          <a:p>
            <a:pPr lvl="1"/>
            <a:r>
              <a:rPr lang="en-US" dirty="0"/>
              <a:t>Cost of Implementation		</a:t>
            </a:r>
          </a:p>
          <a:p>
            <a:pPr lvl="1"/>
            <a:r>
              <a:rPr lang="en-US" dirty="0"/>
              <a:t>Security Concerns		</a:t>
            </a:r>
          </a:p>
          <a:p>
            <a:pPr lvl="1"/>
            <a:r>
              <a:rPr lang="en-US" dirty="0"/>
              <a:t>Learning Curves		</a:t>
            </a:r>
          </a:p>
          <a:p>
            <a:pPr lvl="1"/>
            <a:r>
              <a:rPr lang="en-US" dirty="0"/>
              <a:t>Resource Allocation		</a:t>
            </a:r>
          </a:p>
          <a:p>
            <a:pPr lvl="1"/>
            <a:r>
              <a:rPr lang="en-US" dirty="0"/>
              <a:t>Time Needed To Set Up		</a:t>
            </a:r>
          </a:p>
        </p:txBody>
      </p:sp>
      <p:sp>
        <p:nvSpPr>
          <p:cNvPr id="5" name="Slide Number Placeholder 4">
            <a:extLst>
              <a:ext uri="{FF2B5EF4-FFF2-40B4-BE49-F238E27FC236}">
                <a16:creationId xmlns:a16="http://schemas.microsoft.com/office/drawing/2014/main" id="{DE6BDB1A-3BAC-4399-AE3C-5D47B6F5796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5751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429-D130-469A-91DB-9D78585BE9ED}"/>
              </a:ext>
            </a:extLst>
          </p:cNvPr>
          <p:cNvSpPr>
            <a:spLocks noGrp="1"/>
          </p:cNvSpPr>
          <p:nvPr>
            <p:ph type="title"/>
          </p:nvPr>
        </p:nvSpPr>
        <p:spPr/>
        <p:txBody>
          <a:bodyPr/>
          <a:lstStyle/>
          <a:p>
            <a:r>
              <a:rPr lang="en-US" dirty="0"/>
              <a:t>Swot Analysis (Cont.)</a:t>
            </a:r>
          </a:p>
        </p:txBody>
      </p:sp>
      <p:sp>
        <p:nvSpPr>
          <p:cNvPr id="3" name="Content Placeholder 2">
            <a:extLst>
              <a:ext uri="{FF2B5EF4-FFF2-40B4-BE49-F238E27FC236}">
                <a16:creationId xmlns:a16="http://schemas.microsoft.com/office/drawing/2014/main" id="{5B05525F-3F47-4543-9D83-B09618D7DEF0}"/>
              </a:ext>
            </a:extLst>
          </p:cNvPr>
          <p:cNvSpPr>
            <a:spLocks noGrp="1"/>
          </p:cNvSpPr>
          <p:nvPr>
            <p:ph sz="half" idx="1"/>
          </p:nvPr>
        </p:nvSpPr>
        <p:spPr/>
        <p:txBody>
          <a:bodyPr/>
          <a:lstStyle/>
          <a:p>
            <a:r>
              <a:rPr lang="en-US" dirty="0"/>
              <a:t>Opportunity</a:t>
            </a:r>
          </a:p>
          <a:p>
            <a:pPr lvl="1"/>
            <a:r>
              <a:rPr lang="en-US" dirty="0"/>
              <a:t>E-Commerce Growth		</a:t>
            </a:r>
          </a:p>
          <a:p>
            <a:pPr lvl="1"/>
            <a:r>
              <a:rPr lang="en-US" dirty="0"/>
              <a:t>Mobile App Development		</a:t>
            </a:r>
          </a:p>
          <a:p>
            <a:pPr lvl="1"/>
            <a:r>
              <a:rPr lang="en-US" dirty="0"/>
              <a:t>Marketing Automation		</a:t>
            </a:r>
          </a:p>
          <a:p>
            <a:pPr lvl="1"/>
            <a:r>
              <a:rPr lang="en-US" dirty="0"/>
              <a:t>Customer Experience Enhancement	</a:t>
            </a:r>
          </a:p>
          <a:p>
            <a:pPr lvl="1"/>
            <a:r>
              <a:rPr lang="en-US" dirty="0"/>
              <a:t>Partnership Opportunities		</a:t>
            </a:r>
          </a:p>
        </p:txBody>
      </p:sp>
      <p:sp>
        <p:nvSpPr>
          <p:cNvPr id="4" name="Content Placeholder 3">
            <a:extLst>
              <a:ext uri="{FF2B5EF4-FFF2-40B4-BE49-F238E27FC236}">
                <a16:creationId xmlns:a16="http://schemas.microsoft.com/office/drawing/2014/main" id="{8874A588-9748-4A2A-871B-70DC30FA84E6}"/>
              </a:ext>
            </a:extLst>
          </p:cNvPr>
          <p:cNvSpPr>
            <a:spLocks noGrp="1"/>
          </p:cNvSpPr>
          <p:nvPr>
            <p:ph sz="half" idx="2"/>
          </p:nvPr>
        </p:nvSpPr>
        <p:spPr/>
        <p:txBody>
          <a:bodyPr/>
          <a:lstStyle/>
          <a:p>
            <a:r>
              <a:rPr lang="en-US" dirty="0"/>
              <a:t>Threat</a:t>
            </a:r>
          </a:p>
          <a:p>
            <a:pPr lvl="1"/>
            <a:r>
              <a:rPr lang="en-US" dirty="0"/>
              <a:t>Cybersecurity Risks		</a:t>
            </a:r>
          </a:p>
          <a:p>
            <a:pPr lvl="1"/>
            <a:r>
              <a:rPr lang="en-US" dirty="0"/>
              <a:t>Vendor Reliability		</a:t>
            </a:r>
          </a:p>
          <a:p>
            <a:pPr lvl="1"/>
            <a:r>
              <a:rPr lang="en-US" dirty="0"/>
              <a:t>Data Breaches		</a:t>
            </a:r>
          </a:p>
          <a:p>
            <a:pPr lvl="1"/>
            <a:r>
              <a:rPr lang="en-US" dirty="0"/>
              <a:t>Regulatory Changes		</a:t>
            </a:r>
          </a:p>
          <a:p>
            <a:pPr lvl="1"/>
            <a:r>
              <a:rPr lang="en-US" dirty="0"/>
              <a:t>Market Fluctuations		</a:t>
            </a:r>
          </a:p>
        </p:txBody>
      </p:sp>
      <p:sp>
        <p:nvSpPr>
          <p:cNvPr id="5" name="Slide Number Placeholder 4">
            <a:extLst>
              <a:ext uri="{FF2B5EF4-FFF2-40B4-BE49-F238E27FC236}">
                <a16:creationId xmlns:a16="http://schemas.microsoft.com/office/drawing/2014/main" id="{DE6BDB1A-3BAC-4399-AE3C-5D47B6F5796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73998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6752-09E2-45D6-A604-88D7C6024F60}"/>
              </a:ext>
            </a:extLst>
          </p:cNvPr>
          <p:cNvSpPr>
            <a:spLocks noGrp="1"/>
          </p:cNvSpPr>
          <p:nvPr>
            <p:ph type="title"/>
          </p:nvPr>
        </p:nvSpPr>
        <p:spPr/>
        <p:txBody>
          <a:bodyPr/>
          <a:lstStyle/>
          <a:p>
            <a:r>
              <a:rPr lang="en-US" dirty="0"/>
              <a:t>Class Objects (10 Existing)</a:t>
            </a:r>
          </a:p>
        </p:txBody>
      </p:sp>
      <p:sp>
        <p:nvSpPr>
          <p:cNvPr id="3" name="Slide Number Placeholder 2">
            <a:extLst>
              <a:ext uri="{FF2B5EF4-FFF2-40B4-BE49-F238E27FC236}">
                <a16:creationId xmlns:a16="http://schemas.microsoft.com/office/drawing/2014/main" id="{446BAFB2-EE27-4B2C-93C4-CAFA77686B44}"/>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D0C3EE6C-3C83-4B6F-9BF6-E03AF48E7994}"/>
              </a:ext>
            </a:extLst>
          </p:cNvPr>
          <p:cNvPicPr>
            <a:picLocks noChangeAspect="1"/>
          </p:cNvPicPr>
          <p:nvPr/>
        </p:nvPicPr>
        <p:blipFill>
          <a:blip r:embed="rId2"/>
          <a:stretch>
            <a:fillRect/>
          </a:stretch>
        </p:blipFill>
        <p:spPr>
          <a:xfrm>
            <a:off x="343168" y="3095455"/>
            <a:ext cx="11505664" cy="2723563"/>
          </a:xfrm>
          <a:prstGeom prst="rect">
            <a:avLst/>
          </a:prstGeom>
        </p:spPr>
      </p:pic>
    </p:spTree>
    <p:extLst>
      <p:ext uri="{BB962C8B-B14F-4D97-AF65-F5344CB8AC3E}">
        <p14:creationId xmlns:p14="http://schemas.microsoft.com/office/powerpoint/2010/main" val="3962238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76</TotalTime>
  <Words>454</Words>
  <Application>Microsoft Office PowerPoint</Application>
  <PresentationFormat>Widescreen</PresentationFormat>
  <Paragraphs>100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Business Analytical Systems</vt:lpstr>
      <vt:lpstr>The Mission</vt:lpstr>
      <vt:lpstr>Objectives</vt:lpstr>
      <vt:lpstr>Competition Strategies</vt:lpstr>
      <vt:lpstr>Main Business Functions</vt:lpstr>
      <vt:lpstr>Top 10 Business Analytical Systems</vt:lpstr>
      <vt:lpstr>Swot Analysis</vt:lpstr>
      <vt:lpstr>Swot Analysis (Cont.)</vt:lpstr>
      <vt:lpstr>Class Objects (10 Existing)</vt:lpstr>
      <vt:lpstr>Class Objects (2 New)</vt:lpstr>
      <vt:lpstr>10 Common Functions</vt:lpstr>
      <vt:lpstr>10 Common Functions (Cont.)</vt:lpstr>
      <vt:lpstr>10 Common Functions (Cont.)</vt:lpstr>
      <vt:lpstr>5 New Function</vt:lpstr>
      <vt:lpstr>Use Case Diagram</vt:lpstr>
      <vt:lpstr>Class Objects Diagram</vt:lpstr>
      <vt:lpstr>Context DFD</vt:lpstr>
      <vt:lpstr>Level 0 DFD</vt:lpstr>
      <vt:lpstr>Entity Relationship Diagram</vt:lpstr>
      <vt:lpstr>Cost Benefit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Analytical Systems</dc:title>
  <dc:creator>Jackson Lowder</dc:creator>
  <cp:lastModifiedBy>Nicholas Samelson</cp:lastModifiedBy>
  <cp:revision>6</cp:revision>
  <dcterms:created xsi:type="dcterms:W3CDTF">2023-11-30T20:03:38Z</dcterms:created>
  <dcterms:modified xsi:type="dcterms:W3CDTF">2023-12-01T20:21:53Z</dcterms:modified>
</cp:coreProperties>
</file>