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2"/>
  </p:notesMasterIdLst>
  <p:sldIdLst>
    <p:sldId id="260" r:id="rId2"/>
    <p:sldId id="262" r:id="rId3"/>
    <p:sldId id="259" r:id="rId4"/>
    <p:sldId id="266" r:id="rId5"/>
    <p:sldId id="268" r:id="rId6"/>
    <p:sldId id="270" r:id="rId7"/>
    <p:sldId id="269" r:id="rId8"/>
    <p:sldId id="271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6061B-4BA4-488D-B7EB-FF95CE14C45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F5B50-95F2-4388-8781-78A34307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026-98EC-4A4B-8473-85569B2EAFA8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CD4F-E8EB-49F8-88DA-2F3C17B0E2EC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45BB-2AF9-49C1-8095-E0D08D0898EF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91EB-1C34-4B97-9BB9-BCDFBF2F3EEF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55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0532-2A48-45C0-87A7-56E0321F8C83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0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14B-502F-4B1E-8000-B431A90E097E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9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C911-2D9B-4221-BF83-56A84D0B7418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9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5B7-F360-4953-A7BA-ABFB6E80178F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0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6BA-FF50-4486-B30D-CD1225F0F315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93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694-BB54-4303-9378-51289E65F0DF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F3EB-6B9C-470E-ACF2-5849F0B066E3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679F-FA29-47F1-8B8F-6A456EA43F46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16ED-252A-4187-8BE5-DB6D795C5FDA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280-8A0D-449B-9E02-BBFABC56D1E0}" type="datetime1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148F-9C9B-4B9E-8451-D231156EE280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36F-BE75-4BF5-BDE8-98067B984548}" type="datetime1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8276-402C-485B-AB75-788F89A0ACB6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78FD-892C-4BA5-85D9-006891BB1748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8378F8-17BB-4A43-8ABE-6482B10306CD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6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54BF-D942-986D-69FF-F57BAE764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654422"/>
            <a:ext cx="3382832" cy="2775073"/>
          </a:xfrm>
        </p:spPr>
        <p:txBody>
          <a:bodyPr>
            <a:normAutofit fontScale="90000"/>
          </a:bodyPr>
          <a:lstStyle/>
          <a:p>
            <a:pPr algn="l"/>
            <a:r>
              <a:rPr lang="es-ES" sz="2800" b="1" dirty="0"/>
              <a:t>Recomendación de variables manipulables en molinos SAG con Deep Reinforcement Learning Offline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1473-F666-E6F9-2BB0-7ACC196D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3537066"/>
            <a:ext cx="3382831" cy="118533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L" b="1" dirty="0">
                <a:solidFill>
                  <a:schemeClr val="tx2"/>
                </a:solidFill>
              </a:rPr>
              <a:t>Avances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José Luis Cádiz S.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Seminario de robótica y sistemas autónomos – EL 7021 Otoño 2023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Content Placeholder 4" descr="A picture containing old, dirty, area, engine">
            <a:extLst>
              <a:ext uri="{FF2B5EF4-FFF2-40B4-BE49-F238E27FC236}">
                <a16:creationId xmlns:a16="http://schemas.microsoft.com/office/drawing/2014/main" id="{67248FB2-6D49-7A4F-26F5-143B16AB36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6" r="30879"/>
          <a:stretch/>
        </p:blipFill>
        <p:spPr>
          <a:xfrm>
            <a:off x="4654296" y="0"/>
            <a:ext cx="7537704" cy="685799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F36221CE-184B-A8B9-761F-1A39B4627A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1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54BF-D942-986D-69FF-F57BAE764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654422"/>
            <a:ext cx="3382832" cy="2775073"/>
          </a:xfrm>
        </p:spPr>
        <p:txBody>
          <a:bodyPr>
            <a:normAutofit fontScale="90000"/>
          </a:bodyPr>
          <a:lstStyle/>
          <a:p>
            <a:pPr algn="l"/>
            <a:r>
              <a:rPr lang="es-ES" sz="2800" b="1" dirty="0"/>
              <a:t>Recomendación de variables manipulables en molinos SAG con Deep Reinforcement Learning Offline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1473-F666-E6F9-2BB0-7ACC196D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3537066"/>
            <a:ext cx="3382831" cy="118533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L" b="1" dirty="0">
                <a:solidFill>
                  <a:schemeClr val="tx2"/>
                </a:solidFill>
              </a:rPr>
              <a:t>Avances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José Luis Cádiz S.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Seminario de robótica y sistemas autónomos – EL 7021 Otoño 2023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A picture containing old, dirty, area, engine">
            <a:extLst>
              <a:ext uri="{FF2B5EF4-FFF2-40B4-BE49-F238E27FC236}">
                <a16:creationId xmlns:a16="http://schemas.microsoft.com/office/drawing/2014/main" id="{67248FB2-6D49-7A4F-26F5-143B16AB3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6" r="30879"/>
          <a:stretch/>
        </p:blipFill>
        <p:spPr>
          <a:xfrm>
            <a:off x="4654296" y="0"/>
            <a:ext cx="7537704" cy="685799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F36221CE-184B-A8B9-761F-1A39B4627A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B3D2-566C-89B1-E8CD-CE4623C5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B629-3316-0162-FB91-0D30DEE1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Introducción</a:t>
            </a:r>
          </a:p>
          <a:p>
            <a:endParaRPr lang="es-CL" dirty="0"/>
          </a:p>
          <a:p>
            <a:r>
              <a:rPr lang="es-CL" dirty="0"/>
              <a:t>Modelamiento</a:t>
            </a:r>
          </a:p>
          <a:p>
            <a:endParaRPr lang="es-CL" dirty="0"/>
          </a:p>
          <a:p>
            <a:r>
              <a:rPr lang="es-ES" dirty="0"/>
              <a:t>Resultados</a:t>
            </a:r>
          </a:p>
          <a:p>
            <a:pPr marL="36900" indent="0">
              <a:buNone/>
            </a:pPr>
            <a:endParaRPr lang="es-CL" dirty="0"/>
          </a:p>
          <a:p>
            <a:r>
              <a:rPr lang="es-CL" dirty="0"/>
              <a:t>Conclusiones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6E047-0841-5119-F5D3-64CD7EE9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ECE081DB-D1AB-8D66-A8E7-AA0C847CC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A3BC-50E9-D784-E7B0-01E11B20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0542-B3AF-327C-28BE-C1346F314F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dirty="0"/>
              <a:t>La necesidad de procesos mineros más eficientes es la motivación de este trabajo.</a:t>
            </a:r>
          </a:p>
          <a:p>
            <a:pPr marL="36900" indent="0">
              <a:buNone/>
            </a:pPr>
            <a:endParaRPr lang="es-CL" dirty="0"/>
          </a:p>
          <a:p>
            <a:r>
              <a:rPr lang="es-CL" dirty="0"/>
              <a:t>Este trabajo esta enfocado en mantener estable la producción en escenarios operacionales complejos pero la idea también puede ser extrapolada a la reducción de consumo hídrico o energético.</a:t>
            </a:r>
          </a:p>
          <a:p>
            <a:endParaRPr lang="en-US" dirty="0"/>
          </a:p>
          <a:p>
            <a:r>
              <a:rPr lang="es-ES" dirty="0"/>
              <a:t>Los altos costos de inversión de los molinos SAG implican que se deben operar de manera cuidadosa; esto último motiva el uso de Reinforcement Learning Offline.</a:t>
            </a:r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B733-6293-CD55-E9AC-EB15452D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6717B44-8DCF-0554-A9A7-926BF0153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D3BB-D2D3-0F36-FDA1-12DD2474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BEE7-BD7D-704A-964A-4415322B7C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b="1" dirty="0"/>
              <a:t>Estados</a:t>
            </a:r>
            <a:r>
              <a:rPr lang="es-CL" dirty="0"/>
              <a:t>:  Agua, porcentaje de sólidos, rpm, HH TPH, granulometría, celda de carga y Setpoint HH celda de carga.</a:t>
            </a:r>
          </a:p>
          <a:p>
            <a:r>
              <a:rPr lang="es-CL" b="1" dirty="0"/>
              <a:t>Acciones</a:t>
            </a:r>
            <a:r>
              <a:rPr lang="es-CL" dirty="0"/>
              <a:t>: Setpoint HH celda de carga.</a:t>
            </a:r>
          </a:p>
          <a:p>
            <a:r>
              <a:rPr lang="es-CL" b="1" dirty="0"/>
              <a:t>Reward</a:t>
            </a:r>
            <a:r>
              <a:rPr lang="es-CL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1 si no hay perdidas </a:t>
            </a:r>
            <a:r>
              <a:rPr lang="es-CL" dirty="0">
                <a:sym typeface="Wingdings" panose="05000000000000000000" pitchFamily="2" charset="2"/>
              </a:rPr>
              <a:t> Perdidas menores a 100.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-1 si hay perdida </a:t>
            </a:r>
            <a:r>
              <a:rPr lang="es-CL" dirty="0">
                <a:sym typeface="Wingdings" panose="05000000000000000000" pitchFamily="2" charset="2"/>
              </a:rPr>
              <a:t> Perdidas mayores a 100.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s-CL" b="1" dirty="0"/>
              <a:t>Modelo</a:t>
            </a:r>
            <a:r>
              <a:rPr lang="es-CL" dirty="0"/>
              <a:t>:  </a:t>
            </a:r>
            <a:r>
              <a:rPr lang="es-CL" b="1" dirty="0" err="1"/>
              <a:t>Advantage</a:t>
            </a:r>
            <a:r>
              <a:rPr lang="es-CL" b="1" dirty="0"/>
              <a:t> </a:t>
            </a:r>
            <a:r>
              <a:rPr lang="es-CL" b="1" dirty="0" err="1"/>
              <a:t>Weighted</a:t>
            </a:r>
            <a:r>
              <a:rPr lang="es-CL" b="1" dirty="0"/>
              <a:t> Actor-</a:t>
            </a:r>
            <a:r>
              <a:rPr lang="es-CL" b="1" dirty="0" err="1"/>
              <a:t>Critic</a:t>
            </a:r>
            <a:r>
              <a:rPr lang="es-CL" dirty="0"/>
              <a:t>. </a:t>
            </a:r>
          </a:p>
          <a:p>
            <a:pPr marL="36900" indent="0">
              <a:buNone/>
            </a:pPr>
            <a:endParaRPr lang="es-CL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AFBCC-2537-FB18-9207-C34A3ED9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C9F3227-83CD-3F5F-EA12-002967C82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9AB7BE5-5696-2679-249C-E8E63F54A56C}"/>
              </a:ext>
            </a:extLst>
          </p:cNvPr>
          <p:cNvGrpSpPr/>
          <p:nvPr/>
        </p:nvGrpSpPr>
        <p:grpSpPr>
          <a:xfrm>
            <a:off x="7513538" y="3262904"/>
            <a:ext cx="3000473" cy="1995134"/>
            <a:chOff x="7959960" y="2590242"/>
            <a:chExt cx="3000473" cy="1995134"/>
          </a:xfrm>
        </p:grpSpPr>
        <p:pic>
          <p:nvPicPr>
            <p:cNvPr id="7" name="Picture 6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5754EB8B-40EA-9E5C-C8DB-514948A28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26"/>
            <a:stretch/>
          </p:blipFill>
          <p:spPr>
            <a:xfrm>
              <a:off x="7959960" y="2609292"/>
              <a:ext cx="3000473" cy="19760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FE41DC-B577-A5C5-2E2F-A69413943F4B}"/>
                </a:ext>
              </a:extLst>
            </p:cNvPr>
            <p:cNvSpPr txBox="1"/>
            <p:nvPr/>
          </p:nvSpPr>
          <p:spPr>
            <a:xfrm>
              <a:off x="7959960" y="2590242"/>
              <a:ext cx="3000472" cy="2616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100" dirty="0">
                  <a:solidFill>
                    <a:schemeClr val="bg1"/>
                  </a:solidFill>
                </a:rPr>
                <a:t>Curva de </a:t>
              </a:r>
              <a:r>
                <a:rPr lang="es-CL" sz="1100" dirty="0">
                  <a:solidFill>
                    <a:schemeClr val="bg1"/>
                  </a:solidFill>
                  <a:latin typeface="Abadi" panose="020B0604020104020204" pitchFamily="34" charset="0"/>
                </a:rPr>
                <a:t>molienda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0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“Estabilización de TPH mediante recomendación de su nivel de carga” 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00D6809-6AB1-81DB-4463-546F9679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84465CE4-E171-BDF1-4011-22174115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BE1F6BF0-3C6A-4A47-A592-211A5094F777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54FCAC-3AF7-B9DD-5BC8-095A9B95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652" y="1787014"/>
            <a:ext cx="3404568" cy="22725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126B1E-07D8-7998-7651-F900EAEB4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652" y="4328970"/>
            <a:ext cx="3404568" cy="23295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7CD3B0-0BAF-030D-D8F1-C988562F7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217" y="1787014"/>
            <a:ext cx="4083483" cy="22725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A1CABF-5049-05CF-0247-DA9948651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216" y="4328970"/>
            <a:ext cx="4083483" cy="23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“Estabilización de TPH mediante recomendación de su nivel de carga”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4ED41-BA2A-A5B3-3114-8B1877D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00D6809-6AB1-81DB-4463-546F9679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611F624-3F39-9762-FAAD-BFC8CAEF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5" y="1641021"/>
            <a:ext cx="6922564" cy="484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1797F-43A2-673A-8050-1CBA2553E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626" y="1641021"/>
            <a:ext cx="4184310" cy="2276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79EB9F-F0FB-8729-008B-34EF944A720B}"/>
              </a:ext>
            </a:extLst>
          </p:cNvPr>
          <p:cNvSpPr txBox="1"/>
          <p:nvPr/>
        </p:nvSpPr>
        <p:spPr>
          <a:xfrm>
            <a:off x="5656111" y="3862481"/>
            <a:ext cx="1683458" cy="938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chemeClr val="bg1"/>
                </a:solidFill>
              </a:rPr>
              <a:t>Escenario estable con buena recomendación: </a:t>
            </a:r>
            <a:r>
              <a:rPr lang="es-CL" sz="1100" dirty="0">
                <a:solidFill>
                  <a:schemeClr val="bg1"/>
                </a:solidFill>
              </a:rPr>
              <a:t>Recomendación esta en torno a la decisión real que tomo la operación.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1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“Estabilización de TPH mediante recomendación de su nivel de carga”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4ED41-BA2A-A5B3-3114-8B1877D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00D6809-6AB1-81DB-4463-546F9679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E95A0-E2DF-BB61-CA02-B6C6E99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70" y="1641021"/>
            <a:ext cx="4224609" cy="2276856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A76A496-3F60-1694-1978-4372FC143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3" y="1641021"/>
            <a:ext cx="6923314" cy="4846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FC16BB-6F57-2EC5-B43E-3076EA561B01}"/>
              </a:ext>
            </a:extLst>
          </p:cNvPr>
          <p:cNvSpPr txBox="1"/>
          <p:nvPr/>
        </p:nvSpPr>
        <p:spPr>
          <a:xfrm>
            <a:off x="5653255" y="3835074"/>
            <a:ext cx="1645745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chemeClr val="bg1"/>
                </a:solidFill>
              </a:rPr>
              <a:t>Escenario inestable con buena recomendación: </a:t>
            </a:r>
            <a:r>
              <a:rPr lang="es-CL" sz="1100" dirty="0">
                <a:solidFill>
                  <a:schemeClr val="bg1"/>
                </a:solidFill>
              </a:rPr>
              <a:t>En este escenario, TPH cae debido a que su celda de carga</a:t>
            </a:r>
            <a:r>
              <a:rPr lang="es-CL" sz="1100" b="1" dirty="0">
                <a:solidFill>
                  <a:schemeClr val="bg1"/>
                </a:solidFill>
              </a:rPr>
              <a:t> </a:t>
            </a:r>
            <a:r>
              <a:rPr lang="es-CL" sz="1100" dirty="0">
                <a:solidFill>
                  <a:schemeClr val="bg1"/>
                </a:solidFill>
              </a:rPr>
              <a:t>supera su setpoint y en consecuencia sistema de control actúa. La recomendación indica que se le de más espacio al molino para cargar, de este modo sistema de control no hubiese actuado.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E67038-1FAE-7CD3-DE0E-09B5C1F6C1CB}"/>
              </a:ext>
            </a:extLst>
          </p:cNvPr>
          <p:cNvCxnSpPr>
            <a:cxnSpLocks/>
          </p:cNvCxnSpPr>
          <p:nvPr/>
        </p:nvCxnSpPr>
        <p:spPr>
          <a:xfrm>
            <a:off x="1700990" y="2456917"/>
            <a:ext cx="0" cy="1174494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7981550-4421-0224-44D7-294F6C70960D}"/>
              </a:ext>
            </a:extLst>
          </p:cNvPr>
          <p:cNvSpPr/>
          <p:nvPr/>
        </p:nvSpPr>
        <p:spPr>
          <a:xfrm>
            <a:off x="1496007" y="3017367"/>
            <a:ext cx="409965" cy="32945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469EEC-7757-C18F-BD3B-625515C6F778}"/>
              </a:ext>
            </a:extLst>
          </p:cNvPr>
          <p:cNvSpPr/>
          <p:nvPr/>
        </p:nvSpPr>
        <p:spPr>
          <a:xfrm>
            <a:off x="1620307" y="2375280"/>
            <a:ext cx="3368847" cy="370069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“Estabilización de TPH mediante recomendación de su nivel de carga”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4ED41-BA2A-A5B3-3114-8B1877D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00D6809-6AB1-81DB-4463-546F9679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7476C82-3230-DDFD-E225-C4FCEA384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9" y="1641021"/>
            <a:ext cx="6923314" cy="4846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FC16BB-6F57-2EC5-B43E-3076EA561B01}"/>
              </a:ext>
            </a:extLst>
          </p:cNvPr>
          <p:cNvSpPr txBox="1"/>
          <p:nvPr/>
        </p:nvSpPr>
        <p:spPr>
          <a:xfrm>
            <a:off x="5691024" y="3896142"/>
            <a:ext cx="1600921" cy="1615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chemeClr val="bg1"/>
                </a:solidFill>
              </a:rPr>
              <a:t>Escenario inestable con mala recomendación: </a:t>
            </a:r>
            <a:r>
              <a:rPr lang="es-CL" sz="1100" dirty="0">
                <a:solidFill>
                  <a:schemeClr val="bg1"/>
                </a:solidFill>
              </a:rPr>
              <a:t>Recomendación indica seguir cargando pero TPH cae pese a estar con una carga inferior (No actúa sistema de control).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975FFA-5B4B-1BB7-0E93-42AA39D74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762" y="1641021"/>
            <a:ext cx="4184310" cy="22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AAC5-C0CB-B6DF-410B-ED4B8766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4CB4-1328-9132-CF9D-DFD6A6F6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Políticas aprendidas son consistentes con los resultados esperados a partir de conocimiento previo.</a:t>
            </a:r>
          </a:p>
          <a:p>
            <a:endParaRPr lang="es-ES" dirty="0"/>
          </a:p>
          <a:p>
            <a:r>
              <a:rPr lang="es-ES" dirty="0"/>
              <a:t>Surge la necesidad de poder testear las políticas aprendidas.</a:t>
            </a:r>
          </a:p>
          <a:p>
            <a:endParaRPr lang="es-ES" dirty="0"/>
          </a:p>
          <a:p>
            <a:r>
              <a:rPr lang="es-ES" dirty="0"/>
              <a:t>No se puede decir de manera categórica que las políticas aprendidas son óptimas o seguras debido a que no es posible la experimentación en la planta.</a:t>
            </a:r>
            <a:endParaRPr lang="en-US" dirty="0"/>
          </a:p>
          <a:p>
            <a:pPr marL="36900" indent="0">
              <a:buNone/>
            </a:pPr>
            <a:endParaRPr lang="es-ES" dirty="0"/>
          </a:p>
          <a:p>
            <a:r>
              <a:rPr lang="es-ES" dirty="0"/>
              <a:t>Es necesario diseñar nuevas metodologías para poder testear de manera robusta las políticas aprendidas a partir del mismo tipo de estructura de información con la cual se entrena el algoritmo.</a:t>
            </a:r>
          </a:p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E1540-171D-43DB-046D-4C8DD3C2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39D1F2B-2984-7668-6346-38CB90046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639</TotalTime>
  <Words>441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Calibri</vt:lpstr>
      <vt:lpstr>Calisto MT</vt:lpstr>
      <vt:lpstr>Wingdings</vt:lpstr>
      <vt:lpstr>Wingdings 2</vt:lpstr>
      <vt:lpstr>Slate</vt:lpstr>
      <vt:lpstr>Recomendación de variables manipulables en molinos SAG con Deep Reinforcement Learning Offline</vt:lpstr>
      <vt:lpstr>Agenda</vt:lpstr>
      <vt:lpstr>Introducción</vt:lpstr>
      <vt:lpstr>Modelamiento</vt:lpstr>
      <vt:lpstr>“Estabilización de TPH mediante recomendación de su nivel de carga” </vt:lpstr>
      <vt:lpstr>“Estabilización de TPH mediante recomendación de su nivel de carga” </vt:lpstr>
      <vt:lpstr>“Estabilización de TPH mediante recomendación de su nivel de carga” </vt:lpstr>
      <vt:lpstr>“Estabilización de TPH mediante recomendación de su nivel de carga” </vt:lpstr>
      <vt:lpstr>Conclusiones</vt:lpstr>
      <vt:lpstr>Recomendación de variables manipulables en molinos SAG con Deep Reinforcement Learning Offline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Recomendación de variables manipulables en molinos SAG con Deep Reinforcement Learning Offline </dc:title>
  <dc:creator>Cadiz, José Luis</dc:creator>
  <cp:lastModifiedBy>Cadiz, José Luis</cp:lastModifiedBy>
  <cp:revision>54</cp:revision>
  <dcterms:created xsi:type="dcterms:W3CDTF">2023-07-22T22:46:23Z</dcterms:created>
  <dcterms:modified xsi:type="dcterms:W3CDTF">2023-07-24T03:48:39Z</dcterms:modified>
</cp:coreProperties>
</file>