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5"/>
  </p:notesMasterIdLst>
  <p:sldIdLst>
    <p:sldId id="260" r:id="rId2"/>
    <p:sldId id="262" r:id="rId3"/>
    <p:sldId id="259" r:id="rId4"/>
    <p:sldId id="273" r:id="rId5"/>
    <p:sldId id="266" r:id="rId6"/>
    <p:sldId id="272" r:id="rId7"/>
    <p:sldId id="268" r:id="rId8"/>
    <p:sldId id="274" r:id="rId9"/>
    <p:sldId id="278" r:id="rId10"/>
    <p:sldId id="275" r:id="rId11"/>
    <p:sldId id="276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061B-4BA4-488D-B7EB-FF95CE14C45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F5B50-95F2-4388-8781-78A34307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26-98EC-4A4B-8473-85569B2EAFA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CD4F-E8EB-49F8-88DA-2F3C17B0E2EC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45BB-2AF9-49C1-8095-E0D08D0898EF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91EB-1C34-4B97-9BB9-BCDFBF2F3EEF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0532-2A48-45C0-87A7-56E0321F8C83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14B-502F-4B1E-8000-B431A90E097E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C911-2D9B-4221-BF83-56A84D0B7418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5B7-F360-4953-A7BA-ABFB6E80178F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6BA-FF50-4486-B30D-CD1225F0F315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694-BB54-4303-9378-51289E65F0DF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F3EB-6B9C-470E-ACF2-5849F0B066E3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679F-FA29-47F1-8B8F-6A456EA43F46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16ED-252A-4187-8BE5-DB6D795C5FDA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280-8A0D-449B-9E02-BBFABC56D1E0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148F-9C9B-4B9E-8451-D231156EE280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36F-BE75-4BF5-BDE8-98067B984548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8276-402C-485B-AB75-788F89A0ACB6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78FD-892C-4BA5-85D9-006891BB1748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8378F8-17BB-4A43-8ABE-6482B10306CD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110255A-81BF-9182-8AB7-00FBCC9F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50944"/>
            <a:ext cx="6544491" cy="4581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92BC4-CDC7-1F7F-DCCF-D45E6F96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558" y="1950944"/>
            <a:ext cx="3510998" cy="1910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45161-EF03-8906-9A02-C6ECDE31E3BB}"/>
              </a:ext>
            </a:extLst>
          </p:cNvPr>
          <p:cNvSpPr txBox="1"/>
          <p:nvPr/>
        </p:nvSpPr>
        <p:spPr>
          <a:xfrm>
            <a:off x="5801722" y="3861423"/>
            <a:ext cx="1576231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estable con buena recomendación: </a:t>
            </a:r>
            <a:r>
              <a:rPr lang="es-CL" sz="1100" dirty="0">
                <a:solidFill>
                  <a:schemeClr val="bg1"/>
                </a:solidFill>
              </a:rPr>
              <a:t>Recomendación esta en torno a la decisión real que tomo la operación.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39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BB614-805F-1637-30F3-26E9AE01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30" y="1937108"/>
            <a:ext cx="3512132" cy="1911096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9B26E58-2D3A-06CA-ADAE-4C674C12B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5" y="1937108"/>
            <a:ext cx="6544491" cy="4581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940B2-3DDD-EA69-D6BE-B1326F756C2E}"/>
              </a:ext>
            </a:extLst>
          </p:cNvPr>
          <p:cNvSpPr txBox="1"/>
          <p:nvPr/>
        </p:nvSpPr>
        <p:spPr>
          <a:xfrm>
            <a:off x="5800290" y="3848204"/>
            <a:ext cx="1505945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inestable con mala recomendación: </a:t>
            </a:r>
            <a:r>
              <a:rPr lang="es-CL" sz="1100" dirty="0">
                <a:solidFill>
                  <a:schemeClr val="bg1"/>
                </a:solidFill>
              </a:rPr>
              <a:t>Recomendación indica seguir cargando pero TPH cae pese a estar con una carga inferior (No actúa sistema de control).</a:t>
            </a:r>
          </a:p>
          <a:p>
            <a:endParaRPr lang="es-CL" sz="1100" dirty="0">
              <a:solidFill>
                <a:schemeClr val="bg1"/>
              </a:solidFill>
            </a:endParaRPr>
          </a:p>
          <a:p>
            <a:endParaRPr lang="en-US" sz="1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BF72D9-1B49-DF09-C8C8-050C681DC07C}"/>
              </a:ext>
            </a:extLst>
          </p:cNvPr>
          <p:cNvCxnSpPr>
            <a:cxnSpLocks/>
          </p:cNvCxnSpPr>
          <p:nvPr/>
        </p:nvCxnSpPr>
        <p:spPr>
          <a:xfrm>
            <a:off x="1876532" y="2572871"/>
            <a:ext cx="0" cy="1275333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E5E01BE-F39A-C949-4B7B-4A93AFDBF4C5}"/>
              </a:ext>
            </a:extLst>
          </p:cNvPr>
          <p:cNvSpPr/>
          <p:nvPr/>
        </p:nvSpPr>
        <p:spPr>
          <a:xfrm>
            <a:off x="1721424" y="3253864"/>
            <a:ext cx="310216" cy="35027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AAC5-C0CB-B6DF-410B-ED4B8766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4CB4-1328-9132-CF9D-DFD6A6F6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Políticas aprendidas son consistentes con los resultados esperados a partir de conocimiento previo.</a:t>
            </a:r>
          </a:p>
          <a:p>
            <a:endParaRPr lang="es-ES" dirty="0"/>
          </a:p>
          <a:p>
            <a:r>
              <a:rPr lang="es-ES" dirty="0"/>
              <a:t>Surge la necesidad de poder testear las políticas aprendidas.</a:t>
            </a:r>
          </a:p>
          <a:p>
            <a:endParaRPr lang="es-ES" dirty="0"/>
          </a:p>
          <a:p>
            <a:r>
              <a:rPr lang="es-ES" dirty="0"/>
              <a:t>No se puede decir de manera categórica que las políticas aprendidas son óptimas o seguras debido a que no es posible la experimentación en la planta.</a:t>
            </a:r>
            <a:endParaRPr lang="en-U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Es necesario diseñar nuevas metodologías para poder testear de manera robusta las políticas aprendidas a partir del mismo tipo de estructura de información con la cual se entrena el algoritmo.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1540-171D-43DB-046D-4C8DD3C2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39D1F2B-2984-7668-6346-38CB9004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B3D2-566C-89B1-E8CD-CE4623C5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B629-3316-0162-FB91-0D30DEE1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Marco teórico </a:t>
            </a:r>
          </a:p>
          <a:p>
            <a:endParaRPr lang="es-CL" dirty="0"/>
          </a:p>
          <a:p>
            <a:r>
              <a:rPr lang="es-CL" dirty="0"/>
              <a:t>Modelamiento</a:t>
            </a:r>
          </a:p>
          <a:p>
            <a:endParaRPr lang="es-CL" dirty="0"/>
          </a:p>
          <a:p>
            <a:r>
              <a:rPr lang="es-ES" dirty="0"/>
              <a:t>“Estabilización de TPH mediante recomendación de su nivel de carga” </a:t>
            </a:r>
          </a:p>
          <a:p>
            <a:endParaRPr lang="es-CL" dirty="0"/>
          </a:p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E047-0841-5119-F5D3-64CD7EE9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CE081DB-D1AB-8D66-A8E7-AA0C847C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3BC-50E9-D784-E7B0-01E11B2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0542-B3AF-327C-28BE-C1346F314F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95" y="2223657"/>
            <a:ext cx="10353761" cy="3424107"/>
          </a:xfrm>
        </p:spPr>
        <p:txBody>
          <a:bodyPr>
            <a:normAutofit/>
          </a:bodyPr>
          <a:lstStyle/>
          <a:p>
            <a:r>
              <a:rPr lang="es-CL" dirty="0"/>
              <a:t>La necesidad de procesos mineros más eficientes es la motivación de este trabajo.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Este trabajo esta enfocado en mantener estable la producción en escenarios operacionales complejos pero la idea también puede ser extrapolada a la reducción de consumo hídrico o energético.</a:t>
            </a:r>
          </a:p>
          <a:p>
            <a:endParaRPr lang="en-US" dirty="0"/>
          </a:p>
          <a:p>
            <a:r>
              <a:rPr lang="es-ES" dirty="0"/>
              <a:t>Los altos costos de inversión de los molinos SAG implican que se deben operar de manera cuidadosa; esto último motiva el uso de Reinforcement Learning Offline.</a:t>
            </a: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B733-6293-CD55-E9AC-EB15452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6717B44-8DCF-0554-A9A7-926BF015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8067-A799-9D8E-96E4-A1D94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Breve marco teórico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AE86-D6BD-BAEF-2CE4-69B47E6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904ADC-2035-4BBC-D3E6-10427D150691}"/>
              </a:ext>
            </a:extLst>
          </p:cNvPr>
          <p:cNvGrpSpPr/>
          <p:nvPr/>
        </p:nvGrpSpPr>
        <p:grpSpPr>
          <a:xfrm>
            <a:off x="506199" y="1553277"/>
            <a:ext cx="4846564" cy="4711024"/>
            <a:chOff x="194157" y="1784857"/>
            <a:chExt cx="4846564" cy="47110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838DEB-4379-5AE1-3DC0-13F947F102FC}"/>
                </a:ext>
              </a:extLst>
            </p:cNvPr>
            <p:cNvGrpSpPr/>
            <p:nvPr/>
          </p:nvGrpSpPr>
          <p:grpSpPr>
            <a:xfrm>
              <a:off x="194157" y="1784857"/>
              <a:ext cx="4846564" cy="3253067"/>
              <a:chOff x="913795" y="2110284"/>
              <a:chExt cx="4846564" cy="325306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4A7BBB-9CBE-00E6-4636-B4DCB22DF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3795" y="2367090"/>
                <a:ext cx="4846564" cy="299626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8B8097-1685-7505-8428-6F8A57B6836C}"/>
                  </a:ext>
                </a:extLst>
              </p:cNvPr>
              <p:cNvSpPr txBox="1"/>
              <p:nvPr/>
            </p:nvSpPr>
            <p:spPr>
              <a:xfrm>
                <a:off x="913795" y="2110284"/>
                <a:ext cx="4846564" cy="2616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1100" b="1" dirty="0">
                    <a:solidFill>
                      <a:schemeClr val="bg1"/>
                    </a:solidFill>
                  </a:rPr>
                  <a:t>Conceptualmente:</a:t>
                </a:r>
                <a:endParaRPr lang="es-CL" sz="1100" b="1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75260B-A282-CF67-FBA9-A7A60597ED85}"/>
                </a:ext>
              </a:extLst>
            </p:cNvPr>
            <p:cNvGrpSpPr/>
            <p:nvPr/>
          </p:nvGrpSpPr>
          <p:grpSpPr>
            <a:xfrm>
              <a:off x="194157" y="5017772"/>
              <a:ext cx="4846563" cy="1478109"/>
              <a:chOff x="6372209" y="2998088"/>
              <a:chExt cx="4591692" cy="134721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3D02C20-309A-938C-A236-40EEB1C48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209" y="3654640"/>
                <a:ext cx="4591691" cy="69065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A1D37-9CD6-E377-B964-98D41BFCAFA7}"/>
                  </a:ext>
                </a:extLst>
              </p:cNvPr>
              <p:cNvSpPr txBox="1"/>
              <p:nvPr/>
            </p:nvSpPr>
            <p:spPr>
              <a:xfrm>
                <a:off x="6372210" y="3390817"/>
                <a:ext cx="4591691" cy="2616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1100" dirty="0">
                    <a:solidFill>
                      <a:schemeClr val="bg1"/>
                    </a:solidFill>
                  </a:rPr>
                  <a:t>Proceso de decisión de Márkov (MDP)</a:t>
                </a:r>
                <a:endParaRPr lang="es-CL" sz="11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9AC1F-1620-64AF-0D1F-9477CE9DDF79}"/>
                  </a:ext>
                </a:extLst>
              </p:cNvPr>
              <p:cNvSpPr txBox="1"/>
              <p:nvPr/>
            </p:nvSpPr>
            <p:spPr>
              <a:xfrm>
                <a:off x="6372209" y="2998088"/>
                <a:ext cx="4591692" cy="39272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s-CL" sz="11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CL" sz="1100" b="1" dirty="0">
                    <a:solidFill>
                      <a:schemeClr val="bg1"/>
                    </a:solidFill>
                  </a:rPr>
                  <a:t>Matemáticamente:</a:t>
                </a:r>
                <a:endParaRPr lang="es-CL" sz="1100" b="1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E468C6-E1DC-851F-F735-E81B72C1F1C0}"/>
              </a:ext>
            </a:extLst>
          </p:cNvPr>
          <p:cNvGrpSpPr/>
          <p:nvPr/>
        </p:nvGrpSpPr>
        <p:grpSpPr>
          <a:xfrm>
            <a:off x="5624700" y="1553277"/>
            <a:ext cx="2338565" cy="1875723"/>
            <a:chOff x="5624700" y="2714110"/>
            <a:chExt cx="2338565" cy="187572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6F8B51-0DD9-705D-4A58-8B48A084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700" y="2714110"/>
              <a:ext cx="2338565" cy="18757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95B2D-8929-2D7C-FB6C-FAE9169816DC}"/>
                </a:ext>
              </a:extLst>
            </p:cNvPr>
            <p:cNvSpPr txBox="1"/>
            <p:nvPr/>
          </p:nvSpPr>
          <p:spPr>
            <a:xfrm>
              <a:off x="5744475" y="2732582"/>
              <a:ext cx="286871" cy="3697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90A45-1D71-A8B7-43FA-D16AF9030BEB}"/>
              </a:ext>
            </a:extLst>
          </p:cNvPr>
          <p:cNvGrpSpPr/>
          <p:nvPr/>
        </p:nvGrpSpPr>
        <p:grpSpPr>
          <a:xfrm>
            <a:off x="7963265" y="1553277"/>
            <a:ext cx="3304291" cy="1875723"/>
            <a:chOff x="7963265" y="2714110"/>
            <a:chExt cx="3304291" cy="18757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B19C35E-F78F-400B-9D0F-99E8A973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265" y="2714110"/>
              <a:ext cx="3304291" cy="18757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CECEF-C5AD-17CF-2467-2CD0FCCF7867}"/>
                </a:ext>
              </a:extLst>
            </p:cNvPr>
            <p:cNvSpPr txBox="1"/>
            <p:nvPr/>
          </p:nvSpPr>
          <p:spPr>
            <a:xfrm rot="5400000">
              <a:off x="8361471" y="2708818"/>
              <a:ext cx="232290" cy="2798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636E10F-621A-3676-24FB-A11CC599D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298" y="4639649"/>
            <a:ext cx="4910636" cy="14315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CDA2B7-ED1E-1F12-20AD-3EC974FA6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808" y="3525981"/>
            <a:ext cx="3885616" cy="1016687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5132E8F1-7565-83FC-A166-2507D8CCD5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3BB-D2D3-0F36-FDA1-12DD247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BEE7-BD7D-704A-964A-4415322B7C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b="1" dirty="0"/>
              <a:t>Estados</a:t>
            </a:r>
            <a:r>
              <a:rPr lang="es-CL" dirty="0"/>
              <a:t>:  Agua, porcentaje de sólidos, rpm, HH TPH, granulometría, celda de carga y Setpoint HH celda de carga 5 minutos antes.</a:t>
            </a:r>
          </a:p>
          <a:p>
            <a:r>
              <a:rPr lang="es-CL" b="1" dirty="0"/>
              <a:t>Acciones</a:t>
            </a:r>
            <a:r>
              <a:rPr lang="es-CL" dirty="0"/>
              <a:t>: Setpoint HH celda de carga.</a:t>
            </a:r>
          </a:p>
          <a:p>
            <a:r>
              <a:rPr lang="es-CL" b="1" dirty="0"/>
              <a:t>Reward</a:t>
            </a:r>
            <a:r>
              <a:rPr lang="es-CL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1 si no hay perdidas </a:t>
            </a:r>
            <a:r>
              <a:rPr lang="es-CL" dirty="0">
                <a:sym typeface="Wingdings" panose="05000000000000000000" pitchFamily="2" charset="2"/>
              </a:rPr>
              <a:t> Perdidas menores a 100.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-1 si hay perdida </a:t>
            </a:r>
            <a:r>
              <a:rPr lang="es-CL" dirty="0">
                <a:sym typeface="Wingdings" panose="05000000000000000000" pitchFamily="2" charset="2"/>
              </a:rPr>
              <a:t> Perdidas mayores a 100.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s-CL" b="1" dirty="0"/>
              <a:t>Modelo</a:t>
            </a:r>
            <a:r>
              <a:rPr lang="es-CL" dirty="0"/>
              <a:t>:  </a:t>
            </a:r>
            <a:r>
              <a:rPr lang="es-CL" b="1" dirty="0" err="1"/>
              <a:t>Advantage</a:t>
            </a:r>
            <a:r>
              <a:rPr lang="es-CL" b="1" dirty="0"/>
              <a:t> </a:t>
            </a:r>
            <a:r>
              <a:rPr lang="es-CL" b="1" dirty="0" err="1"/>
              <a:t>Weighted</a:t>
            </a:r>
            <a:r>
              <a:rPr lang="es-CL" b="1" dirty="0"/>
              <a:t> Actor-</a:t>
            </a:r>
            <a:r>
              <a:rPr lang="es-CL" b="1" dirty="0" err="1"/>
              <a:t>Critic</a:t>
            </a:r>
            <a:r>
              <a:rPr lang="es-CL" dirty="0"/>
              <a:t>. </a:t>
            </a:r>
          </a:p>
          <a:p>
            <a:pPr marL="36900" indent="0">
              <a:buNone/>
            </a:pPr>
            <a:endParaRPr lang="es-CL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AFBCC-2537-FB18-9207-C34A3ED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C9F3227-83CD-3F5F-EA12-002967C8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AB7BE5-5696-2679-249C-E8E63F54A56C}"/>
              </a:ext>
            </a:extLst>
          </p:cNvPr>
          <p:cNvGrpSpPr/>
          <p:nvPr/>
        </p:nvGrpSpPr>
        <p:grpSpPr>
          <a:xfrm>
            <a:off x="7513538" y="3262904"/>
            <a:ext cx="3000473" cy="1995134"/>
            <a:chOff x="7959960" y="2590242"/>
            <a:chExt cx="3000473" cy="1995134"/>
          </a:xfrm>
        </p:grpSpPr>
        <p:pic>
          <p:nvPicPr>
            <p:cNvPr id="7" name="Picture 6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5754EB8B-40EA-9E5C-C8DB-514948A28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6"/>
            <a:stretch/>
          </p:blipFill>
          <p:spPr>
            <a:xfrm>
              <a:off x="7959960" y="2609292"/>
              <a:ext cx="3000473" cy="19760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E41DC-B577-A5C5-2E2F-A69413943F4B}"/>
                </a:ext>
              </a:extLst>
            </p:cNvPr>
            <p:cNvSpPr txBox="1"/>
            <p:nvPr/>
          </p:nvSpPr>
          <p:spPr>
            <a:xfrm>
              <a:off x="7959960" y="2590242"/>
              <a:ext cx="3000472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dirty="0">
                  <a:solidFill>
                    <a:schemeClr val="bg1"/>
                  </a:solidFill>
                </a:rPr>
                <a:t>Curva de </a:t>
              </a:r>
              <a:r>
                <a:rPr lang="es-CL" sz="1100" dirty="0">
                  <a:solidFill>
                    <a:schemeClr val="bg1"/>
                  </a:solidFill>
                  <a:latin typeface="Abadi" panose="020B0604020104020204" pitchFamily="34" charset="0"/>
                </a:rPr>
                <a:t>molienda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76-6A0C-8BC2-4573-37BA09F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512B-A252-70F2-5597-8EA6E34E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6</a:t>
            </a:fld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3C8EFCA-808D-B853-0522-8E8381BA9144}"/>
              </a:ext>
            </a:extLst>
          </p:cNvPr>
          <p:cNvSpPr/>
          <p:nvPr/>
        </p:nvSpPr>
        <p:spPr>
          <a:xfrm>
            <a:off x="11267556" y="3727096"/>
            <a:ext cx="753546" cy="52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8270A-0E08-D37F-3F7E-4607CF24F5E5}"/>
              </a:ext>
            </a:extLst>
          </p:cNvPr>
          <p:cNvSpPr/>
          <p:nvPr/>
        </p:nvSpPr>
        <p:spPr>
          <a:xfrm>
            <a:off x="117848" y="2622992"/>
            <a:ext cx="1335742" cy="1380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Estado de molino SAG 5 min antes</a:t>
            </a:r>
            <a:endParaRPr lang="en-US" sz="9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4CAF6D-6D18-3EF6-620C-262EFA2B65CC}"/>
              </a:ext>
            </a:extLst>
          </p:cNvPr>
          <p:cNvSpPr/>
          <p:nvPr/>
        </p:nvSpPr>
        <p:spPr>
          <a:xfrm>
            <a:off x="2004919" y="3120407"/>
            <a:ext cx="1335742" cy="13805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Acción que recomienda HH celda de carga</a:t>
            </a:r>
            <a:endParaRPr lang="en-US" sz="9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2064E-E9F7-3ACB-BCDE-4022A5BCBEF6}"/>
              </a:ext>
            </a:extLst>
          </p:cNvPr>
          <p:cNvSpPr/>
          <p:nvPr/>
        </p:nvSpPr>
        <p:spPr>
          <a:xfrm>
            <a:off x="3730624" y="2430125"/>
            <a:ext cx="1335742" cy="13805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b="1" dirty="0"/>
              <a:t>Recompensa:</a:t>
            </a:r>
          </a:p>
          <a:p>
            <a:r>
              <a:rPr lang="es-CL" sz="9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 dirty="0"/>
              <a:t>-1 si hay pérdidas.</a:t>
            </a:r>
          </a:p>
          <a:p>
            <a:endParaRPr lang="es-CL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 dirty="0"/>
              <a:t>1 si no hay pérdidas.</a:t>
            </a:r>
            <a:endParaRPr lang="en-US" sz="9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16A21D9-A9EF-EFA5-DE90-1861132DFEB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453590" y="3313274"/>
            <a:ext cx="551329" cy="497415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D58B980-E4DB-06C8-D1A1-67142E8CCE8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340661" y="3120407"/>
            <a:ext cx="389963" cy="690282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8934B8D-5A06-77E8-1D51-4B90CC8F9B2D}"/>
              </a:ext>
            </a:extLst>
          </p:cNvPr>
          <p:cNvSpPr/>
          <p:nvPr/>
        </p:nvSpPr>
        <p:spPr>
          <a:xfrm>
            <a:off x="3730624" y="4005651"/>
            <a:ext cx="1335742" cy="1380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Nuevo estado del molino dada la acción tomada</a:t>
            </a:r>
            <a:endParaRPr lang="en-US" sz="9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6D9D5CE-64B1-E4E8-A50F-EE3923A4147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3340661" y="3810689"/>
            <a:ext cx="389963" cy="885244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23AC348-7531-AE99-884A-49AA27CDE72E}"/>
              </a:ext>
            </a:extLst>
          </p:cNvPr>
          <p:cNvSpPr/>
          <p:nvPr/>
        </p:nvSpPr>
        <p:spPr>
          <a:xfrm>
            <a:off x="6230470" y="2622992"/>
            <a:ext cx="1335742" cy="1380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Estado de molino SAG 5 min antes</a:t>
            </a:r>
            <a:endParaRPr lang="en-US" sz="9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EFDA12-D71B-4849-AA1D-B6FC125F0797}"/>
              </a:ext>
            </a:extLst>
          </p:cNvPr>
          <p:cNvSpPr/>
          <p:nvPr/>
        </p:nvSpPr>
        <p:spPr>
          <a:xfrm>
            <a:off x="8117541" y="3120407"/>
            <a:ext cx="1335742" cy="13805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Acción que recomienda HH celda de carga</a:t>
            </a:r>
            <a:endParaRPr lang="en-US" sz="9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6A559-2553-C28E-F820-2E532DAFB001}"/>
              </a:ext>
            </a:extLst>
          </p:cNvPr>
          <p:cNvSpPr/>
          <p:nvPr/>
        </p:nvSpPr>
        <p:spPr>
          <a:xfrm>
            <a:off x="9843246" y="2430125"/>
            <a:ext cx="1335742" cy="13805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b="1" dirty="0"/>
              <a:t>Recompensa:</a:t>
            </a:r>
          </a:p>
          <a:p>
            <a:r>
              <a:rPr lang="es-CL" sz="9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 dirty="0"/>
              <a:t>-1 si hay pérdidas.</a:t>
            </a:r>
          </a:p>
          <a:p>
            <a:endParaRPr lang="es-CL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 dirty="0"/>
              <a:t>1 si no hay pérdidas.</a:t>
            </a:r>
            <a:endParaRPr lang="en-US" sz="9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678D5B7-4201-F52B-9F36-B69A1319C436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7566212" y="3313274"/>
            <a:ext cx="551329" cy="497415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4CFC2A-0102-85D3-935C-5C39081D48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453283" y="3120407"/>
            <a:ext cx="389963" cy="690282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86831CC-D660-833B-557D-247D954A5878}"/>
              </a:ext>
            </a:extLst>
          </p:cNvPr>
          <p:cNvSpPr/>
          <p:nvPr/>
        </p:nvSpPr>
        <p:spPr>
          <a:xfrm>
            <a:off x="9843246" y="4005651"/>
            <a:ext cx="1335742" cy="1380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b="1" dirty="0"/>
              <a:t>Nuevo estado del molino dada la acción tomada</a:t>
            </a:r>
            <a:endParaRPr lang="en-US" sz="900" b="1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47A0875-9515-9B63-9B50-C43488E62C44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9453283" y="3810689"/>
            <a:ext cx="389963" cy="885244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AF578C2-698F-3BEB-F0B7-7D19BA58A9F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066366" y="3313274"/>
            <a:ext cx="1164104" cy="1382659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logo&#10;&#10;Description automatically generated">
            <a:extLst>
              <a:ext uri="{FF2B5EF4-FFF2-40B4-BE49-F238E27FC236}">
                <a16:creationId xmlns:a16="http://schemas.microsoft.com/office/drawing/2014/main" id="{8EE30D0B-F50E-FE24-6674-F04AB3B0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6" grpId="0" animBg="1"/>
      <p:bldP spid="7" grpId="0" animBg="1"/>
      <p:bldP spid="22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4465CE4-E171-BDF1-4011-2217411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BE1F6BF0-3C6A-4A47-A592-211A5094F777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4FCAC-3AF7-B9DD-5BC8-095A9B95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52" y="1787014"/>
            <a:ext cx="3404568" cy="2272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126B1E-07D8-7998-7651-F900EAEB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52" y="4328970"/>
            <a:ext cx="3404568" cy="2272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1E0D2-4F1C-E8C2-4995-0D06A2F2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485" y="1787014"/>
            <a:ext cx="4103214" cy="2272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057A1-D141-E8D8-C1BC-D81ED1826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485" y="4328970"/>
            <a:ext cx="4103214" cy="22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2133F-2DFF-4968-58AC-21CD8BC8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80" y="1926824"/>
            <a:ext cx="3510998" cy="1910479"/>
          </a:xfrm>
          <a:prstGeom prst="rect">
            <a:avLst/>
          </a:prstGeom>
        </p:spPr>
      </p:pic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D7BFCF7-EADC-FDD3-820F-57178AFB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26824"/>
            <a:ext cx="6569901" cy="45842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6DA87E-A1A4-6BA5-24DF-BC3BE22E1F0C}"/>
              </a:ext>
            </a:extLst>
          </p:cNvPr>
          <p:cNvCxnSpPr>
            <a:cxnSpLocks/>
          </p:cNvCxnSpPr>
          <p:nvPr/>
        </p:nvCxnSpPr>
        <p:spPr>
          <a:xfrm>
            <a:off x="1975681" y="2592904"/>
            <a:ext cx="0" cy="1248714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C44A94-608C-0BB5-F3AF-9E79ECADF2FA}"/>
              </a:ext>
            </a:extLst>
          </p:cNvPr>
          <p:cNvSpPr/>
          <p:nvPr/>
        </p:nvSpPr>
        <p:spPr>
          <a:xfrm>
            <a:off x="1766167" y="3286680"/>
            <a:ext cx="393168" cy="35027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A81CA2-8F1A-4E35-56E0-58904AD735AD}"/>
              </a:ext>
            </a:extLst>
          </p:cNvPr>
          <p:cNvSpPr/>
          <p:nvPr/>
        </p:nvSpPr>
        <p:spPr>
          <a:xfrm>
            <a:off x="1830111" y="2657017"/>
            <a:ext cx="1127976" cy="35027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7EFD3E-FB57-4E5D-EB01-B784F5B30D16}"/>
              </a:ext>
            </a:extLst>
          </p:cNvPr>
          <p:cNvCxnSpPr>
            <a:cxnSpLocks/>
          </p:cNvCxnSpPr>
          <p:nvPr/>
        </p:nvCxnSpPr>
        <p:spPr>
          <a:xfrm>
            <a:off x="4042034" y="2578775"/>
            <a:ext cx="0" cy="1248714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78116F-250A-F37F-3802-9510FA672FB8}"/>
              </a:ext>
            </a:extLst>
          </p:cNvPr>
          <p:cNvSpPr/>
          <p:nvPr/>
        </p:nvSpPr>
        <p:spPr>
          <a:xfrm flipH="1">
            <a:off x="3814010" y="3286680"/>
            <a:ext cx="437265" cy="35027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6A2DBF-1E27-F9C4-19D4-6607094F9C29}"/>
              </a:ext>
            </a:extLst>
          </p:cNvPr>
          <p:cNvSpPr/>
          <p:nvPr/>
        </p:nvSpPr>
        <p:spPr>
          <a:xfrm>
            <a:off x="3814010" y="2592904"/>
            <a:ext cx="1685787" cy="51380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BDC1B-16E1-1C22-DDFF-0D9B9474AC27}"/>
              </a:ext>
            </a:extLst>
          </p:cNvPr>
          <p:cNvSpPr txBox="1"/>
          <p:nvPr/>
        </p:nvSpPr>
        <p:spPr>
          <a:xfrm>
            <a:off x="5884534" y="3817677"/>
            <a:ext cx="1512804" cy="23544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</a:rPr>
              <a:t>Escenario inestable con buena recomendación: </a:t>
            </a:r>
            <a:r>
              <a:rPr lang="es-CL" sz="1050" dirty="0">
                <a:solidFill>
                  <a:schemeClr val="bg1"/>
                </a:solidFill>
              </a:rPr>
              <a:t>TPH cae debido a que su celda de carga</a:t>
            </a:r>
            <a:r>
              <a:rPr lang="es-CL" sz="1050" b="1" dirty="0">
                <a:solidFill>
                  <a:schemeClr val="bg1"/>
                </a:solidFill>
              </a:rPr>
              <a:t> </a:t>
            </a:r>
            <a:r>
              <a:rPr lang="es-CL" sz="1050" dirty="0">
                <a:solidFill>
                  <a:schemeClr val="bg1"/>
                </a:solidFill>
              </a:rPr>
              <a:t>supera su setpoint y en consecuencia sistema de control actúa. La recomendación indica que se le de más espacio al molino para cargar, de este modo sistema de control no hubiese actuado.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84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2133F-2DFF-4968-58AC-21CD8BC8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80" y="1926824"/>
            <a:ext cx="3510998" cy="1910479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A7CFBD-A91F-3AAA-493F-1FDE18033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" y="1926824"/>
            <a:ext cx="6544491" cy="45811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1BDC1B-16E1-1C22-DDFF-0D9B9474AC27}"/>
              </a:ext>
            </a:extLst>
          </p:cNvPr>
          <p:cNvSpPr txBox="1"/>
          <p:nvPr/>
        </p:nvSpPr>
        <p:spPr>
          <a:xfrm>
            <a:off x="5834011" y="3837303"/>
            <a:ext cx="1512804" cy="23544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</a:rPr>
              <a:t>Escenario inestable con buena recomendación: </a:t>
            </a:r>
            <a:r>
              <a:rPr lang="es-CL" sz="1050" dirty="0">
                <a:solidFill>
                  <a:schemeClr val="bg1"/>
                </a:solidFill>
              </a:rPr>
              <a:t>TPH cae debido a que su celda de carga</a:t>
            </a:r>
            <a:r>
              <a:rPr lang="es-CL" sz="1050" b="1" dirty="0">
                <a:solidFill>
                  <a:schemeClr val="bg1"/>
                </a:solidFill>
              </a:rPr>
              <a:t> </a:t>
            </a:r>
            <a:r>
              <a:rPr lang="es-CL" sz="1050" dirty="0">
                <a:solidFill>
                  <a:schemeClr val="bg1"/>
                </a:solidFill>
              </a:rPr>
              <a:t>supera su setpoint y en consecuencia sistema de control actúa. La recomendación indica que se le de más espacio al molino para cargar, de este modo sistema de control no hubiese actuado.</a:t>
            </a:r>
            <a:endParaRPr lang="en-US" sz="10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BB035-2B39-A178-55FF-85F15B332AF9}"/>
              </a:ext>
            </a:extLst>
          </p:cNvPr>
          <p:cNvCxnSpPr>
            <a:cxnSpLocks/>
          </p:cNvCxnSpPr>
          <p:nvPr/>
        </p:nvCxnSpPr>
        <p:spPr>
          <a:xfrm>
            <a:off x="1984108" y="2592904"/>
            <a:ext cx="0" cy="1248714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E8AD52A-A6A9-2E14-D7DE-4AD1FA88438F}"/>
              </a:ext>
            </a:extLst>
          </p:cNvPr>
          <p:cNvSpPr/>
          <p:nvPr/>
        </p:nvSpPr>
        <p:spPr>
          <a:xfrm>
            <a:off x="1787524" y="3286680"/>
            <a:ext cx="393168" cy="35027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CA3F3C-1600-1268-04AB-FE2148732407}"/>
              </a:ext>
            </a:extLst>
          </p:cNvPr>
          <p:cNvSpPr/>
          <p:nvPr/>
        </p:nvSpPr>
        <p:spPr>
          <a:xfrm>
            <a:off x="1904503" y="2595009"/>
            <a:ext cx="2866424" cy="48700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1015</TotalTime>
  <Words>608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Arial</vt:lpstr>
      <vt:lpstr>Calibri</vt:lpstr>
      <vt:lpstr>Calisto MT</vt:lpstr>
      <vt:lpstr>Wingdings</vt:lpstr>
      <vt:lpstr>Wingdings 2</vt:lpstr>
      <vt:lpstr>Slate</vt:lpstr>
      <vt:lpstr>Recomendación de variables manipulables en molinos SAG con Deep Reinforcement Learning Offline</vt:lpstr>
      <vt:lpstr>Agenda</vt:lpstr>
      <vt:lpstr>Introducción</vt:lpstr>
      <vt:lpstr>Breve marco teórico </vt:lpstr>
      <vt:lpstr>Modelamiento</vt:lpstr>
      <vt:lpstr>Modelamiento</vt:lpstr>
      <vt:lpstr>“Estabilización de TPH mediante recomendación de su nivel de carga” </vt:lpstr>
      <vt:lpstr>“Estabilización de TPH mediante recomendación de su nivel de carga” </vt:lpstr>
      <vt:lpstr>“Estabilización de TPH mediante recomendación de su nivel de carga” </vt:lpstr>
      <vt:lpstr>“Estabilización de TPH mediante recomendación de su nivel de carga” </vt:lpstr>
      <vt:lpstr>“Estabilización de TPH mediante recomendación de su nivel de carga” </vt:lpstr>
      <vt:lpstr>Conclusiones</vt:lpstr>
      <vt:lpstr>Recomendación de variables manipulables en molinos SAG con Deep Reinforcement Learning Offline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Recomendación de variables manipulables en molinos SAG con Deep Reinforcement Learning Offline </dc:title>
  <dc:creator>Cadiz, José Luis</dc:creator>
  <cp:lastModifiedBy>Cadiz, José Luis</cp:lastModifiedBy>
  <cp:revision>76</cp:revision>
  <dcterms:created xsi:type="dcterms:W3CDTF">2023-07-22T22:46:23Z</dcterms:created>
  <dcterms:modified xsi:type="dcterms:W3CDTF">2023-07-25T01:22:25Z</dcterms:modified>
</cp:coreProperties>
</file>