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2"/>
  </p:notesMasterIdLst>
  <p:sldIdLst>
    <p:sldId id="260" r:id="rId2"/>
    <p:sldId id="262" r:id="rId3"/>
    <p:sldId id="259" r:id="rId4"/>
    <p:sldId id="266" r:id="rId5"/>
    <p:sldId id="267" r:id="rId6"/>
    <p:sldId id="257" r:id="rId7"/>
    <p:sldId id="264" r:id="rId8"/>
    <p:sldId id="261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6061B-4BA4-488D-B7EB-FF95CE14C45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F5B50-95F2-4388-8781-78A34307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026-98EC-4A4B-8473-85569B2EAFA8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CD4F-E8EB-49F8-88DA-2F3C17B0E2EC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45BB-2AF9-49C1-8095-E0D08D0898EF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91EB-1C34-4B97-9BB9-BCDFBF2F3EEF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55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0532-2A48-45C0-87A7-56E0321F8C83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C14B-502F-4B1E-8000-B431A90E097E}" type="datetime1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C911-2D9B-4221-BF83-56A84D0B7418}" type="datetime1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9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5B7-F360-4953-A7BA-ABFB6E80178F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0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6BA-FF50-4486-B30D-CD1225F0F315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93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694-BB54-4303-9378-51289E65F0DF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F3EB-6B9C-470E-ACF2-5849F0B066E3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679F-FA29-47F1-8B8F-6A456EA43F46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16ED-252A-4187-8BE5-DB6D795C5FDA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280-8A0D-449B-9E02-BBFABC56D1E0}" type="datetime1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148F-9C9B-4B9E-8451-D231156EE280}" type="datetime1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36F-BE75-4BF5-BDE8-98067B984548}" type="datetime1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8276-402C-485B-AB75-788F89A0ACB6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78FD-892C-4BA5-85D9-006891BB1748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8378F8-17BB-4A43-8ABE-6482B10306CD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1F6BF0-3C6A-4A47-A592-211A5094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6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54BF-D942-986D-69FF-F57BAE76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654422"/>
            <a:ext cx="3382832" cy="2775073"/>
          </a:xfrm>
        </p:spPr>
        <p:txBody>
          <a:bodyPr>
            <a:normAutofit fontScale="90000"/>
          </a:bodyPr>
          <a:lstStyle/>
          <a:p>
            <a:pPr algn="l"/>
            <a:r>
              <a:rPr lang="es-ES" sz="2800" b="1" dirty="0"/>
              <a:t>Recomendación de variables manipulables en molinos SAG con Deep Reinforcement Learning Offline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1473-F666-E6F9-2BB0-7ACC196D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3537066"/>
            <a:ext cx="3382831" cy="11853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L" b="1" dirty="0">
                <a:solidFill>
                  <a:schemeClr val="tx2"/>
                </a:solidFill>
              </a:rPr>
              <a:t>Avances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José Luis Cádiz S.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Seminario de robótica y sistemas autónomos – EL 7021 Otoño 2023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Content Placeholder 4" descr="A picture containing old, dirty, area, engine">
            <a:extLst>
              <a:ext uri="{FF2B5EF4-FFF2-40B4-BE49-F238E27FC236}">
                <a16:creationId xmlns:a16="http://schemas.microsoft.com/office/drawing/2014/main" id="{67248FB2-6D49-7A4F-26F5-143B16AB36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6" r="30879"/>
          <a:stretch/>
        </p:blipFill>
        <p:spPr>
          <a:xfrm>
            <a:off x="4654296" y="0"/>
            <a:ext cx="7537704" cy="685799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F36221CE-184B-A8B9-761F-1A39B4627A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1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54BF-D942-986D-69FF-F57BAE76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654422"/>
            <a:ext cx="3382832" cy="2775073"/>
          </a:xfrm>
        </p:spPr>
        <p:txBody>
          <a:bodyPr>
            <a:normAutofit fontScale="90000"/>
          </a:bodyPr>
          <a:lstStyle/>
          <a:p>
            <a:pPr algn="l"/>
            <a:r>
              <a:rPr lang="es-ES" sz="2800" b="1" dirty="0"/>
              <a:t>Recomendación de variables manipulables en molinos SAG con Deep Reinforcement Learning Offline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1473-F666-E6F9-2BB0-7ACC196D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3537066"/>
            <a:ext cx="3382831" cy="11853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L" b="1" dirty="0">
                <a:solidFill>
                  <a:schemeClr val="tx2"/>
                </a:solidFill>
              </a:rPr>
              <a:t>Avances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José Luis Cádiz S.</a:t>
            </a:r>
          </a:p>
          <a:p>
            <a:pPr algn="l"/>
            <a:r>
              <a:rPr lang="es-CL" dirty="0">
                <a:solidFill>
                  <a:schemeClr val="tx2"/>
                </a:solidFill>
              </a:rPr>
              <a:t>Seminario de robótica y sistemas autónomos – EL 7021 Otoño 2023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A picture containing old, dirty, area, engine">
            <a:extLst>
              <a:ext uri="{FF2B5EF4-FFF2-40B4-BE49-F238E27FC236}">
                <a16:creationId xmlns:a16="http://schemas.microsoft.com/office/drawing/2014/main" id="{67248FB2-6D49-7A4F-26F5-143B16AB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6" r="30879"/>
          <a:stretch/>
        </p:blipFill>
        <p:spPr>
          <a:xfrm>
            <a:off x="4654296" y="0"/>
            <a:ext cx="7537704" cy="685799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F36221CE-184B-A8B9-761F-1A39B4627A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B3D2-566C-89B1-E8CD-CE4623C5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B629-3316-0162-FB91-0D30DEE1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Introducción</a:t>
            </a:r>
          </a:p>
          <a:p>
            <a:endParaRPr lang="es-CL" dirty="0"/>
          </a:p>
          <a:p>
            <a:r>
              <a:rPr lang="es-CL" dirty="0"/>
              <a:t>Modelamiento</a:t>
            </a:r>
          </a:p>
          <a:p>
            <a:endParaRPr lang="es-CL" dirty="0"/>
          </a:p>
          <a:p>
            <a:r>
              <a:rPr lang="es-ES" dirty="0"/>
              <a:t>Fenómeno 1: “Estabilización de TPH mediante recomendación de su nivel de carga” </a:t>
            </a:r>
          </a:p>
          <a:p>
            <a:pPr marL="36900" indent="0">
              <a:buNone/>
            </a:pPr>
            <a:endParaRPr lang="es-CL" dirty="0"/>
          </a:p>
          <a:p>
            <a:r>
              <a:rPr lang="es-ES" sz="2000" dirty="0"/>
              <a:t>Fenómeno 2: “Reducción de cuellos de botella por alto nivel de arcilla mediante recomendación de rpm y porcentaje de sólidos” </a:t>
            </a:r>
          </a:p>
          <a:p>
            <a:endParaRPr lang="es-CL" dirty="0"/>
          </a:p>
          <a:p>
            <a:r>
              <a:rPr lang="es-CL" dirty="0"/>
              <a:t>Conclusiones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6E047-0841-5119-F5D3-64CD7EE9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ECE081DB-D1AB-8D66-A8E7-AA0C847CC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A3BC-50E9-D784-E7B0-01E11B20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0542-B3AF-327C-28BE-C1346F314F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dirty="0"/>
              <a:t>La necesidad de procesos mineros más eficientes es la motivación de este trabajo.</a:t>
            </a:r>
          </a:p>
          <a:p>
            <a:pPr marL="36900" indent="0">
              <a:buNone/>
            </a:pPr>
            <a:endParaRPr lang="es-CL" dirty="0"/>
          </a:p>
          <a:p>
            <a:r>
              <a:rPr lang="es-CL" dirty="0"/>
              <a:t>Este trabajo esta enfocado en mantener estable la producción en escenarios operacionales complejos pero la idea también puede ser extrapolada a la reducción de consumo hídrico o energético.</a:t>
            </a:r>
          </a:p>
          <a:p>
            <a:endParaRPr lang="en-US" dirty="0"/>
          </a:p>
          <a:p>
            <a:r>
              <a:rPr lang="es-ES" dirty="0"/>
              <a:t>Los altos costos de inversión de los molinos SAG implican que se deben operar de manera cuidadosa; esto último motiva el uso de Reinforcement Learning Offline.</a:t>
            </a:r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B733-6293-CD55-E9AC-EB15452D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6717B44-8DCF-0554-A9A7-926BF0153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3BB-D2D3-0F36-FDA1-12DD2474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Modelamiento: Fenómeno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BEE7-BD7D-704A-964A-4415322B7C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b="1" dirty="0"/>
              <a:t>Estados</a:t>
            </a:r>
            <a:r>
              <a:rPr lang="es-CL" dirty="0"/>
              <a:t>:  Agua, porcentaje de sólidos, rpm, HH TPH, granulometría, celda de carga y Setpoint HH celda de carga.</a:t>
            </a:r>
          </a:p>
          <a:p>
            <a:r>
              <a:rPr lang="es-CL" b="1" dirty="0"/>
              <a:t>Acciones</a:t>
            </a:r>
            <a:r>
              <a:rPr lang="es-CL" dirty="0"/>
              <a:t>: Setpoint HH celda de carga.</a:t>
            </a:r>
          </a:p>
          <a:p>
            <a:r>
              <a:rPr lang="es-CL" b="1" dirty="0"/>
              <a:t>Reward</a:t>
            </a:r>
            <a:r>
              <a:rPr lang="es-CL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1 si no hay perdidas </a:t>
            </a:r>
            <a:r>
              <a:rPr lang="es-CL" dirty="0">
                <a:sym typeface="Wingdings" panose="05000000000000000000" pitchFamily="2" charset="2"/>
              </a:rPr>
              <a:t> Perdidas menores a 100.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-1 si hay perdida </a:t>
            </a:r>
            <a:r>
              <a:rPr lang="es-CL" dirty="0">
                <a:sym typeface="Wingdings" panose="05000000000000000000" pitchFamily="2" charset="2"/>
              </a:rPr>
              <a:t> Perdidas mayores a 100.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s-CL" b="1" dirty="0"/>
              <a:t>Modelo</a:t>
            </a:r>
            <a:r>
              <a:rPr lang="es-CL" dirty="0"/>
              <a:t>:  </a:t>
            </a:r>
            <a:r>
              <a:rPr lang="es-CL" b="1" dirty="0" err="1"/>
              <a:t>Advantage</a:t>
            </a:r>
            <a:r>
              <a:rPr lang="es-CL" b="1" dirty="0"/>
              <a:t> </a:t>
            </a:r>
            <a:r>
              <a:rPr lang="es-CL" b="1" dirty="0" err="1"/>
              <a:t>Weighted</a:t>
            </a:r>
            <a:r>
              <a:rPr lang="es-CL" b="1" dirty="0"/>
              <a:t> Actor-</a:t>
            </a:r>
            <a:r>
              <a:rPr lang="es-CL" b="1" dirty="0" err="1"/>
              <a:t>Critic</a:t>
            </a:r>
            <a:r>
              <a:rPr lang="es-CL" dirty="0"/>
              <a:t>. </a:t>
            </a:r>
          </a:p>
          <a:p>
            <a:pPr marL="36900" indent="0">
              <a:buNone/>
            </a:pPr>
            <a:endParaRPr lang="es-CL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AFBCC-2537-FB18-9207-C34A3ED9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C9F3227-83CD-3F5F-EA12-002967C8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3BB-D2D3-0F36-FDA1-12DD2474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Modelamiento: Fenómeno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BEE7-BD7D-704A-964A-4415322B7C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b="1" dirty="0"/>
              <a:t>Estados</a:t>
            </a:r>
            <a:r>
              <a:rPr lang="es-CL" dirty="0"/>
              <a:t>:  Pendiente</a:t>
            </a:r>
          </a:p>
          <a:p>
            <a:r>
              <a:rPr lang="es-CL" b="1" dirty="0"/>
              <a:t>Acciones</a:t>
            </a:r>
            <a:r>
              <a:rPr lang="es-CL" dirty="0"/>
              <a:t>: Porcentaje de sólidos y rpm.</a:t>
            </a:r>
          </a:p>
          <a:p>
            <a:r>
              <a:rPr lang="es-CL" b="1" dirty="0"/>
              <a:t>Reward</a:t>
            </a:r>
            <a:r>
              <a:rPr lang="es-CL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1 si no hay </a:t>
            </a:r>
            <a:r>
              <a:rPr lang="es-CL" dirty="0" err="1"/>
              <a:t>flag</a:t>
            </a:r>
            <a:r>
              <a:rPr lang="es-CL" dirty="0"/>
              <a:t> de atollo.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-1 si hay </a:t>
            </a:r>
            <a:r>
              <a:rPr lang="es-CL" dirty="0" err="1"/>
              <a:t>flag</a:t>
            </a:r>
            <a:r>
              <a:rPr lang="es-CL" dirty="0"/>
              <a:t> de atollo.</a:t>
            </a:r>
            <a:endParaRPr lang="en-US" dirty="0"/>
          </a:p>
          <a:p>
            <a:r>
              <a:rPr lang="es-CL" b="1" dirty="0"/>
              <a:t>Modelo</a:t>
            </a:r>
            <a:r>
              <a:rPr lang="es-CL" dirty="0"/>
              <a:t>:  </a:t>
            </a:r>
            <a:r>
              <a:rPr lang="es-CL" b="1" dirty="0" err="1"/>
              <a:t>Advantage</a:t>
            </a:r>
            <a:r>
              <a:rPr lang="es-CL" b="1" dirty="0"/>
              <a:t> </a:t>
            </a:r>
            <a:r>
              <a:rPr lang="es-CL" b="1" dirty="0" err="1"/>
              <a:t>Weighted</a:t>
            </a:r>
            <a:r>
              <a:rPr lang="es-CL" b="1" dirty="0"/>
              <a:t> Actor-</a:t>
            </a:r>
            <a:r>
              <a:rPr lang="es-CL" b="1" dirty="0" err="1"/>
              <a:t>Critic</a:t>
            </a:r>
            <a:r>
              <a:rPr lang="es-CL" dirty="0"/>
              <a:t>. </a:t>
            </a:r>
          </a:p>
          <a:p>
            <a:pPr marL="36900" indent="0">
              <a:buNone/>
            </a:pPr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AFBCC-2537-FB18-9207-C34A3ED9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C9F3227-83CD-3F5F-EA12-002967C8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F39B0A9-BBB8-45E1-0F29-416D9A41DDCD}"/>
              </a:ext>
            </a:extLst>
          </p:cNvPr>
          <p:cNvGrpSpPr/>
          <p:nvPr/>
        </p:nvGrpSpPr>
        <p:grpSpPr>
          <a:xfrm>
            <a:off x="1052222" y="2199087"/>
            <a:ext cx="6359525" cy="3136900"/>
            <a:chOff x="1052222" y="2199087"/>
            <a:chExt cx="6359525" cy="31369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CE7315-FAF6-9AEE-A0B5-C96667C5753F}"/>
                </a:ext>
              </a:extLst>
            </p:cNvPr>
            <p:cNvGrpSpPr/>
            <p:nvPr/>
          </p:nvGrpSpPr>
          <p:grpSpPr>
            <a:xfrm>
              <a:off x="1052222" y="2199087"/>
              <a:ext cx="6359525" cy="3136900"/>
              <a:chOff x="495300" y="9525"/>
              <a:chExt cx="6359525" cy="31369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FBB0520-A243-D38F-C3A3-1198F4991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00" y="9525"/>
                <a:ext cx="3052445" cy="31369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6DA635A-533F-5CB2-C326-52140D7C5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609600"/>
                <a:ext cx="3121025" cy="19177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965626-7983-78BC-8108-01B7AE0B5150}"/>
                </a:ext>
              </a:extLst>
            </p:cNvPr>
            <p:cNvSpPr txBox="1"/>
            <p:nvPr/>
          </p:nvSpPr>
          <p:spPr>
            <a:xfrm>
              <a:off x="1225596" y="2199087"/>
              <a:ext cx="270569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solidFill>
                    <a:schemeClr val="bg1"/>
                  </a:solidFill>
                  <a:latin typeface="Abadi" panose="020B0604020104020204" pitchFamily="34" charset="0"/>
                </a:rPr>
                <a:t>Recomendación</a:t>
              </a:r>
              <a:r>
                <a:rPr lang="es-CL" sz="1200" dirty="0">
                  <a:solidFill>
                    <a:schemeClr val="bg1"/>
                  </a:solidFill>
                </a:rPr>
                <a:t> vs setpoint original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ED41-BA2A-A5B3-3114-8B1877D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EC226D-B9A7-3E61-D3A6-CE4AC2FED1FB}"/>
              </a:ext>
            </a:extLst>
          </p:cNvPr>
          <p:cNvCxnSpPr>
            <a:cxnSpLocks/>
          </p:cNvCxnSpPr>
          <p:nvPr/>
        </p:nvCxnSpPr>
        <p:spPr>
          <a:xfrm flipV="1">
            <a:off x="2743200" y="2511336"/>
            <a:ext cx="0" cy="2724150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2C622AC-D75D-5B81-C779-D0A8E8625749}"/>
              </a:ext>
            </a:extLst>
          </p:cNvPr>
          <p:cNvSpPr/>
          <p:nvPr/>
        </p:nvSpPr>
        <p:spPr>
          <a:xfrm>
            <a:off x="1389421" y="3968113"/>
            <a:ext cx="1495416" cy="1367874"/>
          </a:xfrm>
          <a:prstGeom prst="ellipse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0B4249-CCF0-030B-F8FB-F1BBA9699C8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09825" y="4716862"/>
            <a:ext cx="2458747" cy="931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54F8E8-1E7B-9228-CD77-DC070FD0568C}"/>
              </a:ext>
            </a:extLst>
          </p:cNvPr>
          <p:cNvSpPr txBox="1"/>
          <p:nvPr/>
        </p:nvSpPr>
        <p:spPr>
          <a:xfrm>
            <a:off x="4868572" y="5048071"/>
            <a:ext cx="199072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Recomendaciones del algoritmo tienden a ser conservadoras.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C48FFE-1604-7CF0-A891-8EF790926530}"/>
              </a:ext>
            </a:extLst>
          </p:cNvPr>
          <p:cNvGrpSpPr/>
          <p:nvPr/>
        </p:nvGrpSpPr>
        <p:grpSpPr>
          <a:xfrm>
            <a:off x="7959960" y="2590242"/>
            <a:ext cx="3000473" cy="1995134"/>
            <a:chOff x="7959960" y="2590242"/>
            <a:chExt cx="3000473" cy="1995134"/>
          </a:xfrm>
        </p:grpSpPr>
        <p:pic>
          <p:nvPicPr>
            <p:cNvPr id="26" name="Picture 25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8D73FD20-970F-79CD-77D4-3DC1ACE64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26"/>
            <a:stretch/>
          </p:blipFill>
          <p:spPr>
            <a:xfrm>
              <a:off x="7959960" y="2609292"/>
              <a:ext cx="3000473" cy="197608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8A7DD9-8259-7E11-56EB-07289D6F3BAF}"/>
                </a:ext>
              </a:extLst>
            </p:cNvPr>
            <p:cNvSpPr txBox="1"/>
            <p:nvPr/>
          </p:nvSpPr>
          <p:spPr>
            <a:xfrm>
              <a:off x="7959960" y="2590242"/>
              <a:ext cx="3000472" cy="2616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dirty="0">
                  <a:solidFill>
                    <a:schemeClr val="bg1"/>
                  </a:solidFill>
                </a:rPr>
                <a:t>Curva de </a:t>
              </a:r>
              <a:r>
                <a:rPr lang="es-CL" sz="1100" dirty="0">
                  <a:solidFill>
                    <a:schemeClr val="bg1"/>
                  </a:solidFill>
                  <a:latin typeface="Abadi" panose="020B0604020104020204" pitchFamily="34" charset="0"/>
                </a:rPr>
                <a:t>molienda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02F686-267B-CD04-8464-FADB89E3702B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6859297" y="5644214"/>
            <a:ext cx="1371526" cy="40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873D4B-D747-0ECC-33DE-42DA3FD31F89}"/>
              </a:ext>
            </a:extLst>
          </p:cNvPr>
          <p:cNvSpPr txBox="1"/>
          <p:nvPr/>
        </p:nvSpPr>
        <p:spPr>
          <a:xfrm>
            <a:off x="8230823" y="5182549"/>
            <a:ext cx="245874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Esto esta totalmente alineado con estudios preliminares.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5AD87-865C-5B7B-10EB-F74D8B63EB4B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9460197" y="4585376"/>
            <a:ext cx="0" cy="5971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CBB8D8A-0D41-8935-EE23-BA68DE2C2119}"/>
              </a:ext>
            </a:extLst>
          </p:cNvPr>
          <p:cNvGrpSpPr/>
          <p:nvPr/>
        </p:nvGrpSpPr>
        <p:grpSpPr>
          <a:xfrm>
            <a:off x="1661038" y="1813438"/>
            <a:ext cx="8869924" cy="4434962"/>
            <a:chOff x="1661038" y="1813438"/>
            <a:chExt cx="8869924" cy="4434962"/>
          </a:xfrm>
        </p:grpSpPr>
        <p:pic>
          <p:nvPicPr>
            <p:cNvPr id="13" name="Picture 12" descr="A graph of a stock market&#10;&#10;Description automatically generated">
              <a:extLst>
                <a:ext uri="{FF2B5EF4-FFF2-40B4-BE49-F238E27FC236}">
                  <a16:creationId xmlns:a16="http://schemas.microsoft.com/office/drawing/2014/main" id="{F1FE8849-0FEA-5495-B031-0E24221EE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38" y="1813438"/>
              <a:ext cx="8869924" cy="4434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7C5F1A-61DA-FE42-5232-A40E7DA3790C}"/>
                </a:ext>
              </a:extLst>
            </p:cNvPr>
            <p:cNvSpPr txBox="1"/>
            <p:nvPr/>
          </p:nvSpPr>
          <p:spPr>
            <a:xfrm>
              <a:off x="1674253" y="2073061"/>
              <a:ext cx="2705695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dirty="0">
                  <a:solidFill>
                    <a:schemeClr val="bg1"/>
                  </a:solidFill>
                  <a:latin typeface="Abadi" panose="020B0604020104020204" pitchFamily="34" charset="0"/>
                </a:rPr>
                <a:t>Serie de tiempo</a:t>
              </a:r>
              <a:endParaRPr lang="en-US" sz="1400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“Estabilización de TPH mediante recomendación de su nivel de carga”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ED41-BA2A-A5B3-3114-8B1877D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00D6809-6AB1-81DB-4463-546F96791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77A1FE-A197-6663-B308-D7A35622C70F}"/>
              </a:ext>
            </a:extLst>
          </p:cNvPr>
          <p:cNvCxnSpPr>
            <a:cxnSpLocks/>
          </p:cNvCxnSpPr>
          <p:nvPr/>
        </p:nvCxnSpPr>
        <p:spPr>
          <a:xfrm>
            <a:off x="3070740" y="2940306"/>
            <a:ext cx="0" cy="2622294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722111-C335-C233-1FE6-523A2D9DB8B7}"/>
              </a:ext>
            </a:extLst>
          </p:cNvPr>
          <p:cNvCxnSpPr>
            <a:cxnSpLocks/>
          </p:cNvCxnSpPr>
          <p:nvPr/>
        </p:nvCxnSpPr>
        <p:spPr>
          <a:xfrm>
            <a:off x="5422810" y="2942149"/>
            <a:ext cx="0" cy="2574670"/>
          </a:xfrm>
          <a:prstGeom prst="line">
            <a:avLst/>
          </a:prstGeom>
          <a:ln w="158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88FEAA4-0C7A-E0AB-D798-BFD1DAC4AA61}"/>
              </a:ext>
            </a:extLst>
          </p:cNvPr>
          <p:cNvSpPr/>
          <p:nvPr/>
        </p:nvSpPr>
        <p:spPr>
          <a:xfrm>
            <a:off x="2844220" y="4169031"/>
            <a:ext cx="453040" cy="381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96F80D-F5B6-5A42-4FF3-B2EEB1E41F02}"/>
              </a:ext>
            </a:extLst>
          </p:cNvPr>
          <p:cNvSpPr/>
          <p:nvPr/>
        </p:nvSpPr>
        <p:spPr>
          <a:xfrm>
            <a:off x="2597910" y="2683387"/>
            <a:ext cx="1882530" cy="95885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B8BA99-9992-E513-2E16-9D976B38F7BC}"/>
              </a:ext>
            </a:extLst>
          </p:cNvPr>
          <p:cNvSpPr/>
          <p:nvPr/>
        </p:nvSpPr>
        <p:spPr>
          <a:xfrm>
            <a:off x="5196290" y="4267584"/>
            <a:ext cx="453040" cy="381000"/>
          </a:xfrm>
          <a:prstGeom prst="ellipse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939422-1693-DF47-21E3-1196788B8020}"/>
              </a:ext>
            </a:extLst>
          </p:cNvPr>
          <p:cNvSpPr/>
          <p:nvPr/>
        </p:nvSpPr>
        <p:spPr>
          <a:xfrm>
            <a:off x="5153101" y="2667768"/>
            <a:ext cx="1882530" cy="129647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3BF6A-4FEB-AA0D-2A5C-565E86517919}"/>
              </a:ext>
            </a:extLst>
          </p:cNvPr>
          <p:cNvSpPr txBox="1"/>
          <p:nvPr/>
        </p:nvSpPr>
        <p:spPr>
          <a:xfrm>
            <a:off x="8272930" y="3967502"/>
            <a:ext cx="2197614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chemeClr val="bg1"/>
                </a:solidFill>
              </a:rPr>
              <a:t>Escenario 1</a:t>
            </a:r>
            <a:r>
              <a:rPr lang="es-CL" sz="1100" dirty="0">
                <a:solidFill>
                  <a:schemeClr val="bg1"/>
                </a:solidFill>
              </a:rPr>
              <a:t>: celda de carga supera recomendación y TPH cae sin que sistema de control actúe.</a:t>
            </a:r>
            <a:endParaRPr lang="en-US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02135-8825-C548-80E4-568512612E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620754" y="4267584"/>
            <a:ext cx="2652176" cy="179176"/>
          </a:xfrm>
          <a:prstGeom prst="straightConnector1">
            <a:avLst/>
          </a:prstGeom>
          <a:ln w="158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FE62CC-F59E-1F67-2976-83652B684644}"/>
              </a:ext>
            </a:extLst>
          </p:cNvPr>
          <p:cNvSpPr txBox="1"/>
          <p:nvPr/>
        </p:nvSpPr>
        <p:spPr>
          <a:xfrm>
            <a:off x="8272930" y="4662513"/>
            <a:ext cx="2197614" cy="12772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1100" b="1" dirty="0">
                <a:solidFill>
                  <a:schemeClr val="bg1"/>
                </a:solidFill>
              </a:rPr>
              <a:t>Escenario 2</a:t>
            </a:r>
            <a:r>
              <a:rPr lang="es-CL" sz="1100" dirty="0">
                <a:solidFill>
                  <a:schemeClr val="bg1"/>
                </a:solidFill>
              </a:rPr>
              <a:t>: Celda de carga se encuentra superando recomendación pero la caída de TPH esta asociada a la actuación del sistema de control, debido a que celda de carga supero su setpoint real.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375634-C761-98A5-F640-E301AD7B0C8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68684" y="4353899"/>
            <a:ext cx="5004246" cy="947251"/>
          </a:xfrm>
          <a:prstGeom prst="straightConnector1">
            <a:avLst/>
          </a:prstGeom>
          <a:ln w="158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7" grpId="0" animBg="1"/>
      <p:bldP spid="8" grpId="0" animBg="1"/>
      <p:bldP spid="10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6081-C83A-239E-28BC-8C85183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“Reducción de cuellos de botella por alto nivel de arcilla mediante recomendación de rpm y porcentaje de sólidos”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B8E1-B989-ADCB-2087-8FF857E2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32449"/>
            <a:ext cx="10353762" cy="4058751"/>
          </a:xfrm>
        </p:spPr>
        <p:txBody>
          <a:bodyPr/>
          <a:lstStyle/>
          <a:p>
            <a:r>
              <a:rPr lang="es-CL" b="1" dirty="0"/>
              <a:t>Pendiente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24451-A367-7F3A-CA34-729D035C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2AA35D87-86F9-62EF-B3C0-D29B3B99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3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AAC5-C0CB-B6DF-410B-ED4B8766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4CB4-1328-9132-CF9D-DFD6A6F6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Políticas aprendidas son consistentes con los resultados esperados a partir de conocimiento previo.</a:t>
            </a:r>
          </a:p>
          <a:p>
            <a:endParaRPr lang="es-ES" dirty="0"/>
          </a:p>
          <a:p>
            <a:r>
              <a:rPr lang="es-ES" dirty="0"/>
              <a:t>Surge la necesidad de poder testear las políticas aprendidas.</a:t>
            </a:r>
          </a:p>
          <a:p>
            <a:endParaRPr lang="es-ES" dirty="0"/>
          </a:p>
          <a:p>
            <a:r>
              <a:rPr lang="es-ES" dirty="0"/>
              <a:t>No se puede decir de manera categórica que las políticas aprendidas son óptimas o seguras debido a que no es posible la experimentación en la planta.</a:t>
            </a:r>
            <a:endParaRPr lang="en-U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Es necesario diseñar nuevas metodologías para poder testear de manera robusta las políticas aprendidas a partir del mismo tipo de estructura de información con la cual se entrena el algoritmo.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E1540-171D-43DB-046D-4C8DD3C2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BF0-3C6A-4A47-A592-211A5094F77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39D1F2B-2984-7668-6346-38CB9004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9"/>
          <a:stretch/>
        </p:blipFill>
        <p:spPr>
          <a:xfrm>
            <a:off x="10022430" y="-11"/>
            <a:ext cx="21695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281</TotalTime>
  <Words>494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Calibri</vt:lpstr>
      <vt:lpstr>Calisto MT</vt:lpstr>
      <vt:lpstr>Wingdings</vt:lpstr>
      <vt:lpstr>Wingdings 2</vt:lpstr>
      <vt:lpstr>Slate</vt:lpstr>
      <vt:lpstr>Recomendación de variables manipulables en molinos SAG con Deep Reinforcement Learning Offline</vt:lpstr>
      <vt:lpstr>Agenda</vt:lpstr>
      <vt:lpstr>Introducción</vt:lpstr>
      <vt:lpstr>Modelamiento: Fenómeno 1</vt:lpstr>
      <vt:lpstr>Modelamiento: Fenómeno 2</vt:lpstr>
      <vt:lpstr>“Estabilización de TPH mediante recomendación de su nivel de carga” </vt:lpstr>
      <vt:lpstr>“Estabilización de TPH mediante recomendación de su nivel de carga” </vt:lpstr>
      <vt:lpstr>“Reducción de cuellos de botella por alto nivel de arcilla mediante recomendación de rpm y porcentaje de sólidos” </vt:lpstr>
      <vt:lpstr>Conclusiones</vt:lpstr>
      <vt:lpstr>Recomendación de variables manipulables en molinos SAG con Deep Reinforcement Learning Offline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Recomendación de variables manipulables en molinos SAG con Deep Reinforcement Learning Offline </dc:title>
  <dc:creator>Cadiz, José Luis</dc:creator>
  <cp:lastModifiedBy>Cadiz, José Luis</cp:lastModifiedBy>
  <cp:revision>41</cp:revision>
  <dcterms:created xsi:type="dcterms:W3CDTF">2023-07-22T22:46:23Z</dcterms:created>
  <dcterms:modified xsi:type="dcterms:W3CDTF">2023-07-23T03:28:20Z</dcterms:modified>
</cp:coreProperties>
</file>