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g1fhCmxs7gNWYT398eYOW8z+fr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A0E404-963F-4B83-BB17-AA5C34599167}">
  <a:tblStyle styleId="{65A0E404-963F-4B83-BB17-AA5C345991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customschemas.google.com/relationships/presentationmetadata" Target="metadata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d16c902aa_0_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4" name="Google Shape;144;g25d16c902aa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5d16c902aa_0_73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d16c902aa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5d16c902aa_0_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d16c902aa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5d16c902aa_0_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d16c902a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5d16c902aa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d16c902aa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5d16c902aa_0_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d16c902aa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5d16c902aa_0_1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d16c902aa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5d16c902aa_0_10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d16c902aa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5d16c902aa_0_1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d16c902aa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5d16c902aa_0_1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d16c902aa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5d16c902aa_0_1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d16c902aa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5d16c902aa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d16c902aa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5d16c902aa_0_1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d16c902aa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5d16c902aa_0_1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d16c902aa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5d16c902aa_0_1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d16c902aa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5d16c902aa_0_1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5d16c902aa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5d16c902aa_0_1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d16c902aa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5d16c902aa_0_1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d16c902aa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5d16c902aa_0_1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d16c902aa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5d16c902aa_0_1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d16c902aa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5d16c902aa_0_1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d16c902aa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4" name="Google Shape;94;g25d16c902a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5d16c902aa_0_8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d16c902aa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5d16c902aa_0_1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d16c902aa_0_2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7" name="Google Shape;277;g25d16c902aa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5d16c902aa_0_204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d16c902aa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5d16c902aa_0_20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d16c902aa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5d16c902aa_0_2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4649234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94649234d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94649234d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94649234d7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4649234d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94649234d7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4649234d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94649234d7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4649234d7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94649234d7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d16c902a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5d16c902aa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d16c902a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5d16c902aa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d16c902aa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5d16c902aa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16c902aa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5d16c902aa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d16c902aa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5d16c902aa_0_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78121" y="1436696"/>
            <a:ext cx="8753951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178122" y="6134100"/>
            <a:ext cx="8753951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178121" y="2044707"/>
            <a:ext cx="8753951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Software Process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d16c902aa_0_73"/>
          <p:cNvSpPr txBox="1"/>
          <p:nvPr/>
        </p:nvSpPr>
        <p:spPr>
          <a:xfrm>
            <a:off x="1533450" y="1868362"/>
            <a:ext cx="6077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Process Lifecycle Models</a:t>
            </a:r>
            <a:endParaRPr b="1" sz="4400">
              <a:solidFill>
                <a:srgbClr val="5C667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d16c902aa_0_78"/>
          <p:cNvSpPr txBox="1"/>
          <p:nvPr>
            <p:ph idx="4294967295" type="body"/>
          </p:nvPr>
        </p:nvSpPr>
        <p:spPr>
          <a:xfrm>
            <a:off x="196850" y="1371600"/>
            <a:ext cx="87552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How are the phases connected to each other?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Now that we have looked at each phase, what are the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transitions between each phase?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What data is needed by each phase?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What data is produced by each phase?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Who are the players (actors) involved in each phase?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Given what we have covered in each phase, what is the lifecycle model that captures the software process?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5d16c902aa_0_7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The Process Phases</a:t>
            </a:r>
            <a:endParaRPr/>
          </a:p>
        </p:txBody>
      </p:sp>
      <p:pic>
        <p:nvPicPr>
          <p:cNvPr id="154" name="Google Shape;154;g25d16c902aa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4231525"/>
            <a:ext cx="79057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d16c902aa_0_85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quick list before we dig into details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Build-and-Fix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“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de facto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 process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Waterfall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Distinct phases of specification, development, and testing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Evolutionary Development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Specification and development are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interwoven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Iterative and Incremental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Iterate over the phases, build the system incrementally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Spiral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Risk management as a key phase in the process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RUP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Use-case driven development, architecture centric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Agile/XP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Embrace change, empower the people - code!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5d16c902aa_0_8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The Generic Software Process 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d16c902aa_0_1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Build-and-Fix</a:t>
            </a:r>
            <a:endParaRPr/>
          </a:p>
        </p:txBody>
      </p:sp>
      <p:pic>
        <p:nvPicPr>
          <p:cNvPr id="166" name="Google Shape;166;g25d16c902a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603325"/>
            <a:ext cx="8907601" cy="4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d16c902aa_0_99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 process overhead -&gt; Programmers get to program!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CHAOS!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Requirements may change, and even when they don’t, how do we track progress on them?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 quality management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 design documentation -&gt; No sustainable architecture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Communication problems all over the place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Budget overruns -&gt; product doesn’t meet expectations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Poor quality -&gt; project (if not organizational) failure!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to use: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you have no other choice!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5d16c902aa_0_9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Build-and-Fix: Pros and Cons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d16c902aa_0_10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Waterfall Model</a:t>
            </a:r>
            <a:endParaRPr/>
          </a:p>
        </p:txBody>
      </p:sp>
      <p:pic>
        <p:nvPicPr>
          <p:cNvPr id="178" name="Google Shape;178;g25d16c902aa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49" y="1309000"/>
            <a:ext cx="7209701" cy="54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5d16c902aa_0_104"/>
          <p:cNvSpPr/>
          <p:nvPr/>
        </p:nvSpPr>
        <p:spPr>
          <a:xfrm>
            <a:off x="1983125" y="6546275"/>
            <a:ext cx="4636200" cy="2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d16c902aa_0_109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Each Process phase is well defined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input and output of each phase is also defined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Inflexible partitioning of the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into distinct stages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Difficult to respond to changing customer requirements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Difficult to accommodate changes of any kind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Document-Centric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to use: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This model is really only appropriate when the requirements are well defined and truly “frozen”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Also good for safety critical system where everything needs to be well defined and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thoroughly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tested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Healthcare Systems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Airplane Technology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5d16c902aa_0_10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Waterfall</a:t>
            </a:r>
            <a:r>
              <a:rPr lang="en-US"/>
              <a:t>: Pros and Cons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d16c902aa_0_11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Waterfall: What Really Happens</a:t>
            </a:r>
            <a:endParaRPr/>
          </a:p>
        </p:txBody>
      </p:sp>
      <p:sp>
        <p:nvSpPr>
          <p:cNvPr id="191" name="Google Shape;191;g25d16c902aa_0_116"/>
          <p:cNvSpPr/>
          <p:nvPr/>
        </p:nvSpPr>
        <p:spPr>
          <a:xfrm>
            <a:off x="1983125" y="6546275"/>
            <a:ext cx="4636200" cy="2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25d16c902aa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37" y="1280075"/>
            <a:ext cx="7821768" cy="550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d16c902aa_0_123"/>
          <p:cNvSpPr txBox="1"/>
          <p:nvPr>
            <p:ph idx="4294967295" type="body"/>
          </p:nvPr>
        </p:nvSpPr>
        <p:spPr>
          <a:xfrm>
            <a:off x="196850" y="1371600"/>
            <a:ext cx="87552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This is an extension of the waterfall model with roots in the System Engineering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process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5d16c902aa_0_12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The V Model</a:t>
            </a:r>
            <a:endParaRPr/>
          </a:p>
        </p:txBody>
      </p:sp>
      <p:sp>
        <p:nvSpPr>
          <p:cNvPr id="199" name="Google Shape;199;g25d16c902aa_0_123"/>
          <p:cNvSpPr txBox="1"/>
          <p:nvPr>
            <p:ph idx="4294967295" type="body"/>
          </p:nvPr>
        </p:nvSpPr>
        <p:spPr>
          <a:xfrm>
            <a:off x="196850" y="2804050"/>
            <a:ext cx="27348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Note: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Down the left side is a “waterfall”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right side has parallel validation activities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Current recommended practice is to “chain” or “cycle” multiple V models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25d16c902aa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050" y="2367600"/>
            <a:ext cx="5907550" cy="423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d16c902aa_0_13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Evolutionary Development</a:t>
            </a:r>
            <a:endParaRPr/>
          </a:p>
        </p:txBody>
      </p:sp>
      <p:sp>
        <p:nvSpPr>
          <p:cNvPr id="206" name="Google Shape;206;g25d16c902aa_0_130"/>
          <p:cNvSpPr/>
          <p:nvPr/>
        </p:nvSpPr>
        <p:spPr>
          <a:xfrm>
            <a:off x="1983125" y="6546275"/>
            <a:ext cx="4636200" cy="2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5d16c902aa_0_130"/>
          <p:cNvSpPr txBox="1"/>
          <p:nvPr>
            <p:ph idx="3" type="body"/>
          </p:nvPr>
        </p:nvSpPr>
        <p:spPr>
          <a:xfrm>
            <a:off x="196850" y="1371600"/>
            <a:ext cx="87552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The objective is to work with customers and to evolve a final system from an </a:t>
            </a:r>
            <a:r>
              <a:rPr lang="en-US" sz="2400">
                <a:solidFill>
                  <a:schemeClr val="dk1"/>
                </a:solidFill>
              </a:rPr>
              <a:t>initial</a:t>
            </a:r>
            <a:r>
              <a:rPr lang="en-US" sz="2400">
                <a:solidFill>
                  <a:schemeClr val="dk1"/>
                </a:solidFill>
              </a:rPr>
              <a:t> outline specification. This should start with a set of well-understood (but perhaps vague) requirements.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25d16c902aa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50" y="2752500"/>
            <a:ext cx="8208752" cy="40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idx="2" type="body"/>
          </p:nvPr>
        </p:nvSpPr>
        <p:spPr>
          <a:xfrm>
            <a:off x="179375" y="1266801"/>
            <a:ext cx="8753400" cy="5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Software Process Phases</a:t>
            </a:r>
            <a:endParaRPr sz="2400">
              <a:solidFill>
                <a:schemeClr val="dk1"/>
              </a:solidFill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Software Lifecycle Models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Build-and-Fix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Waterfall Model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Evolutionary Development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Iterative and Incremental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Spiral</a:t>
            </a:r>
            <a:r>
              <a:rPr lang="en-US" sz="2400">
                <a:solidFill>
                  <a:schemeClr val="dk1"/>
                </a:solidFill>
              </a:rPr>
              <a:t> Model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Rational Unified Process (RUP)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Agile and Extreme Programming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Summary of the Pros and Cons of each model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1" name="Google Shape;91;p8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d16c902aa_0_136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is not delayed by “thrashing around” in requirements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All roles are always engaged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Lack of process visibility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Systems are often poorly structured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Special skills may be required (ie. rapid prototyping languages)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to use: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small or medium sized interactive systems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parts of large systems (ie. the user interface)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short lived or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temporary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systems (ie. research projects)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5d16c902aa_0_13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Evolutionary</a:t>
            </a:r>
            <a:r>
              <a:rPr lang="en-US"/>
              <a:t>: Pros and Cons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d16c902aa_0_147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Assumption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Requirements ALWAYS evolve in the course of a project so process iteration where earlier stages are reworked is always part of the process for large systems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Iterative process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models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are considered the current “best practice”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approaches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for software development methodologies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Approaches that incorporate iteration: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Iterative and Incremental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Synchronize and Stabilize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Spiral Development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RUP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XP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5d16c902aa_0_14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Process Iteration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d16c902aa_0_15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The Iterative and Incremental Model</a:t>
            </a:r>
            <a:endParaRPr/>
          </a:p>
        </p:txBody>
      </p:sp>
      <p:pic>
        <p:nvPicPr>
          <p:cNvPr id="226" name="Google Shape;226;g25d16c902aa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88" y="1238400"/>
            <a:ext cx="8570116" cy="56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d16c902aa_0_158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Delivery of the system is broken down into increments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Not a single delivery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Each increment delivers part of the required functionality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Each increment may (in theory) use its own process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User requirements are prioritized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Highest priority requirements done in the first increments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rub - Users’ priorities may clash with architect’s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Once the development of an increment is started, the requirements are frozen for that iteration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Requirements for later increments can continue to evolve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However, in practice there is often significant scoping work needed in order to allow bidders to control risk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5d16c902aa_0_15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>
                <a:solidFill>
                  <a:schemeClr val="lt2"/>
                </a:solidFill>
              </a:rPr>
              <a:t>The Iterative and Incremental Model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d16c902aa_0_163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Project is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broken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into smaller more manageable pieces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Easier to clarify requirements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Small teams may be used to address each increment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Poor system architecture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“Narrow” prioritizing by the customer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Each increment evolves independently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Localizing requirements creep to a particular increment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“Big Bang” integration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happens when increments don’t line up?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to use: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top-level requirements are properly partitioned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a lot of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outsourcing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or “commercial off the shelf” solutions are being used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5d16c902aa_0_16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Iterative</a:t>
            </a:r>
            <a:r>
              <a:rPr lang="en-US"/>
              <a:t> and Incremental</a:t>
            </a:r>
            <a:r>
              <a:rPr lang="en-US"/>
              <a:t>: Pros and Cons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d16c902aa_0_16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The Synchronize and Stabilize Model</a:t>
            </a:r>
            <a:endParaRPr/>
          </a:p>
        </p:txBody>
      </p:sp>
      <p:pic>
        <p:nvPicPr>
          <p:cNvPr id="244" name="Google Shape;244;g25d16c902aa_0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50" y="1238400"/>
            <a:ext cx="8386306" cy="561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d16c902aa_0_176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Customer value can be delivered with each increment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Early increments act as a prototype to help elicit requirements for later increments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Smaller teams can still be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applied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to each increment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Key - communication flows into other increments!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More complex to manage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“Ivory Tower” mentality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Requirements creep into earlier increments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Architectural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complexity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to use: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Medium-Large scale projects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5d16c902aa_0_17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Synchronize and Stabilize</a:t>
            </a:r>
            <a:r>
              <a:rPr lang="en-US"/>
              <a:t>: Pros and Cons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d16c902aa_0_18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The Spiral Model</a:t>
            </a:r>
            <a:endParaRPr/>
          </a:p>
        </p:txBody>
      </p:sp>
      <p:pic>
        <p:nvPicPr>
          <p:cNvPr id="256" name="Google Shape;256;g25d16c902aa_0_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00" y="1285875"/>
            <a:ext cx="8191500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d16c902aa_0_186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Each iteration should bring you closer to a finished product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Convergence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Risks are quickly identified and addressed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Provides a distinct communication point between engineers and managers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You can use any specific model in each “cycle”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If you diverge from the plan, you start to “spiral” out of control!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to use: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Large scale projects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Projects with a large amount of risk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5d16c902aa_0_18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Spiral Model: Pros and Cons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d16c902aa_0_19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The Rational Unified Process Model</a:t>
            </a:r>
            <a:endParaRPr/>
          </a:p>
        </p:txBody>
      </p:sp>
      <p:pic>
        <p:nvPicPr>
          <p:cNvPr id="268" name="Google Shape;268;g25d16c902aa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25" y="1218625"/>
            <a:ext cx="8096250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16c902aa_0_8"/>
          <p:cNvSpPr txBox="1"/>
          <p:nvPr/>
        </p:nvSpPr>
        <p:spPr>
          <a:xfrm>
            <a:off x="1533450" y="1868362"/>
            <a:ext cx="6077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Process Phases</a:t>
            </a:r>
            <a:endParaRPr b="1" sz="4400">
              <a:solidFill>
                <a:srgbClr val="5C667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d16c902aa_0_198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Popular language (UML) and process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Good tool support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Core workflow definitions and incorporation of business practices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Explicit recognition of deployment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activities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Architecture centric or component based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Some gaps or disconnects in the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Pitched as an “all or nothing” process commercially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Tries to be all things to all people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to use: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Suggested for medium to large scale projects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5d16c902aa_0_19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RUP</a:t>
            </a:r>
            <a:r>
              <a:rPr lang="en-US"/>
              <a:t> Model: Pros and Cons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d16c902aa_0_204"/>
          <p:cNvSpPr txBox="1"/>
          <p:nvPr/>
        </p:nvSpPr>
        <p:spPr>
          <a:xfrm>
            <a:off x="1533450" y="1868362"/>
            <a:ext cx="6077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Agile</a:t>
            </a:r>
            <a:r>
              <a:rPr b="1" lang="en-US" sz="4400">
                <a:solidFill>
                  <a:srgbClr val="5C6670"/>
                </a:solidFill>
              </a:rPr>
              <a:t> Lifecycle Models</a:t>
            </a:r>
            <a:endParaRPr b="1" sz="4400">
              <a:solidFill>
                <a:srgbClr val="5C667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quotation mark with solid fill" id="285" name="Google Shape;285;g25d16c902aa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1614487"/>
            <a:ext cx="814387" cy="814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quotation mark with solid fill" id="286" name="Google Shape;286;g25d16c902aa_0_20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762" y="1654175"/>
            <a:ext cx="812700" cy="8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5d16c902aa_0_209"/>
          <p:cNvSpPr txBox="1"/>
          <p:nvPr>
            <p:ph idx="2" type="body"/>
          </p:nvPr>
        </p:nvSpPr>
        <p:spPr>
          <a:xfrm>
            <a:off x="1452562" y="1874837"/>
            <a:ext cx="6362700" cy="30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7F7F7F"/>
                </a:solidFill>
              </a:rPr>
              <a:t>The agile methodology movement is not anti-methodology; in fact, many of us want to restore credibility to the word. We also want to restore a balance: We embrace modeling, but not merely to file some diagram in a dusty corporate repository. We embrace documentation, but not to waste reams of paper in never-maintained and rarely-used tomes. We plan, but recognize the limits of planning in a turbulent environment…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5d16c902aa_0_20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From “The Agile Manifesto”</a:t>
            </a:r>
            <a:endParaRPr/>
          </a:p>
        </p:txBody>
      </p:sp>
      <p:pic>
        <p:nvPicPr>
          <p:cNvPr descr="Open quotation mark with solid fill" id="289" name="Google Shape;289;g25d16c902aa_0_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0950" y="4297362"/>
            <a:ext cx="814387" cy="81438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5d16c902aa_0_209"/>
          <p:cNvSpPr txBox="1"/>
          <p:nvPr/>
        </p:nvSpPr>
        <p:spPr>
          <a:xfrm>
            <a:off x="1452562" y="5064125"/>
            <a:ext cx="614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B7C4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4AB7C4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Fowler and Highsmith, Software Development Online, 8/01</a:t>
            </a:r>
            <a:endParaRPr/>
          </a:p>
        </p:txBody>
      </p:sp>
      <p:pic>
        <p:nvPicPr>
          <p:cNvPr descr="Open quotation mark with solid fill" id="291" name="Google Shape;291;g25d16c902aa_0_2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3812" y="4344987"/>
            <a:ext cx="812800" cy="81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d16c902aa_0_219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You have probably heard of Agile as it is currently the “king” of software development processes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Agile methods refers to a collection of processes that incorporate the following principles they value as outlined in the manifesto: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“Individuals and interactions over processes and tools.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Working software over comprehensive documentation.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Customer collaboration over contract negotiation.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Responding to change over following a plan.”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Examples of agile methods include SCRUM and XP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5d16c902aa_0_21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More on Agile Thinking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4649234d7_0_0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Scrum uses an Empirical Process control model instead of a Defined Process control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the facts and evidence of how things are going to control the process rather than sticking to a predefined set of steps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Scrum terms: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Who’s Who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Scrum Master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Product Owner</a:t>
            </a:r>
            <a:endParaRPr sz="2400" u="sng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What’s What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Product Backlog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Sprint Backlog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Sprint Goal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Daily Scrum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Sprint Planning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Sprint Review</a:t>
            </a:r>
            <a:endParaRPr sz="2400" u="sng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Teams work together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Finally,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3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Sprint teams are completely empowered to do whatever they deem necessary to achieve the Sprint Goal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94649234d7_0_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Scrum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4649234d7_0_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Scrum Visualized</a:t>
            </a:r>
            <a:endParaRPr/>
          </a:p>
        </p:txBody>
      </p:sp>
      <p:pic>
        <p:nvPicPr>
          <p:cNvPr id="309" name="Google Shape;309;g294649234d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3" y="1371175"/>
            <a:ext cx="9047376" cy="40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94649234d7_0_5"/>
          <p:cNvSpPr/>
          <p:nvPr/>
        </p:nvSpPr>
        <p:spPr>
          <a:xfrm>
            <a:off x="305100" y="1850475"/>
            <a:ext cx="4410600" cy="5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94649234d7_0_5"/>
          <p:cNvSpPr txBox="1"/>
          <p:nvPr/>
        </p:nvSpPr>
        <p:spPr>
          <a:xfrm>
            <a:off x="305100" y="6400325"/>
            <a:ext cx="68646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From: https://kruschecompany.com/agile-software-development-with-scrum-framework/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4649234d7_0_14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One of the more popular Agile methodologies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developers at least (more on this in the cons!)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are four core principles driving XP: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Communication - always and constantly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Simplicity - do it the simple way now, don’t do a complicated thing that won’t be used for awhile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Feedback - get it from the customer and the team as often as possible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Courage - move fast and with confidence that you are doing the right thing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94649234d7_0_1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eXtreme Programming (XP)</a:t>
            </a:r>
            <a:endParaRPr/>
          </a:p>
        </p:txBody>
      </p:sp>
      <p:pic>
        <p:nvPicPr>
          <p:cNvPr id="318" name="Google Shape;318;g294649234d7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488" y="4847400"/>
            <a:ext cx="5367725" cy="20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4649234d7_0_20"/>
          <p:cNvSpPr txBox="1"/>
          <p:nvPr>
            <p:ph idx="4294967295" type="body"/>
          </p:nvPr>
        </p:nvSpPr>
        <p:spPr>
          <a:xfrm>
            <a:off x="196850" y="1371600"/>
            <a:ext cx="8755200" cy="5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Let the coders code!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People-Centric - Is this a benefit?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Strong emphasis on the current best practices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Embraces change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Relies on highly-skilled and experienced developers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Detractors say successful XP projects were successful because of the talent level of the people involved, not because of the process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frustrating model to communicate to stakeholders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Business stakeholders want cost and schedule promises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to use: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On fast and light projects that must react to change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●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When you have an experienced development team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94649234d7_0_2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XP</a:t>
            </a:r>
            <a:r>
              <a:rPr lang="en-US"/>
              <a:t>: Pros and Cons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4649234d7_0_2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A Final Comparison</a:t>
            </a:r>
            <a:endParaRPr/>
          </a:p>
        </p:txBody>
      </p:sp>
      <p:graphicFrame>
        <p:nvGraphicFramePr>
          <p:cNvPr id="330" name="Google Shape;330;g294649234d7_0_25"/>
          <p:cNvGraphicFramePr/>
          <p:nvPr/>
        </p:nvGraphicFramePr>
        <p:xfrm>
          <a:off x="178163" y="13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{65A0E404-963F-4B83-BB17-AA5C34599167}</a:tableStyleId>
              </a:tblPr>
              <a:tblGrid>
                <a:gridCol w="2929225"/>
                <a:gridCol w="2929225"/>
                <a:gridCol w="2929225"/>
              </a:tblGrid>
              <a:tr h="5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Model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Strengths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Weaknesses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Build-and-Fix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Fine for small programs that do not require much maintenance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Totally unsatisfactory for non trivial programs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Waterfall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Disciplined Approach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Document Driven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Delivered product may not meet clients needs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Incremental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Manageable increments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User sees end functionality sooner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Architecture mismatch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Lack of communication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Synchronize and </a:t>
                      </a:r>
                      <a:r>
                        <a:rPr lang="en-US" sz="1200"/>
                        <a:t>Stabilize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Requirements change is manageable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Ensures components can be successfully integrated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Complex to manage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Complex to architect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Spiral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Incorporates features of all the above models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Global view always revisited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Can be used only for large scale products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Engineers have to be competent at risk analysis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RUP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Incorporates current process thinking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Strong tool support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Recognizes deployment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Commercially driven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All things to all people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Agile/XP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Light process that “stays out of the way”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Recognize and embrace change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Scalability is a question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Relies on experienced developers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idx="4294967295" type="body"/>
          </p:nvPr>
        </p:nvSpPr>
        <p:spPr>
          <a:xfrm>
            <a:off x="196850" y="1371600"/>
            <a:ext cx="87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Requirements: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Software Process Flow (Very High Level)</a:t>
            </a:r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00" y="1908250"/>
            <a:ext cx="8048011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d16c902aa_0_28"/>
          <p:cNvSpPr txBox="1"/>
          <p:nvPr>
            <p:ph idx="4294967295" type="body"/>
          </p:nvPr>
        </p:nvSpPr>
        <p:spPr>
          <a:xfrm>
            <a:off x="196850" y="1371600"/>
            <a:ext cx="87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Analysis Modeling, Architecture, and Design</a:t>
            </a:r>
            <a:r>
              <a:rPr lang="en-US"/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5d16c902aa_0_2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Software Process Flow (Very High Level)</a:t>
            </a:r>
            <a:endParaRPr/>
          </a:p>
        </p:txBody>
      </p:sp>
      <p:pic>
        <p:nvPicPr>
          <p:cNvPr id="111" name="Google Shape;111;g25d16c902aa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5" y="1888350"/>
            <a:ext cx="8066049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d16c902aa_0_35"/>
          <p:cNvSpPr txBox="1"/>
          <p:nvPr>
            <p:ph idx="4294967295" type="body"/>
          </p:nvPr>
        </p:nvSpPr>
        <p:spPr>
          <a:xfrm>
            <a:off x="196850" y="1371600"/>
            <a:ext cx="87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Implementation Phase</a:t>
            </a:r>
            <a:r>
              <a:rPr lang="en-US"/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5d16c902aa_0_3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Software Process Flow (Very High Level)</a:t>
            </a:r>
            <a:endParaRPr/>
          </a:p>
        </p:txBody>
      </p:sp>
      <p:pic>
        <p:nvPicPr>
          <p:cNvPr id="118" name="Google Shape;118;g25d16c902aa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400" y="1954650"/>
            <a:ext cx="7117888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d16c902aa_0_42"/>
          <p:cNvSpPr txBox="1"/>
          <p:nvPr>
            <p:ph idx="4294967295" type="body"/>
          </p:nvPr>
        </p:nvSpPr>
        <p:spPr>
          <a:xfrm>
            <a:off x="196850" y="1371600"/>
            <a:ext cx="87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Testing</a:t>
            </a:r>
            <a:r>
              <a:rPr lang="en-US"/>
              <a:t> Phase: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5d16c902aa_0_4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Software Process Flow (Very High Level)</a:t>
            </a:r>
            <a:endParaRPr/>
          </a:p>
        </p:txBody>
      </p:sp>
      <p:pic>
        <p:nvPicPr>
          <p:cNvPr id="125" name="Google Shape;125;g25d16c902aa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50" y="1828800"/>
            <a:ext cx="7707801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5d16c902aa_0_42"/>
          <p:cNvSpPr/>
          <p:nvPr/>
        </p:nvSpPr>
        <p:spPr>
          <a:xfrm>
            <a:off x="703050" y="1817300"/>
            <a:ext cx="23346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d16c902aa_0_50"/>
          <p:cNvSpPr txBox="1"/>
          <p:nvPr>
            <p:ph idx="4294967295" type="body"/>
          </p:nvPr>
        </p:nvSpPr>
        <p:spPr>
          <a:xfrm>
            <a:off x="196850" y="1371600"/>
            <a:ext cx="875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Deployment</a:t>
            </a:r>
            <a:r>
              <a:rPr lang="en-US"/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5d16c902aa_0_5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Software Process Flow (Very High Level)</a:t>
            </a:r>
            <a:endParaRPr/>
          </a:p>
        </p:txBody>
      </p:sp>
      <p:sp>
        <p:nvSpPr>
          <p:cNvPr id="133" name="Google Shape;133;g25d16c902aa_0_50"/>
          <p:cNvSpPr/>
          <p:nvPr/>
        </p:nvSpPr>
        <p:spPr>
          <a:xfrm>
            <a:off x="703050" y="1817300"/>
            <a:ext cx="2334600" cy="4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25d16c902aa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88" y="1828800"/>
            <a:ext cx="7556525" cy="493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16c902aa_0_59"/>
          <p:cNvSpPr txBox="1"/>
          <p:nvPr>
            <p:ph idx="4294967295" type="body"/>
          </p:nvPr>
        </p:nvSpPr>
        <p:spPr>
          <a:xfrm>
            <a:off x="196850" y="1371600"/>
            <a:ext cx="87552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Maintenance and Evolution are discussed often synonymously, but there are some key differences: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Maintenance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The ability to support the correct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functionality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of the current release of the system in the face of changes in requirements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Evolution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The ability to incorporate significant changes in product direction in the current architecture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5d16c902aa_0_5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Maintenance and Evolution</a:t>
            </a:r>
            <a:endParaRPr/>
          </a:p>
        </p:txBody>
      </p:sp>
      <p:pic>
        <p:nvPicPr>
          <p:cNvPr id="141" name="Google Shape;141;g25d16c902aa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75" y="4012800"/>
            <a:ext cx="7476253" cy="25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