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8" roundtripDataSignature="AMtx7mj576b2YOdFnG9I/H8u676jeeVE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0be8c1a74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0be8c1a74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90be8c1a74_0_8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0be8c1a74_0_9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" name="Google Shape;188;g290be8c1a74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90be8c1a74_0_9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0be8c1a74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0be8c1a74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90be8c1a74_0_9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90be8c1a74_0_1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90be8c1a74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90be8c1a74_0_108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34de29f22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34de29f2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934de29f22_0_12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a9de98d2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9a9de98d2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9a9de98d2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9a9de98d25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a9de98d25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9a9de98d25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9a9de98d2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9a9de98d25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a9de98d2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9a9de98d25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a9de98d2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9a9de98d25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9a9de98d2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9a9de98d25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a9de98d2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9a9de98d25_0_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9a9de98d2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9a9de98d25_0_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a9de98d25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3" name="Google Shape;293;g29a9de98d2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9a9de98d25_0_6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a9de98d2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9a9de98d25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a9de98d25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7" name="Google Shape;307;g29a9de98d25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9a9de98d25_0_7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9a9de98d2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9a9de98d25_0_8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9a9de98d25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9a9de98d25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9a9de98d25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29a9de98d25_0_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0be8c1a74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7" name="Google Shape;117;g290be8c1a7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90be8c1a74_0_1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a9de98d25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9a9de98d25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9a9de98d25_0_1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3" name="Google Shape;343;g29a9de98d25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9a9de98d25_0_10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9a9de98d25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9a9de98d25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a9de98d2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9a9de98d25_0_1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9a9de98d25_0_1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8" name="Google Shape;368;g29a9de98d25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9a9de98d25_0_12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9a9de98d25_0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9a9de98d25_0_1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a9de98d25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9a9de98d25_0_1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a9de98d25_0_1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8" name="Google Shape;388;g29a9de98d25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9a9de98d25_0_14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a9de98d25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29a9de98d25_0_1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a9de98d25_0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9a9de98d25_0_1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9a9de98d25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29a9de98d25_0_1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a9de98d25_0_1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g29a9de98d25_0_19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0be8c1a74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0be8c1a74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90be8c1a74_0_40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0be8c1a74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90be8c1a7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90be8c1a74_0_49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0be8c1a74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0be8c1a7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90be8c1a74_0_57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0be8c1a74_0_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0be8c1a7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90be8c1a74_0_71:notes"/>
          <p:cNvSpPr txBox="1"/>
          <p:nvPr>
            <p:ph idx="12" type="sldNum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 1">
  <p:cSld name="2_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a9de98d25_0_192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a9de98d25_0_194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 2">
  <p:cSld name="2_Blank_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a9de98d25_0_228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178125" y="1453699"/>
            <a:ext cx="8754000" cy="4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 sz="1800"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44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769025"/>
            <a:ext cx="7886700" cy="3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i="0" sz="2800" u="none" cap="none" strike="noStrike">
                <a:solidFill>
                  <a:schemeClr val="dk1"/>
                </a:solidFill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i="0" sz="2400" u="none" cap="none" strike="noStrike">
                <a:solidFill>
                  <a:schemeClr val="dk1"/>
                </a:solidFill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i="0" sz="2000" u="none" cap="none" strike="noStrike">
                <a:solidFill>
                  <a:schemeClr val="dk1"/>
                </a:solidFill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i="0" sz="1800" u="none" cap="none" strike="noStrike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78488"/>
            <a:ext cx="9144000" cy="626700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>
              <a:solidFill>
                <a:schemeClr val="dk1"/>
              </a:solidFill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Requirements</a:t>
            </a:r>
            <a:endParaRPr b="1" sz="4400">
              <a:solidFill>
                <a:srgbClr val="5C667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Engineering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0be8c1a74_0_82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lang="en-US"/>
              <a:t>The classic cost of a requirement defect curve:</a:t>
            </a:r>
            <a:endParaRPr/>
          </a:p>
        </p:txBody>
      </p:sp>
      <p:sp>
        <p:nvSpPr>
          <p:cNvPr id="183" name="Google Shape;183;g290be8c1a74_0_82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90be8c1a74_0_8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Seriously…</a:t>
            </a:r>
            <a:endParaRPr/>
          </a:p>
        </p:txBody>
      </p:sp>
      <p:pic>
        <p:nvPicPr>
          <p:cNvPr id="185" name="Google Shape;185;g290be8c1a74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350" y="2140850"/>
            <a:ext cx="5926974" cy="4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90be8c1a74_0_92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Basics About RE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0be8c1a74_0_97"/>
          <p:cNvSpPr txBox="1"/>
          <p:nvPr>
            <p:ph idx="1" type="body"/>
          </p:nvPr>
        </p:nvSpPr>
        <p:spPr>
          <a:xfrm>
            <a:off x="178125" y="1436700"/>
            <a:ext cx="89658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Requirements errors are more expensive to fix later: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98" name="Google Shape;198;g290be8c1a74_0_97"/>
          <p:cNvSpPr txBox="1"/>
          <p:nvPr>
            <p:ph idx="3" type="body"/>
          </p:nvPr>
        </p:nvSpPr>
        <p:spPr>
          <a:xfrm>
            <a:off x="178125" y="2021200"/>
            <a:ext cx="8110200" cy="40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RUP Inception and Elaboration</a:t>
            </a:r>
            <a:endParaRPr sz="2200">
              <a:solidFill>
                <a:srgbClr val="7F7F7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Workflows related to Requirements Engineering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Business Modeling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Requirements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Analysis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Design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Implementation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Project Management</a:t>
            </a:r>
            <a:endParaRPr sz="2200"/>
          </a:p>
        </p:txBody>
      </p:sp>
      <p:sp>
        <p:nvSpPr>
          <p:cNvPr id="199" name="Google Shape;199;g290be8c1a74_0_9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Are We?</a:t>
            </a:r>
            <a:endParaRPr/>
          </a:p>
        </p:txBody>
      </p:sp>
      <p:pic>
        <p:nvPicPr>
          <p:cNvPr descr="hump" id="200" name="Google Shape;200;g290be8c1a74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2450" y="3117125"/>
            <a:ext cx="5121550" cy="32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90be8c1a74_0_108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lang="en-US"/>
              <a:t>Some definitions and terms:</a:t>
            </a:r>
            <a:endParaRPr/>
          </a:p>
        </p:txBody>
      </p:sp>
      <p:sp>
        <p:nvSpPr>
          <p:cNvPr id="207" name="Google Shape;207;g290be8c1a74_0_108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90be8c1a74_0_108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 </a:t>
            </a:r>
            <a:r>
              <a:rPr b="1" lang="en-US" sz="2200">
                <a:solidFill>
                  <a:schemeClr val="dk1"/>
                </a:solidFill>
              </a:rPr>
              <a:t>process</a:t>
            </a:r>
            <a:r>
              <a:rPr lang="en-US" sz="2200">
                <a:solidFill>
                  <a:schemeClr val="dk1"/>
                </a:solidFill>
              </a:rPr>
              <a:t> of establishing the services that </a:t>
            </a:r>
            <a:r>
              <a:rPr b="1" lang="en-US" sz="2200">
                <a:solidFill>
                  <a:schemeClr val="dk1"/>
                </a:solidFill>
              </a:rPr>
              <a:t>the customer requires </a:t>
            </a:r>
            <a:r>
              <a:rPr lang="en-US" sz="2200">
                <a:solidFill>
                  <a:schemeClr val="dk1"/>
                </a:solidFill>
              </a:rPr>
              <a:t>from a system and the </a:t>
            </a:r>
            <a:r>
              <a:rPr b="1" lang="en-US" sz="2200">
                <a:solidFill>
                  <a:schemeClr val="dk1"/>
                </a:solidFill>
              </a:rPr>
              <a:t>constraints</a:t>
            </a:r>
            <a:r>
              <a:rPr lang="en-US" sz="2200">
                <a:solidFill>
                  <a:schemeClr val="dk1"/>
                </a:solidFill>
              </a:rPr>
              <a:t> under which it operates and is developed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 requirements themselves are the </a:t>
            </a:r>
            <a:r>
              <a:rPr b="1" lang="en-US" sz="2200">
                <a:solidFill>
                  <a:schemeClr val="dk1"/>
                </a:solidFill>
              </a:rPr>
              <a:t>descriptions</a:t>
            </a:r>
            <a:r>
              <a:rPr lang="en-US" sz="2200">
                <a:solidFill>
                  <a:schemeClr val="dk1"/>
                </a:solidFill>
              </a:rPr>
              <a:t> of the system </a:t>
            </a:r>
            <a:r>
              <a:rPr b="1" lang="en-US" sz="2200">
                <a:solidFill>
                  <a:schemeClr val="dk1"/>
                </a:solidFill>
              </a:rPr>
              <a:t>services</a:t>
            </a:r>
            <a:r>
              <a:rPr lang="en-US" sz="2200">
                <a:solidFill>
                  <a:schemeClr val="dk1"/>
                </a:solidFill>
              </a:rPr>
              <a:t> and </a:t>
            </a:r>
            <a:r>
              <a:rPr b="1" lang="en-US" sz="2200">
                <a:solidFill>
                  <a:schemeClr val="dk1"/>
                </a:solidFill>
              </a:rPr>
              <a:t>constraints</a:t>
            </a:r>
            <a:r>
              <a:rPr lang="en-US" sz="2200">
                <a:solidFill>
                  <a:schemeClr val="dk1"/>
                </a:solidFill>
              </a:rPr>
              <a:t> that are generated during the requirements engineering process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The output of the RE phase serves as inputs to many other process phases</a:t>
            </a:r>
            <a:endParaRPr sz="2200"/>
          </a:p>
        </p:txBody>
      </p:sp>
      <p:sp>
        <p:nvSpPr>
          <p:cNvPr id="209" name="Google Shape;209;g290be8c1a74_0_10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934de29f22_0_12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2934de29f22_0_12"/>
          <p:cNvSpPr txBox="1"/>
          <p:nvPr>
            <p:ph idx="3" type="body"/>
          </p:nvPr>
        </p:nvSpPr>
        <p:spPr>
          <a:xfrm>
            <a:off x="178125" y="2765096"/>
            <a:ext cx="8754000" cy="3302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</a:pPr>
            <a:r>
              <a:rPr lang="en-US" sz="2400"/>
              <a:t>Requirements are</a:t>
            </a:r>
            <a:endParaRPr sz="2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…aimed at different audiences: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user requirements</a:t>
            </a:r>
            <a:r>
              <a:rPr lang="en-US"/>
              <a:t> vs </a:t>
            </a:r>
            <a:r>
              <a:rPr lang="en-US">
                <a:solidFill>
                  <a:schemeClr val="accent3"/>
                </a:solidFill>
              </a:rPr>
              <a:t>system requirements</a:t>
            </a:r>
            <a:endParaRPr>
              <a:solidFill>
                <a:schemeClr val="accent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…aimed at different aspects of the system: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functional</a:t>
            </a:r>
            <a:r>
              <a:rPr lang="en-US"/>
              <a:t> vs </a:t>
            </a:r>
            <a:r>
              <a:rPr lang="en-US">
                <a:solidFill>
                  <a:schemeClr val="accent1"/>
                </a:solidFill>
              </a:rPr>
              <a:t>non-functional</a:t>
            </a:r>
            <a:r>
              <a:rPr lang="en-US"/>
              <a:t> vs </a:t>
            </a:r>
            <a:r>
              <a:rPr lang="en-US">
                <a:solidFill>
                  <a:schemeClr val="accent3"/>
                </a:solidFill>
              </a:rPr>
              <a:t>domain</a:t>
            </a:r>
            <a:endParaRPr>
              <a:solidFill>
                <a:schemeClr val="accent3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/>
              <a:t>…described with different formalisms:</a:t>
            </a:r>
            <a:endParaRPr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accent2"/>
                </a:solidFill>
              </a:rPr>
              <a:t>natural language</a:t>
            </a:r>
            <a:r>
              <a:rPr lang="en-US"/>
              <a:t> </a:t>
            </a:r>
            <a:r>
              <a:rPr lang="en-US">
                <a:solidFill>
                  <a:schemeClr val="accent1"/>
                </a:solidFill>
              </a:rPr>
              <a:t>vs graphical</a:t>
            </a:r>
            <a:r>
              <a:rPr lang="en-US"/>
              <a:t> vs </a:t>
            </a:r>
            <a:r>
              <a:rPr lang="en-US">
                <a:solidFill>
                  <a:schemeClr val="accent3"/>
                </a:solidFill>
              </a:rPr>
              <a:t>formal methods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" name="Google Shape;217;g2934de29f22_0_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Requirement</a:t>
            </a:r>
            <a:endParaRPr/>
          </a:p>
        </p:txBody>
      </p:sp>
      <p:sp>
        <p:nvSpPr>
          <p:cNvPr id="218" name="Google Shape;218;g2934de29f22_0_12"/>
          <p:cNvSpPr/>
          <p:nvPr/>
        </p:nvSpPr>
        <p:spPr>
          <a:xfrm>
            <a:off x="433050" y="1368900"/>
            <a:ext cx="8220600" cy="9609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requirement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 service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constraint of the system that the </a:t>
            </a:r>
            <a:r>
              <a:rPr b="1"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user desires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934de29f22_0_12"/>
          <p:cNvSpPr txBox="1"/>
          <p:nvPr/>
        </p:nvSpPr>
        <p:spPr>
          <a:xfrm>
            <a:off x="6870600" y="3228400"/>
            <a:ext cx="2273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(it needs to </a:t>
            </a:r>
            <a:r>
              <a:rPr b="1" lang="en-US"/>
              <a:t>do X</a:t>
            </a:r>
            <a:r>
              <a:rPr lang="en-US"/>
              <a:t> vs it needs to </a:t>
            </a:r>
            <a:r>
              <a:rPr b="1" lang="en-US"/>
              <a:t>run on X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a9de98d25_0_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User Requirements</a:t>
            </a:r>
            <a:endParaRPr/>
          </a:p>
        </p:txBody>
      </p:sp>
      <p:sp>
        <p:nvSpPr>
          <p:cNvPr id="225" name="Google Shape;225;g29a9de98d25_0_0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9a9de98d25_0_0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These are written primarily for system users who do not necessarily have detailed technical knowledge:</a:t>
            </a:r>
            <a:endParaRPr sz="2000">
              <a:solidFill>
                <a:schemeClr val="dk1"/>
              </a:solidFill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Managers &amp; Users (Customer) – to define system</a:t>
            </a:r>
            <a:endParaRPr sz="1800"/>
          </a:p>
          <a:p>
            <a:pPr indent="-182880" lvl="1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Managers (Contractor)	– to plan system development</a:t>
            </a:r>
            <a:endParaRPr sz="1800"/>
          </a:p>
          <a:p>
            <a:pPr indent="-182880" lvl="1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Developers (Contractor)	– to specify system reqs.</a:t>
            </a:r>
            <a:endParaRPr sz="18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Often in natural language with diagrams to support or elaborate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Often complemented with </a:t>
            </a:r>
            <a:r>
              <a:rPr lang="en-US" sz="2000">
                <a:solidFill>
                  <a:srgbClr val="FF0000"/>
                </a:solidFill>
              </a:rPr>
              <a:t>rationales </a:t>
            </a:r>
            <a:r>
              <a:rPr lang="en-US" sz="2000">
                <a:solidFill>
                  <a:schemeClr val="dk1"/>
                </a:solidFill>
              </a:rPr>
              <a:t>to help developers understand: </a:t>
            </a:r>
            <a:endParaRPr sz="2000">
              <a:solidFill>
                <a:schemeClr val="dk1"/>
              </a:solidFill>
            </a:endParaRPr>
          </a:p>
          <a:p>
            <a:pPr indent="-182880" lvl="1" marL="4572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The application domain</a:t>
            </a:r>
            <a:endParaRPr sz="1800"/>
          </a:p>
          <a:p>
            <a:pPr indent="-182880" lvl="1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Why the requirement is stated in its current form</a:t>
            </a:r>
            <a:endParaRPr sz="1800"/>
          </a:p>
          <a:p>
            <a:pPr indent="-182880" lvl="1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Possible effects of requirements changes</a:t>
            </a:r>
            <a:endParaRPr sz="1800"/>
          </a:p>
          <a:p>
            <a:pPr indent="-182880" lvl="0" marL="18288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lang="en-US" sz="2000">
                <a:solidFill>
                  <a:schemeClr val="dk1"/>
                </a:solidFill>
              </a:rPr>
              <a:t>Also called the </a:t>
            </a:r>
            <a:r>
              <a:rPr b="1" lang="en-US" sz="2000">
                <a:solidFill>
                  <a:srgbClr val="0000FF"/>
                </a:solidFill>
              </a:rPr>
              <a:t>requirement definition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a9de98d25_0_6"/>
          <p:cNvSpPr txBox="1"/>
          <p:nvPr>
            <p:ph idx="2" type="body"/>
          </p:nvPr>
        </p:nvSpPr>
        <p:spPr>
          <a:xfrm>
            <a:off x="178125" y="6134100"/>
            <a:ext cx="87540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7" lvl="0" marL="1793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 Sommerville: Software Engineering, 8</a:t>
            </a:r>
            <a:r>
              <a:rPr baseline="30000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ed., 2006.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9a9de98d25_0_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User Requirements - Example</a:t>
            </a:r>
            <a:endParaRPr/>
          </a:p>
        </p:txBody>
      </p:sp>
      <p:sp>
        <p:nvSpPr>
          <p:cNvPr id="233" name="Google Shape;233;g29a9de98d25_0_6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9a9de98d25_0_6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Requirement 1 - The web-based library information system shall allow users to search books and audio-visual materials through a catalogue page.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Is this a good (well written) requirement?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a9de98d25_0_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User Requirements - Example</a:t>
            </a:r>
            <a:endParaRPr/>
          </a:p>
        </p:txBody>
      </p:sp>
      <p:sp>
        <p:nvSpPr>
          <p:cNvPr id="240" name="Google Shape;240;g29a9de98d25_0_13"/>
          <p:cNvSpPr txBox="1"/>
          <p:nvPr/>
        </p:nvSpPr>
        <p:spPr>
          <a:xfrm>
            <a:off x="178125" y="6166903"/>
            <a:ext cx="9144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>
                <a:solidFill>
                  <a:srgbClr val="000000"/>
                </a:solidFill>
              </a:rPr>
              <a:t>Source:</a:t>
            </a:r>
            <a:endParaRPr/>
          </a:p>
          <a:p>
            <a:pPr indent="-179387" lvl="0" marL="179387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</a:rPr>
              <a:t>I. Sommerville: Software Engineering, 8</a:t>
            </a:r>
            <a:r>
              <a:rPr baseline="30000" lang="en-US" sz="1400">
                <a:solidFill>
                  <a:srgbClr val="000000"/>
                </a:solidFill>
              </a:rPr>
              <a:t>th</a:t>
            </a:r>
            <a:r>
              <a:rPr lang="en-US" sz="1400">
                <a:solidFill>
                  <a:srgbClr val="000000"/>
                </a:solidFill>
              </a:rPr>
              <a:t> ed., 2006.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41" name="Google Shape;241;g29a9de98d25_0_13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9a9de98d25_0_13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Requirement 1 - The </a:t>
            </a:r>
            <a:r>
              <a:rPr lang="en-US" sz="2000">
                <a:solidFill>
                  <a:srgbClr val="0000FF"/>
                </a:solidFill>
              </a:rPr>
              <a:t>web-based</a:t>
            </a:r>
            <a:r>
              <a:rPr lang="en-US" sz="2000">
                <a:solidFill>
                  <a:schemeClr val="dk1"/>
                </a:solidFill>
              </a:rPr>
              <a:t> library information system shall allow users to </a:t>
            </a:r>
            <a:r>
              <a:rPr lang="en-US" sz="2000">
                <a:solidFill>
                  <a:srgbClr val="FF00FF"/>
                </a:solidFill>
              </a:rPr>
              <a:t>search</a:t>
            </a:r>
            <a:r>
              <a:rPr lang="en-US" sz="2000">
                <a:solidFill>
                  <a:schemeClr val="dk1"/>
                </a:solidFill>
              </a:rPr>
              <a:t> books and audio-visual materials through a </a:t>
            </a:r>
            <a:r>
              <a:rPr lang="en-US" sz="2000">
                <a:solidFill>
                  <a:srgbClr val="00B050"/>
                </a:solidFill>
              </a:rPr>
              <a:t>catalogue </a:t>
            </a:r>
            <a:r>
              <a:rPr lang="en-US" sz="2000">
                <a:solidFill>
                  <a:schemeClr val="dk1"/>
                </a:solidFill>
              </a:rPr>
              <a:t>page.</a:t>
            </a:r>
            <a:endParaRPr sz="2000">
              <a:solidFill>
                <a:schemeClr val="dk1"/>
              </a:solidFill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Part of System Design (or a non-functional requirement)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How do you search? Author? Title? Keywords? Full Text?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US"/>
              <a:t>Needs refinement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Which catalogue?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a9de98d25_0_20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User Requirements - Fixed Example</a:t>
            </a:r>
            <a:endParaRPr/>
          </a:p>
        </p:txBody>
      </p:sp>
      <p:sp>
        <p:nvSpPr>
          <p:cNvPr id="248" name="Google Shape;248;g29a9de98d25_0_20"/>
          <p:cNvSpPr txBox="1"/>
          <p:nvPr/>
        </p:nvSpPr>
        <p:spPr>
          <a:xfrm>
            <a:off x="228600" y="1899284"/>
            <a:ext cx="87630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  The library information system shall allow users to search the library catalogue for books and audio-visual materials.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9" name="Google Shape;249;g29a9de98d25_0_20"/>
          <p:cNvSpPr txBox="1"/>
          <p:nvPr/>
        </p:nvSpPr>
        <p:spPr>
          <a:xfrm>
            <a:off x="228600" y="2801489"/>
            <a:ext cx="87630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Rationale: </a:t>
            </a:r>
            <a:r>
              <a:rPr i="1" lang="en-US" sz="1800">
                <a:solidFill>
                  <a:srgbClr val="000000"/>
                </a:solidFill>
              </a:rPr>
              <a:t>Allowing users to find books and AV-materials through the information systems saves both users’ and librarians’ time.</a:t>
            </a:r>
            <a:endParaRPr i="1" sz="1800">
              <a:solidFill>
                <a:srgbClr val="000000"/>
              </a:solidFill>
            </a:endParaRPr>
          </a:p>
        </p:txBody>
      </p:sp>
      <p:sp>
        <p:nvSpPr>
          <p:cNvPr id="250" name="Google Shape;250;g29a9de98d25_0_20"/>
          <p:cNvSpPr txBox="1"/>
          <p:nvPr/>
        </p:nvSpPr>
        <p:spPr>
          <a:xfrm>
            <a:off x="228600" y="3703689"/>
            <a:ext cx="8763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1.1  The library information system shall allow users to search using any combination of the following fields: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1.1.1 </a:t>
            </a:r>
            <a:r>
              <a:rPr lang="en-US" sz="1800"/>
              <a:t>A</a:t>
            </a:r>
            <a:r>
              <a:rPr lang="en-US" sz="1800">
                <a:solidFill>
                  <a:srgbClr val="000000"/>
                </a:solidFill>
              </a:rPr>
              <a:t>uthor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1.1.2 </a:t>
            </a:r>
            <a:r>
              <a:rPr lang="en-US" sz="1800"/>
              <a:t>T</a:t>
            </a:r>
            <a:r>
              <a:rPr lang="en-US" sz="1800">
                <a:solidFill>
                  <a:srgbClr val="000000"/>
                </a:solidFill>
              </a:rPr>
              <a:t>itle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1.1.3 </a:t>
            </a:r>
            <a:r>
              <a:rPr lang="en-US" sz="1800"/>
              <a:t>P</a:t>
            </a:r>
            <a:r>
              <a:rPr lang="en-US" sz="1800">
                <a:solidFill>
                  <a:srgbClr val="000000"/>
                </a:solidFill>
              </a:rPr>
              <a:t>ublication year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1" name="Google Shape;251;g29a9de98d25_0_20"/>
          <p:cNvSpPr txBox="1"/>
          <p:nvPr/>
        </p:nvSpPr>
        <p:spPr>
          <a:xfrm>
            <a:off x="228600" y="5713900"/>
            <a:ext cx="87630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1.2  The search shall return a book or audio-visual material if its library catalogue entry exactly matches each of the fields specified by the user (see 1.1).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a9de98d25_0_28"/>
          <p:cNvSpPr txBox="1"/>
          <p:nvPr/>
        </p:nvSpPr>
        <p:spPr>
          <a:xfrm>
            <a:off x="85653" y="1849933"/>
            <a:ext cx="89154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These are </a:t>
            </a:r>
            <a:r>
              <a:rPr lang="en-US" sz="2000">
                <a:solidFill>
                  <a:srgbClr val="000000"/>
                </a:solidFill>
              </a:rPr>
              <a:t>written primarily for system developers as starting point for design</a:t>
            </a:r>
            <a:endParaRPr sz="2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They are </a:t>
            </a:r>
            <a:r>
              <a:rPr lang="en-US" sz="2000">
                <a:solidFill>
                  <a:srgbClr val="000000"/>
                </a:solidFill>
              </a:rPr>
              <a:t>structured document setting out detailed, technical descriptions of the system services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A</a:t>
            </a:r>
            <a:r>
              <a:rPr lang="en-US" sz="1800">
                <a:solidFill>
                  <a:srgbClr val="000000"/>
                </a:solidFill>
              </a:rPr>
              <a:t>dds detail to the user requirements </a:t>
            </a:r>
            <a:endParaRPr sz="18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</a:rPr>
              <a:t>hould be consistent with </a:t>
            </a:r>
            <a:r>
              <a:rPr lang="en-US" sz="1800"/>
              <a:t>them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S</a:t>
            </a:r>
            <a:r>
              <a:rPr lang="en-US" sz="2000">
                <a:solidFill>
                  <a:srgbClr val="000000"/>
                </a:solidFill>
              </a:rPr>
              <a:t>ometimes also used as a contract between client and contractor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T</a:t>
            </a:r>
            <a:r>
              <a:rPr lang="en-US" sz="1800">
                <a:solidFill>
                  <a:srgbClr val="000000"/>
                </a:solidFill>
              </a:rPr>
              <a:t>ension between precision and detail (for design)</a:t>
            </a:r>
            <a:br>
              <a:rPr lang="en-US" sz="1800">
                <a:solidFill>
                  <a:srgbClr val="000000"/>
                </a:solidFill>
              </a:rPr>
            </a:br>
            <a:r>
              <a:rPr lang="en-US" sz="1800">
                <a:solidFill>
                  <a:srgbClr val="000000"/>
                </a:solidFill>
              </a:rPr>
              <a:t>and openness (for contracting)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7" name="Google Shape;257;g29a9de98d25_0_2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System Requirements</a:t>
            </a:r>
            <a:endParaRPr/>
          </a:p>
        </p:txBody>
      </p:sp>
      <p:sp>
        <p:nvSpPr>
          <p:cNvPr id="258" name="Google Shape;258;g29a9de98d25_0_28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9a9de98d25_0_28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190500" y="0"/>
            <a:ext cx="87058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Topic</a:t>
            </a:r>
            <a:r>
              <a:rPr b="1" i="0" lang="en-US" sz="3600" u="non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1388825" y="4522137"/>
            <a:ext cx="18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F7F7F"/>
              </a:solidFill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250537" y="3759325"/>
            <a:ext cx="211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Interesting Facts </a:t>
            </a:r>
            <a:endParaRPr b="1" sz="1600">
              <a:solidFill>
                <a:srgbClr val="5C667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About RE</a:t>
            </a:r>
            <a:endParaRPr/>
          </a:p>
        </p:txBody>
      </p:sp>
      <p:grpSp>
        <p:nvGrpSpPr>
          <p:cNvPr id="101" name="Google Shape;101;p3"/>
          <p:cNvGrpSpPr/>
          <p:nvPr/>
        </p:nvGrpSpPr>
        <p:grpSpPr>
          <a:xfrm>
            <a:off x="1538875" y="2048012"/>
            <a:ext cx="1533525" cy="1533525"/>
            <a:chOff x="2803525" y="2220912"/>
            <a:chExt cx="1533525" cy="1533525"/>
          </a:xfrm>
        </p:grpSpPr>
        <p:sp>
          <p:nvSpPr>
            <p:cNvPr id="102" name="Google Shape;102;p3"/>
            <p:cNvSpPr/>
            <p:nvPr/>
          </p:nvSpPr>
          <p:spPr>
            <a:xfrm>
              <a:off x="2803525" y="2220912"/>
              <a:ext cx="1533525" cy="1533525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1512" y="2600325"/>
              <a:ext cx="790575" cy="79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3"/>
          <p:cNvSpPr txBox="1"/>
          <p:nvPr/>
        </p:nvSpPr>
        <p:spPr>
          <a:xfrm>
            <a:off x="3754225" y="4522137"/>
            <a:ext cx="18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7F7F7F"/>
              </a:solidFill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516912" y="3759325"/>
            <a:ext cx="21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Basics About RE</a:t>
            </a:r>
            <a:endParaRPr/>
          </a:p>
        </p:txBody>
      </p:sp>
      <p:grpSp>
        <p:nvGrpSpPr>
          <p:cNvPr id="106" name="Google Shape;106;p3"/>
          <p:cNvGrpSpPr/>
          <p:nvPr/>
        </p:nvGrpSpPr>
        <p:grpSpPr>
          <a:xfrm>
            <a:off x="3776638" y="2048012"/>
            <a:ext cx="1533600" cy="1533600"/>
            <a:chOff x="2803525" y="2220912"/>
            <a:chExt cx="1533600" cy="1533600"/>
          </a:xfrm>
        </p:grpSpPr>
        <p:sp>
          <p:nvSpPr>
            <p:cNvPr id="107" name="Google Shape;107;p3"/>
            <p:cNvSpPr/>
            <p:nvPr/>
          </p:nvSpPr>
          <p:spPr>
            <a:xfrm>
              <a:off x="2803525" y="2220912"/>
              <a:ext cx="1533600" cy="1533600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1512" y="2600325"/>
              <a:ext cx="790575" cy="79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"/>
          <p:cNvSpPr txBox="1"/>
          <p:nvPr/>
        </p:nvSpPr>
        <p:spPr>
          <a:xfrm>
            <a:off x="5864425" y="4344337"/>
            <a:ext cx="1833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</a:rPr>
              <a:t>Elicitation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</a:rPr>
              <a:t>Analysis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</a:rPr>
              <a:t>Validation</a:t>
            </a:r>
            <a:endParaRPr sz="1600">
              <a:solidFill>
                <a:srgbClr val="7F7F7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7F7F7F"/>
                </a:solidFill>
              </a:rPr>
              <a:t>Management</a:t>
            </a:r>
            <a:endParaRPr sz="1600">
              <a:solidFill>
                <a:srgbClr val="7F7F7F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726137" y="3759325"/>
            <a:ext cx="211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5C6670"/>
                </a:solidFill>
              </a:rPr>
              <a:t>Phases</a:t>
            </a:r>
            <a:endParaRPr/>
          </a:p>
        </p:txBody>
      </p:sp>
      <p:grpSp>
        <p:nvGrpSpPr>
          <p:cNvPr id="111" name="Google Shape;111;p3"/>
          <p:cNvGrpSpPr/>
          <p:nvPr/>
        </p:nvGrpSpPr>
        <p:grpSpPr>
          <a:xfrm>
            <a:off x="6014475" y="2048012"/>
            <a:ext cx="1533600" cy="1533600"/>
            <a:chOff x="2803525" y="2220912"/>
            <a:chExt cx="1533600" cy="1533600"/>
          </a:xfrm>
        </p:grpSpPr>
        <p:sp>
          <p:nvSpPr>
            <p:cNvPr id="112" name="Google Shape;112;p3"/>
            <p:cNvSpPr/>
            <p:nvPr/>
          </p:nvSpPr>
          <p:spPr>
            <a:xfrm>
              <a:off x="2803525" y="2220912"/>
              <a:ext cx="1533600" cy="1533600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3" name="Google Shape;113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1512" y="2600325"/>
              <a:ext cx="790575" cy="790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78125" y="1453699"/>
            <a:ext cx="8754000" cy="461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a9de98d25_0_3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System Requirement Example</a:t>
            </a:r>
            <a:endParaRPr/>
          </a:p>
        </p:txBody>
      </p:sp>
      <p:sp>
        <p:nvSpPr>
          <p:cNvPr id="265" name="Google Shape;265;g29a9de98d25_0_35"/>
          <p:cNvSpPr txBox="1"/>
          <p:nvPr/>
        </p:nvSpPr>
        <p:spPr>
          <a:xfrm>
            <a:off x="150777" y="1727200"/>
            <a:ext cx="88110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</a:rPr>
              <a:t>User Requirement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System Requirements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sp>
        <p:nvSpPr>
          <p:cNvPr id="266" name="Google Shape;266;g29a9de98d25_0_35"/>
          <p:cNvSpPr txBox="1"/>
          <p:nvPr/>
        </p:nvSpPr>
        <p:spPr>
          <a:xfrm>
            <a:off x="228600" y="2116667"/>
            <a:ext cx="87630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1. The software shall provide a means of representing and accessing external files created by other tools.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7" name="Google Shape;267;g29a9de98d25_0_35"/>
          <p:cNvSpPr txBox="1"/>
          <p:nvPr/>
        </p:nvSpPr>
        <p:spPr>
          <a:xfrm>
            <a:off x="228600" y="3734100"/>
            <a:ext cx="8763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1.1 The user should be provided with facilities to define the type of external files.</a:t>
            </a:r>
            <a:endParaRPr sz="9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1.2 Each external file type may have an associated tool which may be applied to the file.</a:t>
            </a:r>
            <a:endParaRPr sz="9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1.3 Each external file type may be represented as a specific icon on the user’s display.</a:t>
            </a:r>
            <a:endParaRPr sz="9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1.4 Facilities should be provided for the icon representing an external file type of be defined by the user.</a:t>
            </a:r>
            <a:endParaRPr sz="900"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...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268" name="Google Shape;268;g29a9de98d25_0_35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9a9de98d25_0_35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a9de98d25_0_45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Functional Requirements</a:t>
            </a:r>
            <a:endParaRPr/>
          </a:p>
        </p:txBody>
      </p:sp>
      <p:sp>
        <p:nvSpPr>
          <p:cNvPr id="275" name="Google Shape;275;g29a9de98d25_0_45"/>
          <p:cNvSpPr/>
          <p:nvPr/>
        </p:nvSpPr>
        <p:spPr>
          <a:xfrm>
            <a:off x="605100" y="1817300"/>
            <a:ext cx="7933800" cy="8568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A </a:t>
            </a:r>
            <a:r>
              <a:rPr b="1" lang="en-US" sz="2300">
                <a:solidFill>
                  <a:srgbClr val="0000FF"/>
                </a:solidFill>
              </a:rPr>
              <a:t>functional requirement</a:t>
            </a:r>
            <a:r>
              <a:rPr lang="en-US" sz="2300">
                <a:solidFill>
                  <a:srgbClr val="000000"/>
                </a:solidFill>
              </a:rPr>
              <a:t> </a:t>
            </a:r>
            <a:r>
              <a:rPr lang="en-US" sz="2300">
                <a:solidFill>
                  <a:srgbClr val="FF0000"/>
                </a:solidFill>
              </a:rPr>
              <a:t>defines a function </a:t>
            </a:r>
            <a:r>
              <a:rPr lang="en-US" sz="2300">
                <a:solidFill>
                  <a:srgbClr val="000000"/>
                </a:solidFill>
              </a:rPr>
              <a:t>of the system or one of its components</a:t>
            </a:r>
            <a:endParaRPr sz="900"/>
          </a:p>
        </p:txBody>
      </p:sp>
      <p:sp>
        <p:nvSpPr>
          <p:cNvPr id="276" name="Google Shape;276;g29a9de98d25_0_45"/>
          <p:cNvSpPr txBox="1"/>
          <p:nvPr/>
        </p:nvSpPr>
        <p:spPr>
          <a:xfrm>
            <a:off x="238050" y="5143033"/>
            <a:ext cx="8610600" cy="9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Ideally:</a:t>
            </a:r>
            <a:r>
              <a:rPr lang="en-US" sz="2800"/>
              <a:t> </a:t>
            </a:r>
            <a:r>
              <a:rPr lang="en-US" sz="2800">
                <a:solidFill>
                  <a:srgbClr val="000000"/>
                </a:solidFill>
              </a:rPr>
              <a:t>each line of code can be </a:t>
            </a:r>
            <a:r>
              <a:rPr b="1" i="1" lang="en-US" sz="2800">
                <a:solidFill>
                  <a:srgbClr val="000000"/>
                </a:solidFill>
              </a:rPr>
              <a:t>trace</a:t>
            </a:r>
            <a:r>
              <a:rPr b="1" i="1" lang="en-US" sz="2800"/>
              <a:t>d</a:t>
            </a:r>
            <a:r>
              <a:rPr lang="en-US" sz="2800">
                <a:solidFill>
                  <a:srgbClr val="000000"/>
                </a:solidFill>
              </a:rPr>
              <a:t> to a functional 	requirement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7" name="Google Shape;277;g29a9de98d25_0_45"/>
          <p:cNvSpPr txBox="1"/>
          <p:nvPr>
            <p:ph idx="4294967295" type="body"/>
          </p:nvPr>
        </p:nvSpPr>
        <p:spPr>
          <a:xfrm>
            <a:off x="178125" y="2732475"/>
            <a:ext cx="8754000" cy="233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These are: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How the system should respond to particular inputs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How the system should react in particular situations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May also state what the system should </a:t>
            </a:r>
            <a:r>
              <a:rPr i="1" lang="en-US" sz="2000">
                <a:solidFill>
                  <a:schemeClr val="dk1"/>
                </a:solidFill>
              </a:rPr>
              <a:t>not</a:t>
            </a:r>
            <a:r>
              <a:rPr lang="en-US" sz="2000">
                <a:solidFill>
                  <a:schemeClr val="dk1"/>
                </a:solidFill>
              </a:rPr>
              <a:t> do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a9de98d25_0_52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283" name="Google Shape;283;g29a9de98d25_0_52"/>
          <p:cNvSpPr txBox="1"/>
          <p:nvPr/>
        </p:nvSpPr>
        <p:spPr>
          <a:xfrm>
            <a:off x="152400" y="2336800"/>
            <a:ext cx="88110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7492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lang="en-US" sz="2000"/>
              <a:t>T</a:t>
            </a:r>
            <a:r>
              <a:rPr lang="en-US" sz="2000">
                <a:solidFill>
                  <a:srgbClr val="000000"/>
                </a:solidFill>
              </a:rPr>
              <a:t>ypically these are </a:t>
            </a:r>
            <a:r>
              <a:rPr b="1" i="1" lang="en-US" sz="2000">
                <a:solidFill>
                  <a:srgbClr val="000000"/>
                </a:solidFill>
              </a:rPr>
              <a:t>cross-cutting </a:t>
            </a:r>
            <a:r>
              <a:rPr lang="en-US" sz="2000">
                <a:solidFill>
                  <a:srgbClr val="000000"/>
                </a:solidFill>
              </a:rPr>
              <a:t>or </a:t>
            </a:r>
            <a:r>
              <a:rPr b="1" i="1" lang="en-US" sz="2000">
                <a:solidFill>
                  <a:srgbClr val="000000"/>
                </a:solidFill>
              </a:rPr>
              <a:t>emergent properties</a:t>
            </a:r>
            <a:r>
              <a:rPr lang="en-US" sz="2000">
                <a:solidFill>
                  <a:srgbClr val="000000"/>
                </a:solidFill>
              </a:rPr>
              <a:t>: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They a</a:t>
            </a:r>
            <a:r>
              <a:rPr lang="en-US" sz="1800">
                <a:solidFill>
                  <a:srgbClr val="000000"/>
                </a:solidFill>
              </a:rPr>
              <a:t>ffect whole system: where do you implement usability or reliability?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They can be d</a:t>
            </a:r>
            <a:r>
              <a:rPr lang="en-US" sz="2000">
                <a:solidFill>
                  <a:srgbClr val="000000"/>
                </a:solidFill>
              </a:rPr>
              <a:t>ifficult to meet... </a:t>
            </a:r>
            <a:endParaRPr sz="2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</a:rPr>
              <a:t>... but failure can render entire system useless!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84" name="Google Shape;284;g29a9de98d25_0_52"/>
          <p:cNvSpPr/>
          <p:nvPr/>
        </p:nvSpPr>
        <p:spPr>
          <a:xfrm>
            <a:off x="304800" y="1820067"/>
            <a:ext cx="8534400" cy="15240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A </a:t>
            </a:r>
            <a:r>
              <a:rPr b="1" lang="en-US" sz="2800">
                <a:solidFill>
                  <a:srgbClr val="0000FF"/>
                </a:solidFill>
              </a:rPr>
              <a:t>non-functional requirement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imposes constraints </a:t>
            </a:r>
            <a:r>
              <a:rPr lang="en-US" sz="2800">
                <a:solidFill>
                  <a:srgbClr val="000000"/>
                </a:solidFill>
              </a:rPr>
              <a:t>on the design or the </a:t>
            </a:r>
            <a:r>
              <a:rPr lang="en-US" sz="2800">
                <a:solidFill>
                  <a:srgbClr val="FF0000"/>
                </a:solidFill>
              </a:rPr>
              <a:t>implementation</a:t>
            </a:r>
            <a:r>
              <a:rPr lang="en-US" sz="2800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9a9de98d25_0_58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Non-Functional Requirements</a:t>
            </a:r>
            <a:endParaRPr/>
          </a:p>
        </p:txBody>
      </p:sp>
      <p:sp>
        <p:nvSpPr>
          <p:cNvPr id="290" name="Google Shape;290;g29a9de98d25_0_58"/>
          <p:cNvSpPr txBox="1"/>
          <p:nvPr/>
        </p:nvSpPr>
        <p:spPr>
          <a:xfrm>
            <a:off x="137850" y="1952133"/>
            <a:ext cx="88110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Non-functional requirements can also constrain</a:t>
            </a:r>
            <a:r>
              <a:rPr lang="en-US" sz="2400"/>
              <a:t> the -</a:t>
            </a:r>
            <a:endParaRPr sz="2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Noto Sans Symbols"/>
              <a:buChar char="●"/>
            </a:pPr>
            <a:r>
              <a:rPr b="1" lang="en-US" sz="2400">
                <a:solidFill>
                  <a:srgbClr val="0000FF"/>
                </a:solidFill>
              </a:rPr>
              <a:t>Process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2400"/>
              <a:t>H</a:t>
            </a:r>
            <a:r>
              <a:rPr lang="en-US" sz="2400">
                <a:solidFill>
                  <a:srgbClr val="000000"/>
                </a:solidFill>
              </a:rPr>
              <a:t>ow the system is developed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</a:rPr>
              <a:t>“The system shall be implemented in Java SE8.”</a:t>
            </a:r>
            <a:endParaRPr sz="18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>
                <a:solidFill>
                  <a:srgbClr val="000000"/>
                </a:solidFill>
              </a:rPr>
              <a:t>“The system development shall follow the rules in DO-178B.”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Noto Sans Symbols"/>
              <a:buChar char="●"/>
            </a:pPr>
            <a:r>
              <a:rPr b="1" lang="en-US" sz="2400">
                <a:solidFill>
                  <a:srgbClr val="0000FF"/>
                </a:solidFill>
              </a:rPr>
              <a:t>Environment</a:t>
            </a:r>
            <a:r>
              <a:rPr lang="en-US" sz="2400">
                <a:solidFill>
                  <a:srgbClr val="000000"/>
                </a:solidFill>
              </a:rPr>
              <a:t>: </a:t>
            </a:r>
            <a:r>
              <a:rPr lang="en-US" sz="2400"/>
              <a:t>H</a:t>
            </a:r>
            <a:r>
              <a:rPr lang="en-US" sz="2400">
                <a:solidFill>
                  <a:srgbClr val="000000"/>
                </a:solidFill>
              </a:rPr>
              <a:t>ardware, software, legal concerns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“The system shall run on mobile devices with at least 16GB RAM that run Android KitKat 4.4.4.”</a:t>
            </a:r>
            <a:endParaRPr sz="18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lang="en-US" sz="2000"/>
              <a:t>“</a:t>
            </a:r>
            <a:r>
              <a:rPr lang="en-US" sz="2000">
                <a:solidFill>
                  <a:srgbClr val="000000"/>
                </a:solidFill>
              </a:rPr>
              <a:t>The system shall not disclose to the operators of the system any personal information about customers apart from their name and reference number.”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9a9de98d25_0_63"/>
          <p:cNvSpPr txBox="1"/>
          <p:nvPr/>
        </p:nvSpPr>
        <p:spPr>
          <a:xfrm>
            <a:off x="1378600" y="1920767"/>
            <a:ext cx="636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Phases</a:t>
            </a:r>
            <a:endParaRPr/>
          </a:p>
        </p:txBody>
      </p:sp>
      <p:sp>
        <p:nvSpPr>
          <p:cNvPr id="297" name="Google Shape;297;g29a9de98d25_0_63"/>
          <p:cNvSpPr txBox="1"/>
          <p:nvPr/>
        </p:nvSpPr>
        <p:spPr>
          <a:xfrm>
            <a:off x="3159150" y="3123567"/>
            <a:ext cx="28257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Elicitation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Analysis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Verification Management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8" name="Google Shape;298;g29a9de98d25_0_63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a9de98d25_0_70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Common Phase Activities</a:t>
            </a:r>
            <a:endParaRPr/>
          </a:p>
        </p:txBody>
      </p:sp>
      <p:sp>
        <p:nvSpPr>
          <p:cNvPr id="304" name="Google Shape;304;g29a9de98d25_0_70"/>
          <p:cNvSpPr txBox="1"/>
          <p:nvPr/>
        </p:nvSpPr>
        <p:spPr>
          <a:xfrm>
            <a:off x="0" y="1727200"/>
            <a:ext cx="8811000" cy="7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1130" lvl="0" marL="3657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</a:rPr>
              <a:t>Requirements </a:t>
            </a:r>
            <a:r>
              <a:rPr lang="en-US" sz="2700"/>
              <a:t>E</a:t>
            </a:r>
            <a:r>
              <a:rPr lang="en-US" sz="2700">
                <a:solidFill>
                  <a:srgbClr val="000000"/>
                </a:solidFill>
              </a:rPr>
              <a:t>licitation</a:t>
            </a:r>
            <a:endParaRPr sz="1500">
              <a:solidFill>
                <a:srgbClr val="000000"/>
              </a:solidFill>
            </a:endParaRPr>
          </a:p>
          <a:p>
            <a:pPr indent="-10159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-151130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</a:rPr>
              <a:t>Requirements </a:t>
            </a:r>
            <a:r>
              <a:rPr lang="en-US" sz="2700"/>
              <a:t>A</a:t>
            </a:r>
            <a:r>
              <a:rPr lang="en-US" sz="2700">
                <a:solidFill>
                  <a:srgbClr val="000000"/>
                </a:solidFill>
              </a:rPr>
              <a:t>nalysis</a:t>
            </a:r>
            <a:endParaRPr sz="1500">
              <a:solidFill>
                <a:srgbClr val="000000"/>
              </a:solidFill>
            </a:endParaRPr>
          </a:p>
          <a:p>
            <a:pPr indent="-10159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-151130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</a:rPr>
              <a:t>Requirements </a:t>
            </a:r>
            <a:r>
              <a:rPr lang="en-US" sz="2700"/>
              <a:t>V</a:t>
            </a:r>
            <a:r>
              <a:rPr lang="en-US" sz="2700">
                <a:solidFill>
                  <a:srgbClr val="000000"/>
                </a:solidFill>
              </a:rPr>
              <a:t>alidation</a:t>
            </a:r>
            <a:endParaRPr sz="1500">
              <a:solidFill>
                <a:srgbClr val="000000"/>
              </a:solidFill>
            </a:endParaRPr>
          </a:p>
          <a:p>
            <a:pPr indent="-10159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  <a:p>
            <a:pPr indent="-151130" lvl="0" marL="36576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220"/>
              <a:buFont typeface="Arial"/>
              <a:buChar char="●"/>
            </a:pPr>
            <a:r>
              <a:rPr lang="en-US" sz="2700">
                <a:solidFill>
                  <a:srgbClr val="000000"/>
                </a:solidFill>
              </a:rPr>
              <a:t>Requirements (</a:t>
            </a:r>
            <a:r>
              <a:rPr lang="en-US" sz="2700"/>
              <a:t>C</a:t>
            </a:r>
            <a:r>
              <a:rPr lang="en-US" sz="2700">
                <a:solidFill>
                  <a:srgbClr val="000000"/>
                </a:solidFill>
              </a:rPr>
              <a:t>hange) </a:t>
            </a:r>
            <a:r>
              <a:rPr lang="en-US" sz="2700"/>
              <a:t>M</a:t>
            </a:r>
            <a:r>
              <a:rPr lang="en-US" sz="2700">
                <a:solidFill>
                  <a:srgbClr val="000000"/>
                </a:solidFill>
              </a:rPr>
              <a:t>anagement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9a9de98d25_0_75"/>
          <p:cNvSpPr txBox="1"/>
          <p:nvPr/>
        </p:nvSpPr>
        <p:spPr>
          <a:xfrm>
            <a:off x="1378600" y="1920767"/>
            <a:ext cx="636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Elicitation</a:t>
            </a:r>
            <a:endParaRPr/>
          </a:p>
        </p:txBody>
      </p:sp>
      <p:sp>
        <p:nvSpPr>
          <p:cNvPr id="311" name="Google Shape;311;g29a9de98d25_0_75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a9de98d25_0_8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317" name="Google Shape;317;g29a9de98d25_0_81"/>
          <p:cNvSpPr txBox="1"/>
          <p:nvPr/>
        </p:nvSpPr>
        <p:spPr>
          <a:xfrm>
            <a:off x="166500" y="1879167"/>
            <a:ext cx="8811000" cy="5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Requirements are in general not just </a:t>
            </a:r>
            <a:r>
              <a:rPr i="1" lang="en-US" sz="2000">
                <a:solidFill>
                  <a:srgbClr val="000000"/>
                </a:solidFill>
              </a:rPr>
              <a:t>“</a:t>
            </a:r>
            <a:r>
              <a:rPr b="1" i="1" lang="en-US" sz="2000">
                <a:solidFill>
                  <a:srgbClr val="000000"/>
                </a:solidFill>
              </a:rPr>
              <a:t>discovered</a:t>
            </a:r>
            <a:r>
              <a:rPr i="1" lang="en-US" sz="2000">
                <a:solidFill>
                  <a:srgbClr val="000000"/>
                </a:solidFill>
              </a:rPr>
              <a:t>”</a:t>
            </a:r>
            <a:r>
              <a:rPr i="1" lang="en-US" sz="2000"/>
              <a:t> </a:t>
            </a:r>
            <a:r>
              <a:rPr lang="en-US" sz="2000">
                <a:solidFill>
                  <a:srgbClr val="000000"/>
                </a:solidFill>
              </a:rPr>
              <a:t>or </a:t>
            </a:r>
            <a:r>
              <a:rPr i="1" lang="en-US" sz="2000">
                <a:solidFill>
                  <a:srgbClr val="000000"/>
                </a:solidFill>
              </a:rPr>
              <a:t>“</a:t>
            </a:r>
            <a:r>
              <a:rPr b="1" i="1" lang="en-US" sz="2000">
                <a:solidFill>
                  <a:srgbClr val="000000"/>
                </a:solidFill>
              </a:rPr>
              <a:t>gathered</a:t>
            </a:r>
            <a:r>
              <a:rPr i="1" lang="en-US" sz="2000">
                <a:solidFill>
                  <a:srgbClr val="000000"/>
                </a:solidFill>
              </a:rPr>
              <a:t>”...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... but must be </a:t>
            </a:r>
            <a:r>
              <a:rPr i="1" lang="en-US" sz="2000">
                <a:solidFill>
                  <a:srgbClr val="000000"/>
                </a:solidFill>
              </a:rPr>
              <a:t>“</a:t>
            </a:r>
            <a:r>
              <a:rPr b="1" i="1" lang="en-US" sz="2000">
                <a:solidFill>
                  <a:srgbClr val="000000"/>
                </a:solidFill>
              </a:rPr>
              <a:t>elicited</a:t>
            </a:r>
            <a:r>
              <a:rPr i="1" lang="en-US" sz="2000">
                <a:solidFill>
                  <a:srgbClr val="000000"/>
                </a:solidFill>
              </a:rPr>
              <a:t>”!</a:t>
            </a:r>
            <a:endParaRPr i="1" sz="2000">
              <a:solidFill>
                <a:srgbClr val="000000"/>
              </a:solidFill>
            </a:endParaRPr>
          </a:p>
        </p:txBody>
      </p:sp>
      <p:pic>
        <p:nvPicPr>
          <p:cNvPr id="318" name="Google Shape;318;g29a9de98d25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1" y="2793836"/>
            <a:ext cx="8534400" cy="258699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9a9de98d25_0_81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9a9de98d25_0_81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9a9de98d25_0_81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9a9de98d25_0_90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 Techniques</a:t>
            </a:r>
            <a:endParaRPr/>
          </a:p>
        </p:txBody>
      </p:sp>
      <p:sp>
        <p:nvSpPr>
          <p:cNvPr id="327" name="Google Shape;327;g29a9de98d25_0_90"/>
          <p:cNvSpPr txBox="1"/>
          <p:nvPr/>
        </p:nvSpPr>
        <p:spPr>
          <a:xfrm>
            <a:off x="137850" y="1726600"/>
            <a:ext cx="8811000" cy="3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There are a w</a:t>
            </a:r>
            <a:r>
              <a:rPr lang="en-US" sz="2000">
                <a:solidFill>
                  <a:srgbClr val="000000"/>
                </a:solidFill>
              </a:rPr>
              <a:t>ide variety of approaches and techniques: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1" lang="en-US" sz="2000">
                <a:solidFill>
                  <a:srgbClr val="0000FF"/>
                </a:solidFill>
              </a:rPr>
              <a:t>Observational</a:t>
            </a:r>
            <a:r>
              <a:rPr lang="en-US" sz="2000">
                <a:solidFill>
                  <a:srgbClr val="000000"/>
                </a:solidFill>
              </a:rPr>
              <a:t>: </a:t>
            </a:r>
            <a:r>
              <a:rPr lang="en-US" sz="2000"/>
              <a:t>O</a:t>
            </a:r>
            <a:r>
              <a:rPr lang="en-US" sz="2000">
                <a:solidFill>
                  <a:srgbClr val="000000"/>
                </a:solidFill>
              </a:rPr>
              <a:t>bserve users of existing system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Ethnographic methods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1" lang="en-US" sz="2000">
                <a:solidFill>
                  <a:srgbClr val="0000FF"/>
                </a:solidFill>
              </a:rPr>
              <a:t>Analytical</a:t>
            </a:r>
            <a:r>
              <a:rPr lang="en-US" sz="2000">
                <a:solidFill>
                  <a:srgbClr val="000000"/>
                </a:solidFill>
              </a:rPr>
              <a:t>: </a:t>
            </a:r>
            <a:r>
              <a:rPr lang="en-US" sz="2000"/>
              <a:t>A</a:t>
            </a:r>
            <a:r>
              <a:rPr lang="en-US" sz="2000">
                <a:solidFill>
                  <a:srgbClr val="000000"/>
                </a:solidFill>
              </a:rPr>
              <a:t>nalyze documents, forms, processes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Domain analysis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1" lang="en-US" sz="2000">
                <a:solidFill>
                  <a:srgbClr val="0000FF"/>
                </a:solidFill>
              </a:rPr>
              <a:t>Inquisitive</a:t>
            </a:r>
            <a:r>
              <a:rPr lang="en-US" sz="2000">
                <a:solidFill>
                  <a:srgbClr val="000000"/>
                </a:solidFill>
              </a:rPr>
              <a:t>: </a:t>
            </a:r>
            <a:r>
              <a:rPr lang="en-US" sz="2000"/>
              <a:t>I</a:t>
            </a:r>
            <a:r>
              <a:rPr lang="en-US" sz="2000">
                <a:solidFill>
                  <a:srgbClr val="000000"/>
                </a:solidFill>
              </a:rPr>
              <a:t>nterview users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Role playing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1" lang="en-US" sz="2000">
                <a:solidFill>
                  <a:srgbClr val="0000FF"/>
                </a:solidFill>
              </a:rPr>
              <a:t>Speculative</a:t>
            </a:r>
            <a:r>
              <a:rPr lang="en-US" sz="2000">
                <a:solidFill>
                  <a:srgbClr val="000000"/>
                </a:solidFill>
              </a:rPr>
              <a:t>: </a:t>
            </a:r>
            <a:r>
              <a:rPr lang="en-US" sz="2000"/>
              <a:t>S</a:t>
            </a:r>
            <a:r>
              <a:rPr lang="en-US" sz="2000">
                <a:solidFill>
                  <a:srgbClr val="000000"/>
                </a:solidFill>
              </a:rPr>
              <a:t>uggest and evaluate functionality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Brainstorming</a:t>
            </a:r>
            <a:endParaRPr sz="18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Rapid prototyping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28" name="Google Shape;328;g29a9de98d25_0_90"/>
          <p:cNvSpPr/>
          <p:nvPr/>
        </p:nvSpPr>
        <p:spPr>
          <a:xfrm>
            <a:off x="990600" y="5764700"/>
            <a:ext cx="7162800" cy="9144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l" dir="2700000" dist="38100" sy="102000">
              <a:srgbClr val="000000">
                <a:alpha val="40000"/>
              </a:srgbClr>
            </a:outerShdw>
          </a:effectLst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Usually several methods must be applied.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9a9de98d25_0_96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334" name="Google Shape;334;g29a9de98d25_0_96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80"/>
              <a:buChar char="●"/>
            </a:pPr>
            <a:r>
              <a:rPr lang="en-US" sz="2600">
                <a:solidFill>
                  <a:srgbClr val="000000"/>
                </a:solidFill>
              </a:rPr>
              <a:t>Sometimes called </a:t>
            </a:r>
            <a:r>
              <a:rPr i="1" lang="en-US" sz="2600">
                <a:solidFill>
                  <a:srgbClr val="000000"/>
                </a:solidFill>
              </a:rPr>
              <a:t>discovery</a:t>
            </a:r>
            <a:r>
              <a:rPr lang="en-US" sz="2600">
                <a:solidFill>
                  <a:srgbClr val="000000"/>
                </a:solidFill>
              </a:rPr>
              <a:t> or </a:t>
            </a:r>
            <a:r>
              <a:rPr i="1" lang="en-US" sz="2600">
                <a:solidFill>
                  <a:srgbClr val="000000"/>
                </a:solidFill>
              </a:rPr>
              <a:t>gathering</a:t>
            </a:r>
            <a:endParaRPr sz="1800">
              <a:solidFill>
                <a:srgbClr val="000000"/>
              </a:solidFill>
            </a:endParaRPr>
          </a:p>
          <a:p>
            <a:pPr indent="-215900" lvl="1" marL="6286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4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Involves the technical staff working with customers to find out about the application domain, the services that the system should provide and the system’s operational constraints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215900" lvl="1" marL="6286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40"/>
              <a:buChar char="●"/>
            </a:pPr>
            <a:r>
              <a:rPr i="0" lang="en-US" sz="2200" u="none" cap="none" strike="noStrike">
                <a:solidFill>
                  <a:srgbClr val="000000"/>
                </a:solidFill>
              </a:rPr>
              <a:t>May involve </a:t>
            </a:r>
            <a:endParaRPr sz="1200"/>
          </a:p>
          <a:p>
            <a:pPr indent="-215900" lvl="2" marL="9029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End-users</a:t>
            </a:r>
            <a:endParaRPr sz="1200"/>
          </a:p>
          <a:p>
            <a:pPr indent="-215900" lvl="2" marL="9029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Managers</a:t>
            </a:r>
            <a:endParaRPr sz="1200"/>
          </a:p>
          <a:p>
            <a:pPr indent="-215900" lvl="2" marL="9029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Engineers involved in maintenance</a:t>
            </a:r>
            <a:endParaRPr sz="1200"/>
          </a:p>
          <a:p>
            <a:pPr indent="-215900" lvl="2" marL="9029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Domain experts</a:t>
            </a:r>
            <a:endParaRPr sz="1200"/>
          </a:p>
          <a:p>
            <a:pPr indent="-215900" lvl="2" marL="9029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Trade unions</a:t>
            </a:r>
            <a:endParaRPr sz="1200"/>
          </a:p>
          <a:p>
            <a:pPr indent="0" lvl="2" marL="6743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🡺These are all called </a:t>
            </a:r>
            <a:r>
              <a:rPr i="1" lang="en-US" sz="1800"/>
              <a:t>S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takeholders</a:t>
            </a:r>
            <a:endParaRPr i="1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0be8c1a74_0_11"/>
          <p:cNvSpPr txBox="1"/>
          <p:nvPr/>
        </p:nvSpPr>
        <p:spPr>
          <a:xfrm>
            <a:off x="1533450" y="1868362"/>
            <a:ext cx="6077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Interesting Facts About RE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9a9de98d25_0_101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</a:t>
            </a:r>
            <a:endParaRPr/>
          </a:p>
        </p:txBody>
      </p:sp>
      <p:sp>
        <p:nvSpPr>
          <p:cNvPr id="340" name="Google Shape;340;g29a9de98d25_0_101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</a:rPr>
              <a:t>(Just some of the) Problems of eliciting requirements</a:t>
            </a:r>
            <a:endParaRPr sz="200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Stakeholders don’t know what they really want</a:t>
            </a:r>
            <a:endParaRPr sz="180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Stakeholders express requirements in their own terms</a:t>
            </a:r>
            <a:endParaRPr sz="180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Different stakeholders may have conflicting requirements</a:t>
            </a:r>
            <a:endParaRPr sz="180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Organisational and political factors may influence the system requirements</a:t>
            </a:r>
            <a:endParaRPr sz="1800">
              <a:solidFill>
                <a:schemeClr val="dk1"/>
              </a:solidFill>
            </a:endParaRPr>
          </a:p>
          <a:p>
            <a:pPr indent="-228600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The requirements change during the analysis process. New stakeholders may emerge and the business environment change</a:t>
            </a:r>
            <a:endParaRPr sz="1800">
              <a:solidFill>
                <a:schemeClr val="dk1"/>
              </a:solidFill>
            </a:endParaRPr>
          </a:p>
          <a:p>
            <a:pPr indent="-153034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2" marL="6743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9a9de98d25_0_106"/>
          <p:cNvSpPr txBox="1"/>
          <p:nvPr/>
        </p:nvSpPr>
        <p:spPr>
          <a:xfrm>
            <a:off x="1378600" y="1920767"/>
            <a:ext cx="636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Analysis</a:t>
            </a:r>
            <a:endParaRPr/>
          </a:p>
        </p:txBody>
      </p:sp>
      <p:sp>
        <p:nvSpPr>
          <p:cNvPr id="347" name="Google Shape;347;g29a9de98d25_0_106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a9de98d25_0_112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Analysis</a:t>
            </a:r>
            <a:endParaRPr/>
          </a:p>
        </p:txBody>
      </p:sp>
      <p:sp>
        <p:nvSpPr>
          <p:cNvPr id="353" name="Google Shape;353;g29a9de98d25_0_112"/>
          <p:cNvSpPr txBox="1"/>
          <p:nvPr/>
        </p:nvSpPr>
        <p:spPr>
          <a:xfrm>
            <a:off x="114292" y="1829100"/>
            <a:ext cx="8915400" cy="49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47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Noto Sans Symbols"/>
              <a:buChar char="●"/>
            </a:pPr>
            <a:r>
              <a:rPr i="1" lang="en-US" sz="1600">
                <a:solidFill>
                  <a:srgbClr val="000000"/>
                </a:solidFill>
              </a:rPr>
              <a:t>How do we take requirements, expressed as the needs of a software system in a domain, and </a:t>
            </a:r>
            <a:r>
              <a:rPr b="1" i="1" lang="en-US" sz="1600" u="sng">
                <a:solidFill>
                  <a:srgbClr val="000000"/>
                </a:solidFill>
              </a:rPr>
              <a:t>translate</a:t>
            </a:r>
            <a:r>
              <a:rPr i="1" lang="en-US" sz="1600">
                <a:solidFill>
                  <a:srgbClr val="000000"/>
                </a:solidFill>
              </a:rPr>
              <a:t> them into software products?</a:t>
            </a:r>
            <a:endParaRPr i="1">
              <a:solidFill>
                <a:srgbClr val="000000"/>
              </a:solidFill>
            </a:endParaRPr>
          </a:p>
          <a:p>
            <a:pPr indent="-85724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</a:endParaRPr>
          </a:p>
          <a:p>
            <a:pPr indent="-1447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Noto Sans Symbols"/>
              <a:buChar char="●"/>
            </a:pPr>
            <a:r>
              <a:rPr b="1" i="1" lang="en-US" sz="1600" u="sng">
                <a:solidFill>
                  <a:srgbClr val="000000"/>
                </a:solidFill>
              </a:rPr>
              <a:t>Requirements Analysis</a:t>
            </a:r>
            <a:r>
              <a:rPr lang="en-US" sz="1600">
                <a:solidFill>
                  <a:srgbClr val="000000"/>
                </a:solidFill>
              </a:rPr>
              <a:t> is a collection of activities whose objective is to provide a communicative model to bridge the chasm between business stakeholders and implementers.</a:t>
            </a:r>
            <a:endParaRPr sz="1200">
              <a:solidFill>
                <a:srgbClr val="000000"/>
              </a:solidFill>
            </a:endParaRPr>
          </a:p>
          <a:p>
            <a:pPr indent="-85724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1447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Noto Sans Symbols"/>
              <a:buChar char="●"/>
            </a:pPr>
            <a:r>
              <a:rPr b="1" i="1" lang="en-US" sz="1600" u="sng">
                <a:solidFill>
                  <a:srgbClr val="000000"/>
                </a:solidFill>
              </a:rPr>
              <a:t>Warning:</a:t>
            </a:r>
            <a:r>
              <a:rPr i="1" lang="en-US" sz="1600">
                <a:solidFill>
                  <a:srgbClr val="000000"/>
                </a:solidFill>
              </a:rPr>
              <a:t> </a:t>
            </a:r>
            <a:r>
              <a:rPr lang="en-US" sz="1600">
                <a:solidFill>
                  <a:srgbClr val="000000"/>
                </a:solidFill>
              </a:rPr>
              <a:t>Many methodologies do not recognize the value of analysis!</a:t>
            </a:r>
            <a:endParaRPr>
              <a:solidFill>
                <a:srgbClr val="000000"/>
              </a:solidFill>
            </a:endParaRPr>
          </a:p>
          <a:p>
            <a:pPr indent="-1447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</a:rPr>
              <a:t>Creates artifacts not directly deliverable to the customer</a:t>
            </a:r>
            <a:endParaRPr sz="1200">
              <a:solidFill>
                <a:srgbClr val="000000"/>
              </a:solidFill>
            </a:endParaRPr>
          </a:p>
          <a:p>
            <a:pPr indent="-1447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</a:rPr>
              <a:t>Analyses and designs rapidly fall out of synch with code</a:t>
            </a:r>
            <a:endParaRPr sz="1200">
              <a:solidFill>
                <a:srgbClr val="000000"/>
              </a:solidFill>
            </a:endParaRPr>
          </a:p>
          <a:p>
            <a:pPr indent="-1447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</a:rPr>
              <a:t>Analysis loses information in translation</a:t>
            </a:r>
            <a:endParaRPr sz="1200">
              <a:solidFill>
                <a:srgbClr val="000000"/>
              </a:solidFill>
            </a:endParaRPr>
          </a:p>
          <a:p>
            <a:pPr indent="-1447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270"/>
              <a:buFont typeface="Arial"/>
              <a:buChar char="●"/>
            </a:pPr>
            <a:r>
              <a:rPr lang="en-US" sz="1600">
                <a:solidFill>
                  <a:srgbClr val="000000"/>
                </a:solidFill>
              </a:rPr>
              <a:t>Analysis paralysis a real problem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354" name="Google Shape;354;g29a9de98d25_0_112"/>
          <p:cNvSpPr/>
          <p:nvPr/>
        </p:nvSpPr>
        <p:spPr>
          <a:xfrm>
            <a:off x="1077900" y="5392196"/>
            <a:ext cx="6930900" cy="1353300"/>
          </a:xfrm>
          <a:prstGeom prst="rect">
            <a:avLst/>
          </a:prstGeom>
          <a:solidFill>
            <a:srgbClr val="96A9A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g29a9de98d25_0_112"/>
          <p:cNvSpPr txBox="1"/>
          <p:nvPr/>
        </p:nvSpPr>
        <p:spPr>
          <a:xfrm>
            <a:off x="1077900" y="5755250"/>
            <a:ext cx="168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Requirements</a:t>
            </a:r>
            <a:endParaRPr sz="1200"/>
          </a:p>
        </p:txBody>
      </p:sp>
      <p:sp>
        <p:nvSpPr>
          <p:cNvPr id="356" name="Google Shape;356;g29a9de98d25_0_112"/>
          <p:cNvSpPr txBox="1"/>
          <p:nvPr/>
        </p:nvSpPr>
        <p:spPr>
          <a:xfrm>
            <a:off x="7216751" y="5755250"/>
            <a:ext cx="73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Code</a:t>
            </a:r>
            <a:endParaRPr sz="1100"/>
          </a:p>
        </p:txBody>
      </p:sp>
      <p:cxnSp>
        <p:nvCxnSpPr>
          <p:cNvPr id="357" name="Google Shape;357;g29a9de98d25_0_112"/>
          <p:cNvCxnSpPr/>
          <p:nvPr/>
        </p:nvCxnSpPr>
        <p:spPr>
          <a:xfrm>
            <a:off x="2720150" y="6068800"/>
            <a:ext cx="1295400" cy="0"/>
          </a:xfrm>
          <a:prstGeom prst="straightConnector1">
            <a:avLst/>
          </a:prstGeom>
          <a:noFill/>
          <a:ln cap="flat" cmpd="tri" w="127000">
            <a:solidFill>
              <a:srgbClr val="9B2D1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g29a9de98d25_0_112"/>
          <p:cNvCxnSpPr/>
          <p:nvPr/>
        </p:nvCxnSpPr>
        <p:spPr>
          <a:xfrm>
            <a:off x="5807425" y="6068800"/>
            <a:ext cx="1295400" cy="0"/>
          </a:xfrm>
          <a:prstGeom prst="straightConnector1">
            <a:avLst/>
          </a:prstGeom>
          <a:noFill/>
          <a:ln cap="flat" cmpd="tri" w="127000">
            <a:solidFill>
              <a:srgbClr val="9B2D1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pe01682_" id="359" name="Google Shape;359;g29a9de98d25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0625" y="5455215"/>
            <a:ext cx="941676" cy="92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9a9de98d25_0_123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Example: Use Case Analysis</a:t>
            </a:r>
            <a:endParaRPr/>
          </a:p>
        </p:txBody>
      </p:sp>
      <p:sp>
        <p:nvSpPr>
          <p:cNvPr id="365" name="Google Shape;365;g29a9de98d25_0_123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Use cases can be used to derive initial requirements. These will: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</a:rPr>
              <a:t>Identify </a:t>
            </a:r>
            <a:r>
              <a:rPr b="1" lang="en-US" sz="2800">
                <a:solidFill>
                  <a:srgbClr val="0000FF"/>
                </a:solidFill>
              </a:rPr>
              <a:t>actors</a:t>
            </a:r>
            <a:r>
              <a:rPr lang="en-US" sz="2800">
                <a:solidFill>
                  <a:schemeClr val="dk1"/>
                </a:solidFill>
              </a:rPr>
              <a:t> as a subset of the stakeholders</a:t>
            </a:r>
            <a:endParaRPr sz="2000">
              <a:solidFill>
                <a:schemeClr val="dk1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Not all stakeholders actually interact with the system</a:t>
            </a:r>
            <a:endParaRPr sz="1800">
              <a:solidFill>
                <a:schemeClr val="dk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</a:rPr>
              <a:t>Identify all ways each actor </a:t>
            </a:r>
            <a:r>
              <a:rPr b="1" lang="en-US" sz="2800">
                <a:solidFill>
                  <a:srgbClr val="0000FF"/>
                </a:solidFill>
              </a:rPr>
              <a:t>uses</a:t>
            </a:r>
            <a:r>
              <a:rPr lang="en-US" sz="2800">
                <a:solidFill>
                  <a:schemeClr val="dk1"/>
                </a:solidFill>
              </a:rPr>
              <a:t> the system</a:t>
            </a:r>
            <a:endParaRPr sz="2000">
              <a:solidFill>
                <a:schemeClr val="dk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Arial"/>
              <a:buChar char="●"/>
            </a:pPr>
            <a:r>
              <a:rPr lang="en-US" sz="2800">
                <a:solidFill>
                  <a:schemeClr val="dk1"/>
                </a:solidFill>
              </a:rPr>
              <a:t>Identify similar uses by different actors</a:t>
            </a:r>
            <a:endParaRPr sz="2000">
              <a:solidFill>
                <a:schemeClr val="dk1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4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</a:rPr>
              <a:t>Restructure use cases by generalization, extension, inclusion</a:t>
            </a:r>
            <a:endParaRPr sz="1800">
              <a:solidFill>
                <a:schemeClr val="dk1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238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</a:rPr>
              <a:t>Define the </a:t>
            </a:r>
            <a:r>
              <a:rPr b="1" lang="en-US" sz="2800">
                <a:solidFill>
                  <a:srgbClr val="0000FF"/>
                </a:solidFill>
              </a:rPr>
              <a:t>system boundary</a:t>
            </a:r>
            <a:endParaRPr b="1" sz="2800">
              <a:solidFill>
                <a:srgbClr val="0000FF"/>
              </a:solidFill>
            </a:endParaRPr>
          </a:p>
          <a:p>
            <a:pPr indent="0" lvl="2" marL="67437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a9de98d25_0_128"/>
          <p:cNvSpPr txBox="1"/>
          <p:nvPr/>
        </p:nvSpPr>
        <p:spPr>
          <a:xfrm>
            <a:off x="1378600" y="1920767"/>
            <a:ext cx="636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Validation</a:t>
            </a:r>
            <a:endParaRPr/>
          </a:p>
        </p:txBody>
      </p:sp>
      <p:sp>
        <p:nvSpPr>
          <p:cNvPr id="372" name="Google Shape;372;g29a9de98d25_0_128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9a9de98d25_0_134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Validation</a:t>
            </a:r>
            <a:endParaRPr/>
          </a:p>
        </p:txBody>
      </p:sp>
      <p:sp>
        <p:nvSpPr>
          <p:cNvPr id="378" name="Google Shape;378;g29a9de98d25_0_134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Validation is demonstrating that the requirements define the system that the customer really wants</a:t>
            </a:r>
            <a:endParaRPr sz="17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Costs from errors in the requirements are high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Fixing a requirements error after delivery may cost up to 100 times the cost of fixing an implementation error</a:t>
            </a:r>
            <a:endParaRPr sz="1500">
              <a:solidFill>
                <a:schemeClr val="dk1"/>
              </a:solidFill>
            </a:endParaRPr>
          </a:p>
          <a:p>
            <a:pPr indent="-169227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0955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</a:pPr>
            <a:r>
              <a:rPr lang="en-US" sz="1700">
                <a:solidFill>
                  <a:schemeClr val="dk1"/>
                </a:solidFill>
              </a:rPr>
              <a:t>During validation, these questions must be revisited:</a:t>
            </a:r>
            <a:endParaRPr sz="17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Does each describe something the customer needs?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correct?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consistent?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complete?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realistic?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verifiable?</a:t>
            </a:r>
            <a:endParaRPr sz="1500">
              <a:solidFill>
                <a:schemeClr val="dk1"/>
              </a:solidFill>
            </a:endParaRPr>
          </a:p>
          <a:p>
            <a:pPr indent="-209549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30"/>
              <a:buFont typeface="Arial"/>
              <a:buChar char="●"/>
            </a:pPr>
            <a:r>
              <a:rPr lang="en-US" sz="1500">
                <a:solidFill>
                  <a:schemeClr val="dk1"/>
                </a:solidFill>
              </a:rPr>
              <a:t>Are they traceable?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9a9de98d25_0_139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Validation Techniques</a:t>
            </a:r>
            <a:endParaRPr/>
          </a:p>
        </p:txBody>
      </p:sp>
      <p:sp>
        <p:nvSpPr>
          <p:cNvPr id="384" name="Google Shape;384;g29a9de98d25_0_139"/>
          <p:cNvSpPr txBox="1"/>
          <p:nvPr/>
        </p:nvSpPr>
        <p:spPr>
          <a:xfrm>
            <a:off x="228600" y="2777575"/>
            <a:ext cx="89154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492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Arial"/>
              <a:buChar char="●"/>
            </a:pPr>
            <a:r>
              <a:rPr b="1" lang="en-US" sz="2000">
                <a:solidFill>
                  <a:srgbClr val="00B050"/>
                </a:solidFill>
              </a:rPr>
              <a:t>Prototyping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U</a:t>
            </a:r>
            <a:r>
              <a:rPr lang="en-US" sz="1800">
                <a:solidFill>
                  <a:srgbClr val="000000"/>
                </a:solidFill>
              </a:rPr>
              <a:t>se executable system models to check requirements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lang="en-US" sz="2000"/>
              <a:t>R</a:t>
            </a:r>
            <a:r>
              <a:rPr lang="en-US" sz="2000">
                <a:solidFill>
                  <a:srgbClr val="000000"/>
                </a:solidFill>
              </a:rPr>
              <a:t>equirements </a:t>
            </a:r>
            <a:r>
              <a:rPr b="1" lang="en-US" sz="2000">
                <a:solidFill>
                  <a:srgbClr val="0000FF"/>
                </a:solidFill>
              </a:rPr>
              <a:t>reviews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●"/>
            </a:pPr>
            <a:r>
              <a:rPr lang="en-US" sz="1800"/>
              <a:t>S</a:t>
            </a:r>
            <a:r>
              <a:rPr lang="en-US" sz="1800">
                <a:solidFill>
                  <a:srgbClr val="000000"/>
                </a:solidFill>
              </a:rPr>
              <a:t>ystematic manual analysis of the requirements.</a:t>
            </a:r>
            <a:endParaRPr sz="1800">
              <a:solidFill>
                <a:srgbClr val="000000"/>
              </a:solidFill>
            </a:endParaRPr>
          </a:p>
          <a:p>
            <a:pPr indent="-182880" lvl="0" marL="18288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Noto Sans Symbols"/>
              <a:buChar char="●"/>
            </a:pPr>
            <a:r>
              <a:rPr b="1" lang="en-US" sz="2000">
                <a:solidFill>
                  <a:srgbClr val="FF0000"/>
                </a:solidFill>
              </a:rPr>
              <a:t>Test-case </a:t>
            </a:r>
            <a:r>
              <a:rPr lang="en-US" sz="2000">
                <a:solidFill>
                  <a:srgbClr val="000000"/>
                </a:solidFill>
              </a:rPr>
              <a:t>generation</a:t>
            </a:r>
            <a:endParaRPr sz="2000">
              <a:solidFill>
                <a:srgbClr val="000000"/>
              </a:solidFill>
            </a:endParaRPr>
          </a:p>
          <a:p>
            <a:pPr indent="-182880" lvl="1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Noto Sans Symbols"/>
              <a:buChar char="●"/>
            </a:pPr>
            <a:r>
              <a:rPr lang="en-US" sz="1800"/>
              <a:t>D</a:t>
            </a:r>
            <a:r>
              <a:rPr lang="en-US" sz="1800">
                <a:solidFill>
                  <a:srgbClr val="000000"/>
                </a:solidFill>
              </a:rPr>
              <a:t>evelop tests for requirements to check testability:</a:t>
            </a:r>
            <a:br>
              <a:rPr lang="en-US" sz="1800">
                <a:solidFill>
                  <a:srgbClr val="000000"/>
                </a:solidFill>
              </a:rPr>
            </a:br>
            <a:r>
              <a:rPr b="1" lang="en-US" sz="1800">
                <a:solidFill>
                  <a:srgbClr val="000000"/>
                </a:solidFill>
              </a:rPr>
              <a:t>“If you can’t test it, it is not a requirement!”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385" name="Google Shape;385;g29a9de98d25_0_139"/>
          <p:cNvSpPr/>
          <p:nvPr/>
        </p:nvSpPr>
        <p:spPr>
          <a:xfrm>
            <a:off x="727200" y="1830633"/>
            <a:ext cx="7632300" cy="12192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sx="102000" rotWithShape="0" algn="tl" dir="2700000" dist="38100" sy="102000">
              <a:srgbClr val="000000">
                <a:alpha val="40000"/>
              </a:srgbClr>
            </a:outerShdw>
          </a:effectLst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Goal: </a:t>
            </a:r>
            <a:r>
              <a:rPr lang="en-US" sz="2400"/>
              <a:t>C</a:t>
            </a:r>
            <a:r>
              <a:rPr lang="en-US" sz="2400">
                <a:solidFill>
                  <a:srgbClr val="000000"/>
                </a:solidFill>
              </a:rPr>
              <a:t>heck the requirements for </a:t>
            </a:r>
            <a:r>
              <a:rPr b="1" lang="en-US" sz="2400">
                <a:solidFill>
                  <a:srgbClr val="00B050"/>
                </a:solidFill>
              </a:rPr>
              <a:t>realism</a:t>
            </a:r>
            <a:r>
              <a:rPr lang="en-US" sz="2400">
                <a:solidFill>
                  <a:srgbClr val="000000"/>
                </a:solidFill>
              </a:rPr>
              <a:t>,</a:t>
            </a:r>
            <a:br>
              <a:rPr lang="en-US" sz="2400">
                <a:solidFill>
                  <a:srgbClr val="000000"/>
                </a:solidFill>
              </a:rPr>
            </a:br>
            <a:r>
              <a:rPr b="1" lang="en-US" sz="2400">
                <a:solidFill>
                  <a:srgbClr val="0000FF"/>
                </a:solidFill>
              </a:rPr>
              <a:t>consistency</a:t>
            </a:r>
            <a:r>
              <a:rPr lang="en-US" sz="2400">
                <a:solidFill>
                  <a:srgbClr val="000000"/>
                </a:solidFill>
              </a:rPr>
              <a:t>, and </a:t>
            </a:r>
            <a:r>
              <a:rPr b="1" lang="en-US" sz="2400">
                <a:solidFill>
                  <a:srgbClr val="FF0000"/>
                </a:solidFill>
              </a:rPr>
              <a:t>completeness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9a9de98d25_0_145"/>
          <p:cNvSpPr txBox="1"/>
          <p:nvPr/>
        </p:nvSpPr>
        <p:spPr>
          <a:xfrm>
            <a:off x="1378600" y="1920767"/>
            <a:ext cx="6361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Management</a:t>
            </a:r>
            <a:endParaRPr/>
          </a:p>
        </p:txBody>
      </p:sp>
      <p:sp>
        <p:nvSpPr>
          <p:cNvPr id="392" name="Google Shape;392;g29a9de98d25_0_145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9a9de98d25_0_151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</a:t>
            </a:r>
            <a:endParaRPr/>
          </a:p>
        </p:txBody>
      </p:sp>
      <p:sp>
        <p:nvSpPr>
          <p:cNvPr id="398" name="Google Shape;398;g29a9de98d25_0_151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Change is a Risk!</a:t>
            </a:r>
            <a:endParaRPr sz="9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-196850" lvl="1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priority of requirements from different viewpoints changes during the development process</a:t>
            </a:r>
            <a:endParaRPr sz="900">
              <a:solidFill>
                <a:schemeClr val="dk1"/>
              </a:solidFill>
            </a:endParaRPr>
          </a:p>
          <a:p>
            <a:pPr indent="-196850" lvl="1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System customers may specify requirements from a business perspective that conflict with end-user requirements</a:t>
            </a:r>
            <a:endParaRPr sz="900">
              <a:solidFill>
                <a:schemeClr val="dk1"/>
              </a:solidFill>
            </a:endParaRPr>
          </a:p>
          <a:p>
            <a:pPr indent="-196850" lvl="1" marL="5715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The business and technical environment of the system changes during its development</a:t>
            </a:r>
            <a:endParaRPr sz="9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16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Requirements Management is a process for managing change to the requirements</a:t>
            </a:r>
            <a:endParaRPr sz="900">
              <a:solidFill>
                <a:schemeClr val="dk1"/>
              </a:solidFill>
            </a:endParaRPr>
          </a:p>
          <a:p>
            <a:pPr indent="-200025" lvl="1" marL="5715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en-US" sz="1500">
                <a:solidFill>
                  <a:schemeClr val="dk1"/>
                </a:solidFill>
              </a:rPr>
              <a:t>Should apply to all proposed changes to the requirements</a:t>
            </a:r>
            <a:endParaRPr sz="9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Principal Stages:</a:t>
            </a:r>
            <a:endParaRPr sz="900">
              <a:solidFill>
                <a:schemeClr val="dk1"/>
              </a:solidFill>
            </a:endParaRPr>
          </a:p>
          <a:p>
            <a:pPr indent="-196850" lvl="1" marL="5715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1" lang="en-US" sz="1500">
                <a:solidFill>
                  <a:schemeClr val="dk1"/>
                </a:solidFill>
              </a:rPr>
              <a:t>Problem analysis</a:t>
            </a:r>
            <a:r>
              <a:rPr lang="en-US" sz="1500">
                <a:solidFill>
                  <a:schemeClr val="dk1"/>
                </a:solidFill>
              </a:rPr>
              <a:t> - Discuss requirements problems and propose changes</a:t>
            </a:r>
            <a:endParaRPr sz="900">
              <a:solidFill>
                <a:schemeClr val="dk1"/>
              </a:solidFill>
            </a:endParaRPr>
          </a:p>
          <a:p>
            <a:pPr indent="-196850" lvl="1" marL="5715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1" lang="en-US" sz="1500">
                <a:solidFill>
                  <a:schemeClr val="dk1"/>
                </a:solidFill>
              </a:rPr>
              <a:t>Change analysis and costing</a:t>
            </a:r>
            <a:r>
              <a:rPr lang="en-US" sz="1500">
                <a:solidFill>
                  <a:schemeClr val="dk1"/>
                </a:solidFill>
              </a:rPr>
              <a:t> - Assess the effects of change on other requirements</a:t>
            </a:r>
            <a:endParaRPr sz="1500">
              <a:solidFill>
                <a:schemeClr val="dk1"/>
              </a:solidFill>
            </a:endParaRPr>
          </a:p>
          <a:p>
            <a:pPr indent="-196850" lvl="1" marL="57150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i="1" lang="en-US" sz="1500">
                <a:solidFill>
                  <a:schemeClr val="dk1"/>
                </a:solidFill>
              </a:rPr>
              <a:t>Change implementation</a:t>
            </a:r>
            <a:r>
              <a:rPr lang="en-US" sz="1500">
                <a:solidFill>
                  <a:schemeClr val="dk1"/>
                </a:solidFill>
              </a:rPr>
              <a:t> - Modify requirements document and other documents to reflect changes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9a9de98d25_0_156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Management Planning</a:t>
            </a:r>
            <a:endParaRPr/>
          </a:p>
        </p:txBody>
      </p:sp>
      <p:sp>
        <p:nvSpPr>
          <p:cNvPr id="404" name="Google Shape;404;g29a9de98d25_0_156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6068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80"/>
              <a:buChar char="●"/>
            </a:pPr>
            <a:r>
              <a:rPr lang="en-US" sz="2500">
                <a:solidFill>
                  <a:schemeClr val="dk1"/>
                </a:solidFill>
              </a:rPr>
              <a:t>During the requirements engineering process, you have to plan:</a:t>
            </a:r>
            <a:endParaRPr sz="1700">
              <a:solidFill>
                <a:schemeClr val="dk1"/>
              </a:solidFill>
            </a:endParaRPr>
          </a:p>
          <a:p>
            <a:pPr indent="-339089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740"/>
              <a:buChar char="●"/>
            </a:pPr>
            <a:r>
              <a:rPr lang="en-US" sz="2100">
                <a:solidFill>
                  <a:schemeClr val="dk1"/>
                </a:solidFill>
              </a:rPr>
              <a:t>Requirements identification</a:t>
            </a:r>
            <a:endParaRPr sz="15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700">
                <a:solidFill>
                  <a:schemeClr val="dk1"/>
                </a:solidFill>
              </a:rPr>
              <a:t> How requirements are individually identified</a:t>
            </a:r>
            <a:endParaRPr sz="1300">
              <a:solidFill>
                <a:schemeClr val="dk1"/>
              </a:solidFill>
            </a:endParaRPr>
          </a:p>
          <a:p>
            <a:pPr indent="-339089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40"/>
              <a:buChar char="●"/>
            </a:pPr>
            <a:r>
              <a:rPr lang="en-US" sz="2100">
                <a:solidFill>
                  <a:schemeClr val="dk1"/>
                </a:solidFill>
              </a:rPr>
              <a:t>A change management process</a:t>
            </a:r>
            <a:endParaRPr sz="15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700">
                <a:solidFill>
                  <a:schemeClr val="dk1"/>
                </a:solidFill>
              </a:rPr>
              <a:t>The process followed when analysing a potential requirements change</a:t>
            </a:r>
            <a:endParaRPr sz="1300">
              <a:solidFill>
                <a:schemeClr val="dk1"/>
              </a:solidFill>
            </a:endParaRPr>
          </a:p>
          <a:p>
            <a:pPr indent="-339089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40"/>
              <a:buChar char="●"/>
            </a:pPr>
            <a:r>
              <a:rPr lang="en-US" sz="2100">
                <a:solidFill>
                  <a:schemeClr val="dk1"/>
                </a:solidFill>
              </a:rPr>
              <a:t>Traceability policies</a:t>
            </a:r>
            <a:endParaRPr sz="15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700">
                <a:solidFill>
                  <a:schemeClr val="dk1"/>
                </a:solidFill>
              </a:rPr>
              <a:t>The amount of information about requirements relationships that is maintained</a:t>
            </a:r>
            <a:endParaRPr sz="1300">
              <a:solidFill>
                <a:schemeClr val="dk1"/>
              </a:solidFill>
            </a:endParaRPr>
          </a:p>
          <a:p>
            <a:pPr indent="-339089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740"/>
              <a:buChar char="●"/>
            </a:pPr>
            <a:r>
              <a:rPr lang="en-US" sz="2100">
                <a:solidFill>
                  <a:schemeClr val="dk1"/>
                </a:solidFill>
              </a:rPr>
              <a:t>CASE tool support</a:t>
            </a:r>
            <a:endParaRPr sz="15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700">
                <a:solidFill>
                  <a:schemeClr val="dk1"/>
                </a:solidFill>
              </a:rPr>
              <a:t>The tool support required to help manage requirements change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idx="3" type="body"/>
          </p:nvPr>
        </p:nvSpPr>
        <p:spPr>
          <a:xfrm>
            <a:off x="178121" y="2044707"/>
            <a:ext cx="8754000" cy="402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Main Result: Software Requirements Specification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Description of Desired System Functionality</a:t>
            </a:r>
            <a:endParaRPr/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Engineering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b="0" lang="en-US"/>
              <a:t>Main Concern: </a:t>
            </a:r>
            <a:r>
              <a:rPr lang="en-US"/>
              <a:t>what</a:t>
            </a:r>
            <a:r>
              <a:rPr b="0" lang="en-US"/>
              <a:t> should the system do?</a:t>
            </a:r>
            <a:endParaRPr b="0"/>
          </a:p>
        </p:txBody>
      </p:sp>
      <p:sp>
        <p:nvSpPr>
          <p:cNvPr id="129" name="Google Shape;129;p4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9a9de98d25_0_161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10" name="Google Shape;410;g29a9de98d25_0_161"/>
          <p:cNvSpPr txBox="1"/>
          <p:nvPr/>
        </p:nvSpPr>
        <p:spPr>
          <a:xfrm>
            <a:off x="0" y="1740167"/>
            <a:ext cx="9123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Requirements should capture </a:t>
            </a:r>
            <a:r>
              <a:rPr b="1" lang="en-US" sz="1700">
                <a:solidFill>
                  <a:srgbClr val="0000FF"/>
                </a:solidFill>
              </a:rPr>
              <a:t>what</a:t>
            </a:r>
            <a:r>
              <a:rPr lang="en-US" sz="1700">
                <a:solidFill>
                  <a:schemeClr val="dk1"/>
                </a:solidFill>
              </a:rPr>
              <a:t> a system shall do</a:t>
            </a:r>
            <a:endParaRPr sz="1700">
              <a:solidFill>
                <a:schemeClr val="dk1"/>
              </a:solidFill>
            </a:endParaRPr>
          </a:p>
          <a:p>
            <a:pPr indent="-306705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30"/>
              <a:buChar char="●"/>
            </a:pPr>
            <a:r>
              <a:rPr lang="en-US" sz="1500">
                <a:solidFill>
                  <a:schemeClr val="dk1"/>
                </a:solidFill>
              </a:rPr>
              <a:t>… but avoid design detail as much as possible</a:t>
            </a:r>
            <a:endParaRPr sz="1500">
              <a:solidFill>
                <a:schemeClr val="dk1"/>
              </a:solidFill>
            </a:endParaRPr>
          </a:p>
          <a:p>
            <a:pPr indent="-30670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30"/>
              <a:buChar char="●"/>
            </a:pPr>
            <a:r>
              <a:rPr lang="en-US" sz="1500">
                <a:solidFill>
                  <a:schemeClr val="dk1"/>
                </a:solidFill>
              </a:rPr>
              <a:t>Written in the user’s language (with all the problems…)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Requirements are </a:t>
            </a:r>
            <a:r>
              <a:rPr b="1" lang="en-US" sz="1700">
                <a:solidFill>
                  <a:srgbClr val="0000FF"/>
                </a:solidFill>
              </a:rPr>
              <a:t>difficult</a:t>
            </a:r>
            <a:r>
              <a:rPr lang="en-US" sz="1700">
                <a:solidFill>
                  <a:schemeClr val="dk1"/>
                </a:solidFill>
              </a:rPr>
              <a:t> to find out and formalize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-US" sz="1700">
                <a:solidFill>
                  <a:schemeClr val="dk1"/>
                </a:solidFill>
              </a:rPr>
              <a:t>Requirements problems are</a:t>
            </a:r>
            <a:endParaRPr sz="1700">
              <a:solidFill>
                <a:schemeClr val="dk1"/>
              </a:solidFill>
            </a:endParaRPr>
          </a:p>
          <a:p>
            <a:pPr indent="-306705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230"/>
              <a:buChar char="●"/>
            </a:pPr>
            <a:r>
              <a:rPr lang="en-US" sz="1500">
                <a:solidFill>
                  <a:schemeClr val="dk1"/>
                </a:solidFill>
              </a:rPr>
              <a:t>Common</a:t>
            </a:r>
            <a:endParaRPr sz="1500">
              <a:solidFill>
                <a:schemeClr val="dk1"/>
              </a:solidFill>
            </a:endParaRPr>
          </a:p>
          <a:p>
            <a:pPr indent="-30670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30"/>
              <a:buChar char="●"/>
            </a:pPr>
            <a:r>
              <a:rPr lang="en-US" sz="1500">
                <a:solidFill>
                  <a:schemeClr val="dk1"/>
                </a:solidFill>
              </a:rPr>
              <a:t>The most costly</a:t>
            </a:r>
            <a:endParaRPr sz="1500">
              <a:solidFill>
                <a:schemeClr val="dk1"/>
              </a:solidFill>
            </a:endParaRPr>
          </a:p>
          <a:p>
            <a:pPr indent="-30670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30"/>
              <a:buChar char="●"/>
            </a:pPr>
            <a:r>
              <a:rPr lang="en-US" sz="1500">
                <a:solidFill>
                  <a:schemeClr val="dk1"/>
                </a:solidFill>
              </a:rPr>
              <a:t>The most difficult to correct (they are conceptual)</a:t>
            </a:r>
            <a:endParaRPr sz="15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Use a </a:t>
            </a:r>
            <a:r>
              <a:rPr b="1" lang="en-US" sz="1700">
                <a:solidFill>
                  <a:srgbClr val="0000FF"/>
                </a:solidFill>
              </a:rPr>
              <a:t>standard structure</a:t>
            </a:r>
            <a:r>
              <a:rPr b="1" lang="en-US" sz="1700">
                <a:solidFill>
                  <a:schemeClr val="dk1"/>
                </a:solidFill>
              </a:rPr>
              <a:t>, </a:t>
            </a:r>
            <a:r>
              <a:rPr b="1" lang="en-US" sz="1700">
                <a:solidFill>
                  <a:srgbClr val="0000FF"/>
                </a:solidFill>
              </a:rPr>
              <a:t>forms</a:t>
            </a:r>
            <a:r>
              <a:rPr lang="en-US" sz="1700">
                <a:solidFill>
                  <a:schemeClr val="dk1"/>
                </a:solidFill>
              </a:rPr>
              <a:t>, and </a:t>
            </a:r>
            <a:r>
              <a:rPr b="1" lang="en-US" sz="1700">
                <a:solidFill>
                  <a:srgbClr val="0000FF"/>
                </a:solidFill>
              </a:rPr>
              <a:t>checklists</a:t>
            </a:r>
            <a:r>
              <a:rPr lang="en-US" sz="1700">
                <a:solidFill>
                  <a:schemeClr val="dk1"/>
                </a:solidFill>
              </a:rPr>
              <a:t> for the document and the individual requirements</a:t>
            </a:r>
            <a:endParaRPr sz="17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●"/>
            </a:pPr>
            <a:r>
              <a:rPr lang="en-US" sz="1700">
                <a:solidFill>
                  <a:schemeClr val="dk1"/>
                </a:solidFill>
              </a:rPr>
              <a:t>Write </a:t>
            </a:r>
            <a:r>
              <a:rPr b="1" lang="en-US" sz="1700">
                <a:solidFill>
                  <a:srgbClr val="0000FF"/>
                </a:solidFill>
              </a:rPr>
              <a:t>verifiable</a:t>
            </a:r>
            <a:r>
              <a:rPr lang="en-US" sz="1700">
                <a:solidFill>
                  <a:schemeClr val="dk1"/>
                </a:solidFill>
              </a:rPr>
              <a:t> requirements (this means they can be tested!)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a9de98d25_0_196"/>
          <p:cNvSpPr txBox="1"/>
          <p:nvPr>
            <p:ph type="title"/>
          </p:nvPr>
        </p:nvSpPr>
        <p:spPr>
          <a:xfrm>
            <a:off x="219150" y="271025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416" name="Google Shape;416;g29a9de98d25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122" y="1930400"/>
            <a:ext cx="8370300" cy="34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29a9de98d25_0_196"/>
          <p:cNvSpPr/>
          <p:nvPr/>
        </p:nvSpPr>
        <p:spPr>
          <a:xfrm>
            <a:off x="735224" y="5478433"/>
            <a:ext cx="7622100" cy="1309500"/>
          </a:xfrm>
          <a:prstGeom prst="roundRect">
            <a:avLst>
              <a:gd fmla="val 19698" name="adj"/>
            </a:avLst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0000" lIns="91425" spcFirstLastPara="1" rIns="91425" wrap="square" tIns="90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Poor requirements are the source of all evil!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 quotation mark with solid fill"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425" y="1614487"/>
            <a:ext cx="814387" cy="814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 quotation mark with solid fill" id="135" name="Google Shape;135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762" y="1654175"/>
            <a:ext cx="812800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>
            <p:ph idx="2" type="body"/>
          </p:nvPr>
        </p:nvSpPr>
        <p:spPr>
          <a:xfrm>
            <a:off x="1452562" y="1874837"/>
            <a:ext cx="6362700" cy="3017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7F7F7F"/>
                </a:solidFill>
              </a:rPr>
              <a:t>The hardest single part of building a software system is deciding precisely what to build.</a:t>
            </a:r>
            <a:r>
              <a:rPr lang="en-US" sz="1800">
                <a:solidFill>
                  <a:srgbClr val="7F7F7F"/>
                </a:solidFill>
              </a:rPr>
              <a:t> No other part [...] is as difficult as establishing the detailed technical requirements, including all the </a:t>
            </a:r>
            <a:r>
              <a:rPr lang="en-US" sz="1800">
                <a:solidFill>
                  <a:srgbClr val="7F7F7F"/>
                </a:solidFill>
              </a:rPr>
              <a:t>interfaces</a:t>
            </a:r>
            <a:r>
              <a:rPr lang="en-US" sz="1800">
                <a:solidFill>
                  <a:srgbClr val="7F7F7F"/>
                </a:solidFill>
              </a:rPr>
              <a:t> to people, to machines, and to other software systems. No other part [...] so </a:t>
            </a:r>
            <a:r>
              <a:rPr b="1" lang="en-US" sz="1800">
                <a:solidFill>
                  <a:srgbClr val="7F7F7F"/>
                </a:solidFill>
              </a:rPr>
              <a:t>cripples the resulting system</a:t>
            </a:r>
            <a:r>
              <a:rPr lang="en-US" sz="1800">
                <a:solidFill>
                  <a:srgbClr val="7F7F7F"/>
                </a:solidFill>
              </a:rPr>
              <a:t> if done wrong. No other part is more </a:t>
            </a:r>
            <a:r>
              <a:rPr b="1" lang="en-US" sz="1800">
                <a:solidFill>
                  <a:srgbClr val="7F7F7F"/>
                </a:solidFill>
              </a:rPr>
              <a:t>difficult to rectify later</a:t>
            </a:r>
            <a:r>
              <a:rPr lang="en-US" sz="1800">
                <a:solidFill>
                  <a:srgbClr val="7F7F7F"/>
                </a:solidFill>
              </a:rPr>
              <a:t>.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Engineering is Difficult</a:t>
            </a:r>
            <a:endParaRPr/>
          </a:p>
        </p:txBody>
      </p:sp>
      <p:pic>
        <p:nvPicPr>
          <p:cNvPr descr="Open quotation mark with solid fill" id="138" name="Google Shape;13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0950" y="4297362"/>
            <a:ext cx="814387" cy="814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1452562" y="5064125"/>
            <a:ext cx="614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B7C4"/>
              </a:buClr>
              <a:buSzPts val="1800"/>
              <a:buFont typeface="Calibri"/>
              <a:buNone/>
            </a:pPr>
            <a:r>
              <a:rPr i="0" lang="en-US" sz="1800" u="none">
                <a:solidFill>
                  <a:srgbClr val="4AB7C4"/>
                </a:solidFill>
              </a:rPr>
              <a:t>-</a:t>
            </a:r>
            <a:r>
              <a:rPr i="0" lang="en-US" sz="1800" u="none">
                <a:solidFill>
                  <a:schemeClr val="dk1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F. P. Brooks in “No Silver Bullet: Essence and Accidents of Software Engineering</a:t>
            </a:r>
            <a:endParaRPr/>
          </a:p>
        </p:txBody>
      </p:sp>
      <p:pic>
        <p:nvPicPr>
          <p:cNvPr descr="Open quotation mark with solid fill" id="140" name="Google Shape;14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3812" y="4344987"/>
            <a:ext cx="812800" cy="814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0be8c1a74_0_40"/>
          <p:cNvSpPr txBox="1"/>
          <p:nvPr>
            <p:ph idx="1" type="body"/>
          </p:nvPr>
        </p:nvSpPr>
        <p:spPr>
          <a:xfrm>
            <a:off x="166346" y="1338371"/>
            <a:ext cx="87540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lang="en-US"/>
              <a:t>Ever build a swing?</a:t>
            </a:r>
            <a:endParaRPr/>
          </a:p>
        </p:txBody>
      </p:sp>
      <p:sp>
        <p:nvSpPr>
          <p:cNvPr id="147" name="Google Shape;147;g290be8c1a74_0_40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90be8c1a74_0_4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Are We Talking RE?</a:t>
            </a:r>
            <a:endParaRPr/>
          </a:p>
        </p:txBody>
      </p:sp>
      <p:pic>
        <p:nvPicPr>
          <p:cNvPr descr="Reqsproject.jpg" id="149" name="Google Shape;149;g290be8c1a74_0_40"/>
          <p:cNvPicPr preferRelativeResize="0"/>
          <p:nvPr/>
        </p:nvPicPr>
        <p:blipFill rotWithShape="1">
          <a:blip r:embed="rId3">
            <a:alphaModFix/>
          </a:blip>
          <a:srcRect b="0" l="-4728" r="-4728" t="0"/>
          <a:stretch/>
        </p:blipFill>
        <p:spPr>
          <a:xfrm>
            <a:off x="1557275" y="2288437"/>
            <a:ext cx="5972150" cy="35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0be8c1a74_0_49"/>
          <p:cNvSpPr txBox="1"/>
          <p:nvPr>
            <p:ph idx="1" type="body"/>
          </p:nvPr>
        </p:nvSpPr>
        <p:spPr>
          <a:xfrm>
            <a:off x="178125" y="1436700"/>
            <a:ext cx="89658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Experiment: formal inspection of requirements (10 pgs) </a:t>
            </a:r>
            <a:br>
              <a:rPr b="0" lang="en-US">
                <a:solidFill>
                  <a:schemeClr val="dk1"/>
                </a:solidFill>
              </a:rPr>
            </a:br>
            <a:r>
              <a:rPr b="0" lang="en-US">
                <a:solidFill>
                  <a:schemeClr val="dk1"/>
                </a:solidFill>
              </a:rPr>
              <a:t>				  for centralized railroad traffic controller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56" name="Google Shape;156;g290be8c1a74_0_49"/>
          <p:cNvSpPr txBox="1"/>
          <p:nvPr>
            <p:ph idx="2" type="body"/>
          </p:nvPr>
        </p:nvSpPr>
        <p:spPr>
          <a:xfrm>
            <a:off x="178122" y="6134100"/>
            <a:ext cx="8754000" cy="317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More information: J Martin, WT Tsai: N-Fold Inspection: A Requirements Analysis Technique. CACM 33(2): 225-232 (1990).</a:t>
            </a:r>
            <a:endParaRPr/>
          </a:p>
        </p:txBody>
      </p:sp>
      <p:sp>
        <p:nvSpPr>
          <p:cNvPr id="157" name="Google Shape;157;g290be8c1a74_0_49"/>
          <p:cNvSpPr txBox="1"/>
          <p:nvPr>
            <p:ph idx="3" type="body"/>
          </p:nvPr>
        </p:nvSpPr>
        <p:spPr>
          <a:xfrm>
            <a:off x="178125" y="2561001"/>
            <a:ext cx="8754000" cy="350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Written by a senior project leader who was experienced in the domain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The author believed that the teams would only find a few errors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Inspected by 10 teams of 4 software engineers each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92 errors, some very serious, were found!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Each team found only 35.5 errors on average!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i.e. they missed 56.5 to be found downstream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Many errors were found by only one team!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Errors of greatest severity found by fewest teams!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58" name="Google Shape;158;g290be8c1a74_0_4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 is Difficult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90be8c1a74_0_57"/>
          <p:cNvSpPr txBox="1"/>
          <p:nvPr>
            <p:ph idx="3" type="body"/>
          </p:nvPr>
        </p:nvSpPr>
        <p:spPr>
          <a:xfrm>
            <a:off x="178125" y="1627375"/>
            <a:ext cx="8754000" cy="444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80% of interface faults and 20% of implementation faults due to requirements [Perry &amp; Stieg 1993]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85% of defects due to requirements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49% due to incorrect assumptions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29% due to omitted requirements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13% due to inconsistent requirements	[Young 2001]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1.9 faults per page of specifications,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0.9 faults per page of design,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0.3 faults per page of code!				[JPL]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54% of all errors found after coding and unit testing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83% due to requirements and design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17% due to coding stage				[Boehm]</a:t>
            </a:r>
            <a:endParaRPr sz="2200"/>
          </a:p>
        </p:txBody>
      </p:sp>
      <p:sp>
        <p:nvSpPr>
          <p:cNvPr id="165" name="Google Shape;165;g290be8c1a74_0_5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Engineering is Difficult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0be8c1a74_0_71"/>
          <p:cNvSpPr txBox="1"/>
          <p:nvPr>
            <p:ph idx="1" type="body"/>
          </p:nvPr>
        </p:nvSpPr>
        <p:spPr>
          <a:xfrm>
            <a:off x="178125" y="1436700"/>
            <a:ext cx="8965800" cy="5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50"/>
              </a:spcAft>
              <a:buNone/>
            </a:pPr>
            <a:r>
              <a:rPr b="0" lang="en-US">
                <a:solidFill>
                  <a:schemeClr val="dk1"/>
                </a:solidFill>
              </a:rPr>
              <a:t>Requirements </a:t>
            </a:r>
            <a:r>
              <a:rPr b="0" lang="en-US">
                <a:solidFill>
                  <a:schemeClr val="dk1"/>
                </a:solidFill>
              </a:rPr>
              <a:t>errors</a:t>
            </a:r>
            <a:r>
              <a:rPr b="0" lang="en-US">
                <a:solidFill>
                  <a:schemeClr val="dk1"/>
                </a:solidFill>
              </a:rPr>
              <a:t> are more expensive to fix later:</a:t>
            </a:r>
            <a:endParaRPr b="0">
              <a:solidFill>
                <a:schemeClr val="dk1"/>
              </a:solidFill>
            </a:endParaRPr>
          </a:p>
        </p:txBody>
      </p:sp>
      <p:sp>
        <p:nvSpPr>
          <p:cNvPr id="172" name="Google Shape;172;g290be8c1a74_0_71"/>
          <p:cNvSpPr txBox="1"/>
          <p:nvPr>
            <p:ph idx="3" type="body"/>
          </p:nvPr>
        </p:nvSpPr>
        <p:spPr>
          <a:xfrm>
            <a:off x="178125" y="2021200"/>
            <a:ext cx="5021400" cy="404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Fixes in requirements can be done in text</a:t>
            </a:r>
            <a:endParaRPr sz="2200">
              <a:solidFill>
                <a:srgbClr val="7F7F7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Other fixes require 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Localization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Change of</a:t>
            </a:r>
            <a:endParaRPr sz="2200"/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Design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Code</a:t>
            </a:r>
            <a:endParaRPr sz="2200">
              <a:solidFill>
                <a:schemeClr val="dk1"/>
              </a:solidFill>
            </a:endParaRPr>
          </a:p>
          <a:p>
            <a:pPr indent="-3683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Documentation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Test of change itself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System regression test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i.e. they missed 56.5 to be found downstream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Worst case: </a:t>
            </a:r>
            <a:r>
              <a:rPr lang="en-US" sz="2200">
                <a:solidFill>
                  <a:schemeClr val="accent2"/>
                </a:solidFill>
              </a:rPr>
              <a:t>System Redesign and Redevelopment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73" name="Google Shape;173;g290be8c1a74_0_7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Errors Are Common, Stubborn, and Expensive!</a:t>
            </a:r>
            <a:endParaRPr/>
          </a:p>
        </p:txBody>
      </p:sp>
      <p:grpSp>
        <p:nvGrpSpPr>
          <p:cNvPr id="174" name="Google Shape;174;g290be8c1a74_0_71"/>
          <p:cNvGrpSpPr/>
          <p:nvPr/>
        </p:nvGrpSpPr>
        <p:grpSpPr>
          <a:xfrm>
            <a:off x="5199523" y="2652634"/>
            <a:ext cx="3620530" cy="3481470"/>
            <a:chOff x="5471825" y="1777150"/>
            <a:chExt cx="3186525" cy="2907525"/>
          </a:xfrm>
        </p:grpSpPr>
        <p:pic>
          <p:nvPicPr>
            <p:cNvPr id="175" name="Google Shape;175;g290be8c1a74_0_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71825" y="1777150"/>
              <a:ext cx="3186525" cy="2223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290be8c1a74_0_71"/>
            <p:cNvSpPr txBox="1"/>
            <p:nvPr/>
          </p:nvSpPr>
          <p:spPr>
            <a:xfrm>
              <a:off x="5720525" y="3984475"/>
              <a:ext cx="2820600" cy="7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1X		5X		10X	</a:t>
              </a:r>
              <a:r>
                <a:rPr lang="en-US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50X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			[Stecklein 2004]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