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hubbn9eNjL1pkkbRbv26u4nhFA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d1ae530e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g25d1ae530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d1ae530e2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5d1ae530e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d1ae530e2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5d1ae530e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5d1ae530e2_0_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25d1ae530e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5d1ae530e2_0_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25d1ae530e2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5d1ae530e2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5d1ae530e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5d1ae530e2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5d1ae530e2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5d1ae530e2_0_2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5d1ae530e2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Graph 2">
  <p:cSld name="Content with Graph 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body" idx="1"/>
          </p:nvPr>
        </p:nvSpPr>
        <p:spPr>
          <a:xfrm>
            <a:off x="5206636" y="1512889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 txBox="1">
            <a:spLocks noGrp="1"/>
          </p:cNvSpPr>
          <p:nvPr>
            <p:ph type="body" idx="2"/>
          </p:nvPr>
        </p:nvSpPr>
        <p:spPr>
          <a:xfrm>
            <a:off x="370321" y="625347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8"/>
          <p:cNvSpPr>
            <a:spLocks noGrp="1"/>
          </p:cNvSpPr>
          <p:nvPr>
            <p:ph type="chart" idx="3"/>
          </p:nvPr>
        </p:nvSpPr>
        <p:spPr>
          <a:xfrm>
            <a:off x="202411" y="1512888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Graph 1">
  <p:cSld name="Content with Graph 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>
            <a:spLocks noGrp="1"/>
          </p:cNvSpPr>
          <p:nvPr>
            <p:ph type="body" idx="1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body" idx="2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>
            <a:spLocks noGrp="1"/>
          </p:cNvSpPr>
          <p:nvPr>
            <p:ph type="chart" idx="3"/>
          </p:nvPr>
        </p:nvSpPr>
        <p:spPr>
          <a:xfrm>
            <a:off x="4005947" y="1436687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>
            <a:spLocks noGrp="1"/>
          </p:cNvSpPr>
          <p:nvPr>
            <p:ph type="body" idx="1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196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6"/>
          <p:cNvSpPr txBox="1">
            <a:spLocks noGrp="1"/>
          </p:cNvSpPr>
          <p:nvPr>
            <p:ph type="body" idx="2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196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with Image">
  <p:cSld name="1 Column with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>
            <a:spLocks noGrp="1"/>
          </p:cNvSpPr>
          <p:nvPr>
            <p:ph type="pic" idx="2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27"/>
          <p:cNvSpPr txBox="1">
            <a:spLocks noGrp="1"/>
          </p:cNvSpPr>
          <p:nvPr>
            <p:ph type="body" idx="1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196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19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body" idx="3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7"/>
          <p:cNvSpPr txBox="1">
            <a:spLocks noGrp="1"/>
          </p:cNvSpPr>
          <p:nvPr>
            <p:ph type="body" idx="4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sz="1500" b="1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 with Image Above">
  <p:cSld name="1 Column with Image Abov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>
            <a:spLocks noGrp="1"/>
          </p:cNvSpPr>
          <p:nvPr>
            <p:ph type="pic" idx="2"/>
          </p:nvPr>
        </p:nvSpPr>
        <p:spPr>
          <a:xfrm>
            <a:off x="197171" y="1854192"/>
            <a:ext cx="420338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0" name="Google Shape;30;p28"/>
          <p:cNvSpPr txBox="1">
            <a:spLocks noGrp="1"/>
          </p:cNvSpPr>
          <p:nvPr>
            <p:ph type="body" idx="1"/>
          </p:nvPr>
        </p:nvSpPr>
        <p:spPr>
          <a:xfrm>
            <a:off x="178121" y="4650228"/>
            <a:ext cx="4222433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8"/>
          <p:cNvSpPr>
            <a:spLocks noGrp="1"/>
          </p:cNvSpPr>
          <p:nvPr>
            <p:ph type="pic" idx="3"/>
          </p:nvPr>
        </p:nvSpPr>
        <p:spPr>
          <a:xfrm>
            <a:off x="4526284" y="1854192"/>
            <a:ext cx="440531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2" name="Google Shape;32;p28"/>
          <p:cNvSpPr txBox="1">
            <a:spLocks noGrp="1"/>
          </p:cNvSpPr>
          <p:nvPr>
            <p:ph type="body" idx="4"/>
          </p:nvPr>
        </p:nvSpPr>
        <p:spPr>
          <a:xfrm>
            <a:off x="197168" y="5088850"/>
            <a:ext cx="8734425" cy="147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45700" anchor="t" anchorCtr="0">
            <a:noAutofit/>
          </a:bodyPr>
          <a:lstStyle>
            <a:lvl1pPr marL="457200" lvl="0" indent="-44196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8"/>
          <p:cNvSpPr txBox="1">
            <a:spLocks noGrp="1"/>
          </p:cNvSpPr>
          <p:nvPr>
            <p:ph type="body" idx="5"/>
          </p:nvPr>
        </p:nvSpPr>
        <p:spPr>
          <a:xfrm>
            <a:off x="4554856" y="4650228"/>
            <a:ext cx="4376738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8"/>
          <p:cNvSpPr txBox="1">
            <a:spLocks noGrp="1"/>
          </p:cNvSpPr>
          <p:nvPr>
            <p:ph type="body" idx="6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sz="1500" b="1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8"/>
          <p:cNvSpPr txBox="1">
            <a:spLocks noGrp="1"/>
          </p:cNvSpPr>
          <p:nvPr>
            <p:ph type="body" idx="7"/>
          </p:nvPr>
        </p:nvSpPr>
        <p:spPr>
          <a:xfrm>
            <a:off x="4514854" y="1386555"/>
            <a:ext cx="441674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sz="1500" b="1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">
  <p:cSld name="Full Imag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>
            <a:spLocks noGrp="1"/>
          </p:cNvSpPr>
          <p:nvPr>
            <p:ph type="pic" idx="2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29"/>
          <p:cNvSpPr txBox="1">
            <a:spLocks noGrp="1"/>
          </p:cNvSpPr>
          <p:nvPr>
            <p:ph type="body" idx="1"/>
          </p:nvPr>
        </p:nvSpPr>
        <p:spPr>
          <a:xfrm>
            <a:off x="197645" y="6489700"/>
            <a:ext cx="8753475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9"/>
          <p:cNvSpPr txBox="1">
            <a:spLocks noGrp="1"/>
          </p:cNvSpPr>
          <p:nvPr>
            <p:ph type="body" idx="3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sz="1500" b="1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-level heading, no bullet">
  <p:cSld name="First-level heading, no bulle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0"/>
          <p:cNvSpPr txBox="1">
            <a:spLocks noGrp="1"/>
          </p:cNvSpPr>
          <p:nvPr>
            <p:ph type="body" idx="1"/>
          </p:nvPr>
        </p:nvSpPr>
        <p:spPr>
          <a:xfrm>
            <a:off x="178121" y="1436696"/>
            <a:ext cx="8753951" cy="50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0"/>
          <p:cNvSpPr txBox="1">
            <a:spLocks noGrp="1"/>
          </p:cNvSpPr>
          <p:nvPr>
            <p:ph type="body" idx="2"/>
          </p:nvPr>
        </p:nvSpPr>
        <p:spPr>
          <a:xfrm>
            <a:off x="178122" y="6134100"/>
            <a:ext cx="8753951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0"/>
          <p:cNvSpPr txBox="1">
            <a:spLocks noGrp="1"/>
          </p:cNvSpPr>
          <p:nvPr>
            <p:ph type="body" idx="3"/>
          </p:nvPr>
        </p:nvSpPr>
        <p:spPr>
          <a:xfrm>
            <a:off x="178121" y="2044707"/>
            <a:ext cx="8753951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>
            <a:spLocks noGrp="1"/>
          </p:cNvSpPr>
          <p:nvPr>
            <p:ph type="body" idx="1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>
            <a:spLocks noGrp="1"/>
          </p:cNvSpPr>
          <p:nvPr>
            <p:ph type="pic" idx="2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31"/>
          <p:cNvSpPr txBox="1">
            <a:spLocks noGrp="1"/>
          </p:cNvSpPr>
          <p:nvPr>
            <p:ph type="body" idx="3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sz="1800" b="1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4"/>
          </p:nvPr>
        </p:nvSpPr>
        <p:spPr>
          <a:xfrm>
            <a:off x="178118" y="1436696"/>
            <a:ext cx="3773812" cy="508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5"/>
          </p:nvPr>
        </p:nvSpPr>
        <p:spPr>
          <a:xfrm>
            <a:off x="178595" y="2044700"/>
            <a:ext cx="3773091" cy="44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>
  <p:cSld name="1_Comparis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>
            <a:spLocks noGrp="1"/>
          </p:cNvSpPr>
          <p:nvPr>
            <p:ph type="body" idx="1"/>
          </p:nvPr>
        </p:nvSpPr>
        <p:spPr>
          <a:xfrm>
            <a:off x="4712021" y="1370021"/>
            <a:ext cx="4127183" cy="46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body" idx="2"/>
          </p:nvPr>
        </p:nvSpPr>
        <p:spPr>
          <a:xfrm>
            <a:off x="292417" y="1370021"/>
            <a:ext cx="4136348" cy="46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body" idx="3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body" idx="4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>
            <a:spLocks noGrp="1"/>
          </p:cNvSpPr>
          <p:nvPr>
            <p:ph type="body" idx="1"/>
          </p:nvPr>
        </p:nvSpPr>
        <p:spPr>
          <a:xfrm>
            <a:off x="3202580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719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sz="2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body" idx="2"/>
          </p:nvPr>
        </p:nvSpPr>
        <p:spPr>
          <a:xfrm>
            <a:off x="292418" y="1589095"/>
            <a:ext cx="2824701" cy="462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719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sz="2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body" idx="3"/>
          </p:nvPr>
        </p:nvSpPr>
        <p:spPr>
          <a:xfrm>
            <a:off x="6106484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6719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sz="2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body" idx="1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>
            <a:spLocks noGrp="1"/>
          </p:cNvSpPr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5"/>
          <p:cNvSpPr txBox="1">
            <a:spLocks noGrp="1"/>
          </p:cNvSpPr>
          <p:nvPr>
            <p:ph type="body" idx="1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944562"/>
            <a:ext cx="9144000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692150" y="1960562"/>
            <a:ext cx="6076950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lang="en-US" sz="4400" b="1">
                <a:solidFill>
                  <a:srgbClr val="5C6670"/>
                </a:solidFill>
              </a:rPr>
              <a:t>Business and Domain Modeling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d1ae530e2_0_0"/>
          <p:cNvSpPr txBox="1">
            <a:spLocks noGrp="1"/>
          </p:cNvSpPr>
          <p:nvPr>
            <p:ph type="body" idx="2"/>
          </p:nvPr>
        </p:nvSpPr>
        <p:spPr>
          <a:xfrm>
            <a:off x="195312" y="1342850"/>
            <a:ext cx="8753400" cy="30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Understand the problem’s broader context</a:t>
            </a:r>
            <a:endParaRPr sz="24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Business Modeling</a:t>
            </a:r>
            <a:endParaRPr sz="240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/>
              <a:t>A lack of understanding the business and its goals increases risk.</a:t>
            </a:r>
            <a:endParaRPr sz="200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/>
              <a:t>Does the problem have an organization/process component?</a:t>
            </a:r>
            <a:endParaRPr sz="200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/>
              <a:t>Does the team understand the domain in which the problem exists?</a:t>
            </a:r>
            <a:endParaRPr sz="200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/>
              <a:t>Does solving the problem present the opportunity to make process improvements?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Domain</a:t>
            </a:r>
            <a:endParaRPr sz="240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/>
              <a:t>Understand more about the application’s domain</a:t>
            </a:r>
            <a:endParaRPr sz="200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/>
              <a:t>If your business is about creating solutions within a given application space, then it is worthwhile to create a base set of application-independent abstractions of that space</a:t>
            </a:r>
            <a:endParaRPr sz="200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91" name="Google Shape;91;g25d1ae530e2_0_0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Business and Domain Modeling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d1ae530e2_0_7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Business Modeling and Requirements</a:t>
            </a:r>
            <a:endParaRPr/>
          </a:p>
        </p:txBody>
      </p:sp>
      <p:sp>
        <p:nvSpPr>
          <p:cNvPr id="97" name="Google Shape;97;g25d1ae530e2_0_7"/>
          <p:cNvSpPr/>
          <p:nvPr/>
        </p:nvSpPr>
        <p:spPr>
          <a:xfrm>
            <a:off x="456300" y="1554225"/>
            <a:ext cx="8478900" cy="5257800"/>
          </a:xfrm>
          <a:prstGeom prst="rect">
            <a:avLst/>
          </a:prstGeom>
          <a:solidFill>
            <a:srgbClr val="DAEDEF"/>
          </a:solidFill>
          <a:ln w="9525" cap="flat" cmpd="sng">
            <a:solidFill>
              <a:srgbClr val="B6DCD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3000" dir="5400000" rotWithShape="0">
              <a:srgbClr val="80808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25d1ae530e2_0_7" descr="C:\RMUC\grabs\reqts_workflow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85500" y="2621025"/>
            <a:ext cx="3449638" cy="4191000"/>
          </a:xfrm>
          <a:prstGeom prst="rect">
            <a:avLst/>
          </a:prstGeom>
          <a:noFill/>
          <a:ln w="9525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99" name="Google Shape;99;g25d1ae530e2_0_7"/>
          <p:cNvSpPr/>
          <p:nvPr/>
        </p:nvSpPr>
        <p:spPr>
          <a:xfrm>
            <a:off x="5485500" y="2621025"/>
            <a:ext cx="3429000" cy="4191000"/>
          </a:xfrm>
          <a:prstGeom prst="rect">
            <a:avLst/>
          </a:prstGeom>
          <a:solidFill>
            <a:srgbClr val="EAEAEA">
              <a:alpha val="49800"/>
            </a:srgbClr>
          </a:solidFill>
          <a:ln>
            <a:noFill/>
          </a:ln>
        </p:spPr>
        <p:txBody>
          <a:bodyPr spcFirstLastPara="1" wrap="square" lIns="107950" tIns="53975" rIns="107950" bIns="53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g25d1ae530e2_0_7" descr="C:\Documents and Settings\bryonb.RATIONAL\Desktop\wf_bm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300" y="2621025"/>
            <a:ext cx="3298825" cy="4191000"/>
          </a:xfrm>
          <a:prstGeom prst="rect">
            <a:avLst/>
          </a:prstGeom>
          <a:solidFill>
            <a:srgbClr val="CCECFF">
              <a:alpha val="49800"/>
            </a:srgbClr>
          </a:solidFill>
          <a:ln w="12700" cap="flat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01" name="Google Shape;101;g25d1ae530e2_0_7"/>
          <p:cNvSpPr/>
          <p:nvPr/>
        </p:nvSpPr>
        <p:spPr>
          <a:xfrm>
            <a:off x="456300" y="2621025"/>
            <a:ext cx="3352800" cy="4191000"/>
          </a:xfrm>
          <a:prstGeom prst="rect">
            <a:avLst/>
          </a:prstGeom>
          <a:solidFill>
            <a:srgbClr val="EAEAEA">
              <a:alpha val="49800"/>
            </a:srgbClr>
          </a:solidFill>
          <a:ln>
            <a:noFill/>
          </a:ln>
        </p:spPr>
        <p:txBody>
          <a:bodyPr spcFirstLastPara="1" wrap="square" lIns="107950" tIns="53975" rIns="107950" bIns="53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5d1ae530e2_0_7"/>
          <p:cNvSpPr/>
          <p:nvPr/>
        </p:nvSpPr>
        <p:spPr>
          <a:xfrm>
            <a:off x="151500" y="1554225"/>
            <a:ext cx="87630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50" tIns="53975" rIns="107950" bIns="5397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connection between disciplines.</a:t>
            </a:r>
            <a:endParaRPr/>
          </a:p>
        </p:txBody>
      </p:sp>
      <p:sp>
        <p:nvSpPr>
          <p:cNvPr id="103" name="Google Shape;103;g25d1ae530e2_0_7"/>
          <p:cNvSpPr/>
          <p:nvPr/>
        </p:nvSpPr>
        <p:spPr>
          <a:xfrm>
            <a:off x="532500" y="1935225"/>
            <a:ext cx="3200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50" tIns="53975" rIns="107950" bIns="5397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Modeling</a:t>
            </a:r>
            <a:endParaRPr/>
          </a:p>
        </p:txBody>
      </p:sp>
      <p:sp>
        <p:nvSpPr>
          <p:cNvPr id="104" name="Google Shape;104;g25d1ae530e2_0_7"/>
          <p:cNvSpPr/>
          <p:nvPr/>
        </p:nvSpPr>
        <p:spPr>
          <a:xfrm>
            <a:off x="5485500" y="2163825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50" tIns="53975" rIns="107950" bIns="5397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99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</p:txBody>
      </p:sp>
      <p:cxnSp>
        <p:nvCxnSpPr>
          <p:cNvPr id="105" name="Google Shape;105;g25d1ae530e2_0_7"/>
          <p:cNvCxnSpPr/>
          <p:nvPr/>
        </p:nvCxnSpPr>
        <p:spPr>
          <a:xfrm rot="10800000">
            <a:off x="5866500" y="2011425"/>
            <a:ext cx="762000" cy="152400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06" name="Google Shape;106;g25d1ae530e2_0_7"/>
          <p:cNvSpPr/>
          <p:nvPr/>
        </p:nvSpPr>
        <p:spPr>
          <a:xfrm rot="-5400000">
            <a:off x="3542400" y="-7875"/>
            <a:ext cx="1295400" cy="5943600"/>
          </a:xfrm>
          <a:prstGeom prst="curvedLeftArrow">
            <a:avLst>
              <a:gd name="adj1" fmla="val 23090"/>
              <a:gd name="adj2" fmla="val 111456"/>
              <a:gd name="adj3" fmla="val 40324"/>
            </a:avLst>
          </a:prstGeom>
          <a:solidFill>
            <a:srgbClr val="99CC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0" tIns="53975" rIns="107950" bIns="53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g25d1ae530e2_0_7" descr="C:\Documents and Settings\krichard\Desktop\w.bmp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8700" y="2405125"/>
            <a:ext cx="1447800" cy="1206500"/>
          </a:xfrm>
          <a:prstGeom prst="rect">
            <a:avLst/>
          </a:prstGeom>
          <a:noFill/>
          <a:ln w="571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08" name="Google Shape;108;g25d1ae530e2_0_7"/>
          <p:cNvSpPr/>
          <p:nvPr/>
        </p:nvSpPr>
        <p:spPr>
          <a:xfrm rot="-5400000" flipH="1">
            <a:off x="3618600" y="1516125"/>
            <a:ext cx="1295400" cy="5943600"/>
          </a:xfrm>
          <a:prstGeom prst="curvedLeftArrow">
            <a:avLst>
              <a:gd name="adj1" fmla="val 23090"/>
              <a:gd name="adj2" fmla="val 111456"/>
              <a:gd name="adj3" fmla="val 40324"/>
            </a:avLst>
          </a:prstGeom>
          <a:solidFill>
            <a:srgbClr val="99CCFF"/>
          </a:solidFill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0" tIns="53975" rIns="107950" bIns="53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g25d1ae530e2_0_7" descr="C:\Documents and Settings\krichard\Desktop\gg.bmp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8700" y="3841813"/>
            <a:ext cx="1447800" cy="1065212"/>
          </a:xfrm>
          <a:prstGeom prst="rect">
            <a:avLst/>
          </a:prstGeom>
          <a:noFill/>
          <a:ln w="571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10" name="Google Shape;110;g25d1ae530e2_0_7" descr="C:\Documents and Settings\krichard\Desktop\a.bmp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61700" y="2903600"/>
            <a:ext cx="1600200" cy="1546225"/>
          </a:xfrm>
          <a:prstGeom prst="rect">
            <a:avLst/>
          </a:prstGeom>
          <a:noFill/>
          <a:ln w="57150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d1ae530e2_0_26"/>
          <p:cNvSpPr txBox="1">
            <a:spLocks noGrp="1"/>
          </p:cNvSpPr>
          <p:nvPr>
            <p:ph type="body" idx="2"/>
          </p:nvPr>
        </p:nvSpPr>
        <p:spPr>
          <a:xfrm>
            <a:off x="195312" y="1342850"/>
            <a:ext cx="8753400" cy="30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The Eriksson &amp; Penker approach:</a:t>
            </a:r>
            <a:endParaRPr sz="24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“Business Views”</a:t>
            </a:r>
            <a:endParaRPr sz="24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</a:rPr>
              <a:t>Business Vision </a:t>
            </a:r>
            <a:r>
              <a:rPr lang="en-US" sz="2400">
                <a:solidFill>
                  <a:schemeClr val="dk1"/>
                </a:solidFill>
              </a:rPr>
              <a:t>– depict the company’s </a:t>
            </a:r>
            <a:r>
              <a:rPr lang="en-US" sz="2400" i="1" u="sng">
                <a:solidFill>
                  <a:schemeClr val="dk1"/>
                </a:solidFill>
              </a:rPr>
              <a:t>goals</a:t>
            </a:r>
            <a:endParaRPr sz="24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</a:rPr>
              <a:t>Business Process </a:t>
            </a:r>
            <a:r>
              <a:rPr lang="en-US" sz="2400">
                <a:solidFill>
                  <a:schemeClr val="dk1"/>
                </a:solidFill>
              </a:rPr>
              <a:t>– the activities of the company and the value the activities produce</a:t>
            </a:r>
            <a:endParaRPr sz="24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</a:rPr>
              <a:t>Business Structure </a:t>
            </a:r>
            <a:r>
              <a:rPr lang="en-US" sz="2400">
                <a:solidFill>
                  <a:schemeClr val="dk1"/>
                </a:solidFill>
              </a:rPr>
              <a:t>– anything structural, such as the organizational model, the product line roadmap, …</a:t>
            </a:r>
            <a:endParaRPr sz="24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</a:rPr>
              <a:t>Business Behavior </a:t>
            </a:r>
            <a:r>
              <a:rPr lang="en-US" sz="2400">
                <a:solidFill>
                  <a:schemeClr val="dk1"/>
                </a:solidFill>
              </a:rPr>
              <a:t>– looks into each of the Business Process participants in more detail (finer granularity)</a:t>
            </a:r>
            <a:endParaRPr sz="2400">
              <a:solidFill>
                <a:schemeClr val="dk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230187" lvl="0" indent="-230187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- These authors also use UML, including use cases, but use a broader range of models to capture the info</a:t>
            </a:r>
            <a:endParaRPr sz="2400">
              <a:solidFill>
                <a:schemeClr val="dk1"/>
              </a:solidFill>
            </a:endParaRPr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16" name="Google Shape;116;g25d1ae530e2_0_26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Business Modeling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d1ae530e2_0_31"/>
          <p:cNvSpPr txBox="1">
            <a:spLocks noGrp="1"/>
          </p:cNvSpPr>
          <p:nvPr>
            <p:ph type="body" idx="2"/>
          </p:nvPr>
        </p:nvSpPr>
        <p:spPr>
          <a:xfrm>
            <a:off x="195312" y="1342850"/>
            <a:ext cx="8753400" cy="30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The Jacobsen (of RUP fame) approach:</a:t>
            </a:r>
            <a:endParaRPr sz="2400">
              <a:solidFill>
                <a:schemeClr val="dk1"/>
              </a:solidFill>
            </a:endParaRPr>
          </a:p>
          <a:p>
            <a:pPr marL="2857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/>
              <a:t>The “business use case”</a:t>
            </a:r>
            <a:endParaRPr sz="2000"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Identifies key business functions</a:t>
            </a:r>
            <a:endParaRPr sz="1800"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Identifies key actors (participants) in those functions</a:t>
            </a:r>
            <a:endParaRPr sz="1800"/>
          </a:p>
          <a:p>
            <a: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/>
          </a:p>
          <a:p>
            <a: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/>
          </a:p>
          <a:p>
            <a: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/>
          </a:p>
          <a:p>
            <a:pPr marL="1143000" lvl="2" indent="-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7429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285750" lvl="1" indent="-158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/>
          </a:p>
          <a:p>
            <a:pPr marL="2857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/>
              <a:t>A </a:t>
            </a:r>
            <a:r>
              <a:rPr lang="en-US" sz="2000" i="1"/>
              <a:t>business object model</a:t>
            </a:r>
            <a:r>
              <a:rPr lang="en-US" sz="2000"/>
              <a:t> is used to model key structures in the business</a:t>
            </a:r>
            <a:endParaRPr sz="2000"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E.g. departments, paychecks, systems</a:t>
            </a:r>
            <a:endParaRPr sz="1800"/>
          </a:p>
          <a:p>
            <a:pPr marL="114300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Use the full power of UML here (class, component, activity diagrams)</a:t>
            </a:r>
            <a:endParaRPr sz="1800"/>
          </a:p>
          <a:p>
            <a:pPr marL="228600" marR="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22" name="Google Shape;122;g25d1ae530e2_0_31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Business Modeling - Jacobsen</a:t>
            </a:r>
            <a:endParaRPr/>
          </a:p>
        </p:txBody>
      </p:sp>
      <p:pic>
        <p:nvPicPr>
          <p:cNvPr id="123" name="Google Shape;123;g25d1ae530e2_0_31" descr="BusinessUseCaseExample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7100" y="2885675"/>
            <a:ext cx="5800654" cy="2962275"/>
          </a:xfrm>
          <a:prstGeom prst="rect">
            <a:avLst/>
          </a:prstGeom>
          <a:solidFill>
            <a:srgbClr val="4BACC6"/>
          </a:solidFill>
          <a:ln w="1905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5d1ae530e2_0_37"/>
          <p:cNvSpPr txBox="1">
            <a:spLocks noGrp="1"/>
          </p:cNvSpPr>
          <p:nvPr>
            <p:ph type="body" idx="2"/>
          </p:nvPr>
        </p:nvSpPr>
        <p:spPr>
          <a:xfrm>
            <a:off x="195312" y="1342850"/>
            <a:ext cx="8753400" cy="30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Capture a Common Vocabulary</a:t>
            </a:r>
            <a:endParaRPr sz="2400">
              <a:solidFill>
                <a:schemeClr val="dk1"/>
              </a:solidFill>
            </a:endParaRPr>
          </a:p>
          <a:p>
            <a:pPr marL="5143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/>
              <a:t>Define terms used in the project.</a:t>
            </a:r>
            <a:endParaRPr sz="2000"/>
          </a:p>
          <a:p>
            <a:pPr marL="5143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/>
              <a:t>Help prevent misunderstandings.</a:t>
            </a:r>
            <a:endParaRPr sz="2000"/>
          </a:p>
          <a:p>
            <a:pPr marL="5143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/>
              <a:t>Start as soon as possible.</a:t>
            </a:r>
            <a:endParaRPr sz="2000"/>
          </a:p>
          <a:p>
            <a:pPr marL="5143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/>
              <a:t>Use throughout the project – remember you are responsible for learning the customer’s language, not the other way around!</a:t>
            </a:r>
            <a:endParaRPr sz="2000"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Create an Object model, a Data Dictionary or a Data model</a:t>
            </a:r>
            <a:endParaRPr sz="1400">
              <a:solidFill>
                <a:schemeClr val="dk1"/>
              </a:solidFill>
            </a:endParaRPr>
          </a:p>
          <a:p>
            <a:pPr marL="5143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/>
              <a:t>Define data elements with templated descriptive text.</a:t>
            </a:r>
            <a:endParaRPr sz="1400"/>
          </a:p>
          <a:p>
            <a:pPr marL="5143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/>
              <a:t>Perhaps use a visual model to describe data relationships.</a:t>
            </a:r>
            <a:endParaRPr sz="1400"/>
          </a:p>
          <a:p>
            <a:pPr marL="5143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/>
              <a:t>Object-orientation comes in if also considering the behavior of the objects in the domain (encapsulated data + behavior = state)</a:t>
            </a:r>
            <a:endParaRPr sz="1400"/>
          </a:p>
          <a:p>
            <a:pPr marL="971550" lvl="2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/>
              <a:t>Domain objects form a vocabulary independent of control objects</a:t>
            </a:r>
            <a:endParaRPr sz="1400"/>
          </a:p>
          <a:p>
            <a:pPr marL="5143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/>
              <a:t>A newer approach is to create an </a:t>
            </a:r>
            <a:r>
              <a:rPr lang="en-US" sz="2000" i="1"/>
              <a:t>ontology</a:t>
            </a:r>
            <a:r>
              <a:rPr lang="en-US" sz="2000"/>
              <a:t>, or formal taxonomic representation concepts in the domain</a:t>
            </a:r>
            <a:endParaRPr sz="1400"/>
          </a:p>
          <a:p>
            <a:pPr marL="5143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/>
              <a:t>More informal approaches might include a Mind Map</a:t>
            </a:r>
            <a:endParaRPr sz="2000"/>
          </a:p>
        </p:txBody>
      </p:sp>
      <p:sp>
        <p:nvSpPr>
          <p:cNvPr id="129" name="Google Shape;129;g25d1ae530e2_0_37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Domain Modeling</a:t>
            </a:r>
            <a:endParaRPr/>
          </a:p>
        </p:txBody>
      </p:sp>
      <p:grpSp>
        <p:nvGrpSpPr>
          <p:cNvPr id="130" name="Google Shape;130;g25d1ae530e2_0_37"/>
          <p:cNvGrpSpPr/>
          <p:nvPr/>
        </p:nvGrpSpPr>
        <p:grpSpPr>
          <a:xfrm>
            <a:off x="6646701" y="1262699"/>
            <a:ext cx="1774210" cy="1440194"/>
            <a:chOff x="2399" y="2112"/>
            <a:chExt cx="1800" cy="1366"/>
          </a:xfrm>
        </p:grpSpPr>
        <p:pic>
          <p:nvPicPr>
            <p:cNvPr id="131" name="Google Shape;131;g25d1ae530e2_0_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451" y="2112"/>
              <a:ext cx="1006" cy="10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g25d1ae530e2_0_37"/>
            <p:cNvSpPr txBox="1"/>
            <p:nvPr/>
          </p:nvSpPr>
          <p:spPr>
            <a:xfrm>
              <a:off x="2399" y="3178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0000"/>
                  </a:solidFill>
                </a:rPr>
                <a:t>Glossary</a:t>
              </a:r>
              <a:endParaRPr sz="18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5d1ae530e2_0_46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3100"/>
              <a:t>Example: PubChemRDF Ontology (NIH 2014)</a:t>
            </a:r>
            <a:endParaRPr sz="3100"/>
          </a:p>
        </p:txBody>
      </p:sp>
      <p:pic>
        <p:nvPicPr>
          <p:cNvPr id="138" name="Google Shape;138;g25d1ae530e2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425" y="1260175"/>
            <a:ext cx="8411849" cy="5537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d1ae530e2_0_65"/>
          <p:cNvSpPr txBox="1">
            <a:spLocks noGrp="1"/>
          </p:cNvSpPr>
          <p:nvPr>
            <p:ph type="title"/>
          </p:nvPr>
        </p:nvSpPr>
        <p:spPr>
          <a:xfrm>
            <a:off x="19105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600"/>
              <a:t>Two More Examples: Class Diagram and an E-R Model</a:t>
            </a:r>
            <a:endParaRPr sz="2600"/>
          </a:p>
        </p:txBody>
      </p:sp>
      <p:cxnSp>
        <p:nvCxnSpPr>
          <p:cNvPr id="144" name="Google Shape;144;g25d1ae530e2_0_65"/>
          <p:cNvCxnSpPr/>
          <p:nvPr/>
        </p:nvCxnSpPr>
        <p:spPr>
          <a:xfrm>
            <a:off x="1809750" y="1602825"/>
            <a:ext cx="2057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g25d1ae530e2_0_65"/>
          <p:cNvCxnSpPr/>
          <p:nvPr/>
        </p:nvCxnSpPr>
        <p:spPr>
          <a:xfrm>
            <a:off x="5162550" y="1602825"/>
            <a:ext cx="19812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6" name="Google Shape;146;g25d1ae530e2_0_65"/>
          <p:cNvGrpSpPr/>
          <p:nvPr/>
        </p:nvGrpSpPr>
        <p:grpSpPr>
          <a:xfrm>
            <a:off x="57150" y="1221825"/>
            <a:ext cx="1785533" cy="952500"/>
            <a:chOff x="144" y="1440"/>
            <a:chExt cx="900" cy="600"/>
          </a:xfrm>
        </p:grpSpPr>
        <p:sp>
          <p:nvSpPr>
            <p:cNvPr id="147" name="Google Shape;147;g25d1ae530e2_0_65"/>
            <p:cNvSpPr/>
            <p:nvPr/>
          </p:nvSpPr>
          <p:spPr>
            <a:xfrm>
              <a:off x="144" y="1440"/>
              <a:ext cx="900" cy="600"/>
            </a:xfrm>
            <a:prstGeom prst="rect">
              <a:avLst/>
            </a:prstGeom>
            <a:solidFill>
              <a:srgbClr val="EAEAEA"/>
            </a:solidFill>
            <a:ln w="28575" cap="flat" cmpd="sng">
              <a:solidFill>
                <a:srgbClr val="99C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" name="Google Shape;148;g25d1ae530e2_0_65"/>
            <p:cNvCxnSpPr/>
            <p:nvPr/>
          </p:nvCxnSpPr>
          <p:spPr>
            <a:xfrm>
              <a:off x="144" y="1810"/>
              <a:ext cx="900" cy="0"/>
            </a:xfrm>
            <a:prstGeom prst="straightConnector1">
              <a:avLst/>
            </a:prstGeom>
            <a:noFill/>
            <a:ln w="28575" cap="flat" cmpd="sng">
              <a:solidFill>
                <a:srgbClr val="99CC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" name="Google Shape;149;g25d1ae530e2_0_65"/>
            <p:cNvCxnSpPr/>
            <p:nvPr/>
          </p:nvCxnSpPr>
          <p:spPr>
            <a:xfrm>
              <a:off x="144" y="1680"/>
              <a:ext cx="900" cy="0"/>
            </a:xfrm>
            <a:prstGeom prst="straightConnector1">
              <a:avLst/>
            </a:prstGeom>
            <a:noFill/>
            <a:ln w="28575" cap="flat" cmpd="sng">
              <a:solidFill>
                <a:srgbClr val="99CC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0" name="Google Shape;150;g25d1ae530e2_0_65"/>
          <p:cNvSpPr txBox="1"/>
          <p:nvPr/>
        </p:nvSpPr>
        <p:spPr>
          <a:xfrm>
            <a:off x="82550" y="1298025"/>
            <a:ext cx="16509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Trade Customer</a:t>
            </a:r>
            <a:endParaRPr/>
          </a:p>
        </p:txBody>
      </p:sp>
      <p:grpSp>
        <p:nvGrpSpPr>
          <p:cNvPr id="151" name="Google Shape;151;g25d1ae530e2_0_65"/>
          <p:cNvGrpSpPr/>
          <p:nvPr/>
        </p:nvGrpSpPr>
        <p:grpSpPr>
          <a:xfrm>
            <a:off x="3638550" y="1221825"/>
            <a:ext cx="1556867" cy="952500"/>
            <a:chOff x="144" y="1440"/>
            <a:chExt cx="900" cy="600"/>
          </a:xfrm>
        </p:grpSpPr>
        <p:sp>
          <p:nvSpPr>
            <p:cNvPr id="152" name="Google Shape;152;g25d1ae530e2_0_65"/>
            <p:cNvSpPr/>
            <p:nvPr/>
          </p:nvSpPr>
          <p:spPr>
            <a:xfrm>
              <a:off x="144" y="1440"/>
              <a:ext cx="900" cy="600"/>
            </a:xfrm>
            <a:prstGeom prst="rect">
              <a:avLst/>
            </a:prstGeom>
            <a:solidFill>
              <a:srgbClr val="EAEAEA"/>
            </a:solidFill>
            <a:ln w="28575" cap="flat" cmpd="sng">
              <a:solidFill>
                <a:srgbClr val="99C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g25d1ae530e2_0_65"/>
            <p:cNvCxnSpPr/>
            <p:nvPr/>
          </p:nvCxnSpPr>
          <p:spPr>
            <a:xfrm>
              <a:off x="144" y="1810"/>
              <a:ext cx="900" cy="0"/>
            </a:xfrm>
            <a:prstGeom prst="straightConnector1">
              <a:avLst/>
            </a:prstGeom>
            <a:noFill/>
            <a:ln w="28575" cap="flat" cmpd="sng">
              <a:solidFill>
                <a:srgbClr val="99CC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" name="Google Shape;154;g25d1ae530e2_0_65"/>
            <p:cNvCxnSpPr/>
            <p:nvPr/>
          </p:nvCxnSpPr>
          <p:spPr>
            <a:xfrm>
              <a:off x="144" y="1680"/>
              <a:ext cx="900" cy="0"/>
            </a:xfrm>
            <a:prstGeom prst="straightConnector1">
              <a:avLst/>
            </a:prstGeom>
            <a:noFill/>
            <a:ln w="28575" cap="flat" cmpd="sng">
              <a:solidFill>
                <a:srgbClr val="99CC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5" name="Google Shape;155;g25d1ae530e2_0_65"/>
          <p:cNvSpPr txBox="1"/>
          <p:nvPr/>
        </p:nvSpPr>
        <p:spPr>
          <a:xfrm>
            <a:off x="3733800" y="1280563"/>
            <a:ext cx="13461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Trading Acct.</a:t>
            </a:r>
            <a:endParaRPr/>
          </a:p>
        </p:txBody>
      </p:sp>
      <p:grpSp>
        <p:nvGrpSpPr>
          <p:cNvPr id="156" name="Google Shape;156;g25d1ae530e2_0_65"/>
          <p:cNvGrpSpPr/>
          <p:nvPr/>
        </p:nvGrpSpPr>
        <p:grpSpPr>
          <a:xfrm>
            <a:off x="6840538" y="1221825"/>
            <a:ext cx="1555245" cy="952500"/>
            <a:chOff x="144" y="1440"/>
            <a:chExt cx="900" cy="600"/>
          </a:xfrm>
        </p:grpSpPr>
        <p:sp>
          <p:nvSpPr>
            <p:cNvPr id="157" name="Google Shape;157;g25d1ae530e2_0_65"/>
            <p:cNvSpPr/>
            <p:nvPr/>
          </p:nvSpPr>
          <p:spPr>
            <a:xfrm>
              <a:off x="144" y="1440"/>
              <a:ext cx="900" cy="600"/>
            </a:xfrm>
            <a:prstGeom prst="rect">
              <a:avLst/>
            </a:prstGeom>
            <a:solidFill>
              <a:srgbClr val="EAEAEA"/>
            </a:solidFill>
            <a:ln w="28575" cap="flat" cmpd="sng">
              <a:solidFill>
                <a:srgbClr val="99C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" name="Google Shape;158;g25d1ae530e2_0_65"/>
            <p:cNvCxnSpPr/>
            <p:nvPr/>
          </p:nvCxnSpPr>
          <p:spPr>
            <a:xfrm>
              <a:off x="144" y="1810"/>
              <a:ext cx="900" cy="0"/>
            </a:xfrm>
            <a:prstGeom prst="straightConnector1">
              <a:avLst/>
            </a:prstGeom>
            <a:noFill/>
            <a:ln w="28575" cap="flat" cmpd="sng">
              <a:solidFill>
                <a:srgbClr val="99CC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g25d1ae530e2_0_65"/>
            <p:cNvCxnSpPr/>
            <p:nvPr/>
          </p:nvCxnSpPr>
          <p:spPr>
            <a:xfrm>
              <a:off x="144" y="1680"/>
              <a:ext cx="900" cy="0"/>
            </a:xfrm>
            <a:prstGeom prst="straightConnector1">
              <a:avLst/>
            </a:prstGeom>
            <a:noFill/>
            <a:ln w="28575" cap="flat" cmpd="sng">
              <a:solidFill>
                <a:srgbClr val="99CC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0" name="Google Shape;160;g25d1ae530e2_0_65"/>
          <p:cNvSpPr txBox="1"/>
          <p:nvPr/>
        </p:nvSpPr>
        <p:spPr>
          <a:xfrm>
            <a:off x="6980238" y="1280563"/>
            <a:ext cx="12573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 Transaction</a:t>
            </a:r>
            <a:endParaRPr/>
          </a:p>
        </p:txBody>
      </p:sp>
      <p:sp>
        <p:nvSpPr>
          <p:cNvPr id="161" name="Google Shape;161;g25d1ae530e2_0_65"/>
          <p:cNvSpPr txBox="1"/>
          <p:nvPr/>
        </p:nvSpPr>
        <p:spPr>
          <a:xfrm>
            <a:off x="1885950" y="1201188"/>
            <a:ext cx="6381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50" tIns="53975" rIns="107950" bIns="539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1..2</a:t>
            </a:r>
            <a:endParaRPr/>
          </a:p>
        </p:txBody>
      </p:sp>
      <p:sp>
        <p:nvSpPr>
          <p:cNvPr id="162" name="Google Shape;162;g25d1ae530e2_0_65"/>
          <p:cNvSpPr txBox="1"/>
          <p:nvPr/>
        </p:nvSpPr>
        <p:spPr>
          <a:xfrm>
            <a:off x="5162550" y="1199600"/>
            <a:ext cx="3573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50" tIns="53975" rIns="107950" bIns="539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3" name="Google Shape;163;g25d1ae530e2_0_65"/>
          <p:cNvSpPr txBox="1"/>
          <p:nvPr/>
        </p:nvSpPr>
        <p:spPr>
          <a:xfrm>
            <a:off x="3028950" y="1199600"/>
            <a:ext cx="595200" cy="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50" tIns="53975" rIns="107950" bIns="539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1..*</a:t>
            </a:r>
            <a:endParaRPr/>
          </a:p>
        </p:txBody>
      </p:sp>
      <p:cxnSp>
        <p:nvCxnSpPr>
          <p:cNvPr id="164" name="Google Shape;164;g25d1ae530e2_0_65"/>
          <p:cNvCxnSpPr/>
          <p:nvPr/>
        </p:nvCxnSpPr>
        <p:spPr>
          <a:xfrm rot="10800000" flipH="1">
            <a:off x="3790950" y="2288600"/>
            <a:ext cx="2895600" cy="587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g25d1ae530e2_0_65"/>
          <p:cNvSpPr txBox="1"/>
          <p:nvPr/>
        </p:nvSpPr>
        <p:spPr>
          <a:xfrm>
            <a:off x="6524625" y="1199600"/>
            <a:ext cx="3144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7950" tIns="53975" rIns="107950" bIns="539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</p:txBody>
      </p:sp>
      <p:sp>
        <p:nvSpPr>
          <p:cNvPr id="166" name="Google Shape;166;g25d1ae530e2_0_65"/>
          <p:cNvSpPr/>
          <p:nvPr/>
        </p:nvSpPr>
        <p:spPr>
          <a:xfrm rot="-1547099" flipH="1">
            <a:off x="7524750" y="2060025"/>
            <a:ext cx="198438" cy="220663"/>
          </a:xfrm>
          <a:prstGeom prst="flowChartExtract">
            <a:avLst/>
          </a:prstGeom>
          <a:solidFill>
            <a:srgbClr val="DDDDDD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0" tIns="53975" rIns="107950" bIns="53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g25d1ae530e2_0_65"/>
          <p:cNvCxnSpPr/>
          <p:nvPr/>
        </p:nvCxnSpPr>
        <p:spPr>
          <a:xfrm rot="10800000">
            <a:off x="7677150" y="2288499"/>
            <a:ext cx="381000" cy="4986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8" name="Google Shape;168;g25d1ae530e2_0_65"/>
          <p:cNvSpPr/>
          <p:nvPr/>
        </p:nvSpPr>
        <p:spPr>
          <a:xfrm rot="2066859">
            <a:off x="6686550" y="2060025"/>
            <a:ext cx="228600" cy="228600"/>
          </a:xfrm>
          <a:prstGeom prst="flowChartExtract">
            <a:avLst/>
          </a:prstGeom>
          <a:solidFill>
            <a:srgbClr val="DDDDDD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0" tIns="53975" rIns="107950" bIns="53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g25d1ae530e2_0_65"/>
          <p:cNvCxnSpPr/>
          <p:nvPr/>
        </p:nvCxnSpPr>
        <p:spPr>
          <a:xfrm rot="10800000" flipH="1">
            <a:off x="6076950" y="2288612"/>
            <a:ext cx="1143000" cy="5223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0" name="Google Shape;170;g25d1ae530e2_0_65"/>
          <p:cNvSpPr/>
          <p:nvPr/>
        </p:nvSpPr>
        <p:spPr>
          <a:xfrm rot="2066859">
            <a:off x="7143750" y="2060025"/>
            <a:ext cx="228600" cy="228600"/>
          </a:xfrm>
          <a:prstGeom prst="flowChartExtract">
            <a:avLst/>
          </a:prstGeom>
          <a:solidFill>
            <a:srgbClr val="DDDDDD"/>
          </a:solidFill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0" tIns="53975" rIns="107950" bIns="539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g25d1ae530e2_0_65"/>
          <p:cNvGrpSpPr/>
          <p:nvPr/>
        </p:nvGrpSpPr>
        <p:grpSpPr>
          <a:xfrm>
            <a:off x="1790700" y="2628350"/>
            <a:ext cx="2043388" cy="952500"/>
            <a:chOff x="144" y="1440"/>
            <a:chExt cx="900" cy="600"/>
          </a:xfrm>
        </p:grpSpPr>
        <p:sp>
          <p:nvSpPr>
            <p:cNvPr id="172" name="Google Shape;172;g25d1ae530e2_0_65"/>
            <p:cNvSpPr/>
            <p:nvPr/>
          </p:nvSpPr>
          <p:spPr>
            <a:xfrm>
              <a:off x="144" y="1440"/>
              <a:ext cx="900" cy="600"/>
            </a:xfrm>
            <a:prstGeom prst="rect">
              <a:avLst/>
            </a:prstGeom>
            <a:solidFill>
              <a:srgbClr val="EAEAEA"/>
            </a:solidFill>
            <a:ln w="28575" cap="flat" cmpd="sng">
              <a:solidFill>
                <a:srgbClr val="99C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" name="Google Shape;173;g25d1ae530e2_0_65"/>
            <p:cNvCxnSpPr/>
            <p:nvPr/>
          </p:nvCxnSpPr>
          <p:spPr>
            <a:xfrm>
              <a:off x="144" y="1810"/>
              <a:ext cx="900" cy="0"/>
            </a:xfrm>
            <a:prstGeom prst="straightConnector1">
              <a:avLst/>
            </a:prstGeom>
            <a:noFill/>
            <a:ln w="28575" cap="flat" cmpd="sng">
              <a:solidFill>
                <a:srgbClr val="99CC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g25d1ae530e2_0_65"/>
            <p:cNvCxnSpPr/>
            <p:nvPr/>
          </p:nvCxnSpPr>
          <p:spPr>
            <a:xfrm>
              <a:off x="144" y="1680"/>
              <a:ext cx="900" cy="0"/>
            </a:xfrm>
            <a:prstGeom prst="straightConnector1">
              <a:avLst/>
            </a:prstGeom>
            <a:noFill/>
            <a:ln w="28575" cap="flat" cmpd="sng">
              <a:solidFill>
                <a:srgbClr val="99CC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75" name="Google Shape;175;g25d1ae530e2_0_65"/>
          <p:cNvSpPr txBox="1"/>
          <p:nvPr/>
        </p:nvSpPr>
        <p:spPr>
          <a:xfrm>
            <a:off x="1854200" y="2673593"/>
            <a:ext cx="18795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Market transaction</a:t>
            </a:r>
            <a:endParaRPr/>
          </a:p>
        </p:txBody>
      </p:sp>
      <p:grpSp>
        <p:nvGrpSpPr>
          <p:cNvPr id="176" name="Google Shape;176;g25d1ae530e2_0_65"/>
          <p:cNvGrpSpPr/>
          <p:nvPr/>
        </p:nvGrpSpPr>
        <p:grpSpPr>
          <a:xfrm>
            <a:off x="7305675" y="2787099"/>
            <a:ext cx="1624980" cy="952500"/>
            <a:chOff x="144" y="1440"/>
            <a:chExt cx="900" cy="600"/>
          </a:xfrm>
        </p:grpSpPr>
        <p:sp>
          <p:nvSpPr>
            <p:cNvPr id="177" name="Google Shape;177;g25d1ae530e2_0_65"/>
            <p:cNvSpPr/>
            <p:nvPr/>
          </p:nvSpPr>
          <p:spPr>
            <a:xfrm>
              <a:off x="144" y="1440"/>
              <a:ext cx="900" cy="600"/>
            </a:xfrm>
            <a:prstGeom prst="rect">
              <a:avLst/>
            </a:prstGeom>
            <a:solidFill>
              <a:srgbClr val="EAEAEA"/>
            </a:solidFill>
            <a:ln w="28575" cap="flat" cmpd="sng">
              <a:solidFill>
                <a:srgbClr val="99C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8" name="Google Shape;178;g25d1ae530e2_0_65"/>
            <p:cNvCxnSpPr/>
            <p:nvPr/>
          </p:nvCxnSpPr>
          <p:spPr>
            <a:xfrm>
              <a:off x="144" y="1810"/>
              <a:ext cx="900" cy="0"/>
            </a:xfrm>
            <a:prstGeom prst="straightConnector1">
              <a:avLst/>
            </a:prstGeom>
            <a:noFill/>
            <a:ln w="28575" cap="flat" cmpd="sng">
              <a:solidFill>
                <a:srgbClr val="99CC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9" name="Google Shape;179;g25d1ae530e2_0_65"/>
            <p:cNvCxnSpPr/>
            <p:nvPr/>
          </p:nvCxnSpPr>
          <p:spPr>
            <a:xfrm>
              <a:off x="144" y="1680"/>
              <a:ext cx="900" cy="0"/>
            </a:xfrm>
            <a:prstGeom prst="straightConnector1">
              <a:avLst/>
            </a:prstGeom>
            <a:noFill/>
            <a:ln w="28575" cap="flat" cmpd="sng">
              <a:solidFill>
                <a:srgbClr val="99CC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0" name="Google Shape;180;g25d1ae530e2_0_65"/>
          <p:cNvSpPr txBox="1"/>
          <p:nvPr/>
        </p:nvSpPr>
        <p:spPr>
          <a:xfrm>
            <a:off x="7677150" y="2810912"/>
            <a:ext cx="85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Transfer</a:t>
            </a:r>
            <a:endParaRPr/>
          </a:p>
        </p:txBody>
      </p:sp>
      <p:grpSp>
        <p:nvGrpSpPr>
          <p:cNvPr id="181" name="Google Shape;181;g25d1ae530e2_0_65"/>
          <p:cNvGrpSpPr/>
          <p:nvPr/>
        </p:nvGrpSpPr>
        <p:grpSpPr>
          <a:xfrm>
            <a:off x="4914900" y="2810912"/>
            <a:ext cx="2043388" cy="952500"/>
            <a:chOff x="144" y="1440"/>
            <a:chExt cx="900" cy="600"/>
          </a:xfrm>
        </p:grpSpPr>
        <p:sp>
          <p:nvSpPr>
            <p:cNvPr id="182" name="Google Shape;182;g25d1ae530e2_0_65"/>
            <p:cNvSpPr/>
            <p:nvPr/>
          </p:nvSpPr>
          <p:spPr>
            <a:xfrm>
              <a:off x="144" y="1440"/>
              <a:ext cx="900" cy="600"/>
            </a:xfrm>
            <a:prstGeom prst="rect">
              <a:avLst/>
            </a:prstGeom>
            <a:solidFill>
              <a:srgbClr val="EAEAEA"/>
            </a:solidFill>
            <a:ln w="28575" cap="flat" cmpd="sng">
              <a:solidFill>
                <a:srgbClr val="99CC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3" name="Google Shape;183;g25d1ae530e2_0_65"/>
            <p:cNvCxnSpPr/>
            <p:nvPr/>
          </p:nvCxnSpPr>
          <p:spPr>
            <a:xfrm>
              <a:off x="144" y="1810"/>
              <a:ext cx="900" cy="0"/>
            </a:xfrm>
            <a:prstGeom prst="straightConnector1">
              <a:avLst/>
            </a:prstGeom>
            <a:noFill/>
            <a:ln w="28575" cap="flat" cmpd="sng">
              <a:solidFill>
                <a:srgbClr val="99CC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g25d1ae530e2_0_65"/>
            <p:cNvCxnSpPr/>
            <p:nvPr/>
          </p:nvCxnSpPr>
          <p:spPr>
            <a:xfrm>
              <a:off x="144" y="1680"/>
              <a:ext cx="900" cy="0"/>
            </a:xfrm>
            <a:prstGeom prst="straightConnector1">
              <a:avLst/>
            </a:prstGeom>
            <a:noFill/>
            <a:ln w="28575" cap="flat" cmpd="sng">
              <a:solidFill>
                <a:srgbClr val="99CC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5" name="Google Shape;185;g25d1ae530e2_0_65"/>
          <p:cNvSpPr txBox="1"/>
          <p:nvPr/>
        </p:nvSpPr>
        <p:spPr>
          <a:xfrm>
            <a:off x="5054600" y="2893462"/>
            <a:ext cx="17400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Limit Transaction</a:t>
            </a:r>
            <a:endParaRPr/>
          </a:p>
        </p:txBody>
      </p:sp>
      <p:cxnSp>
        <p:nvCxnSpPr>
          <p:cNvPr id="186" name="Google Shape;186;g25d1ae530e2_0_65"/>
          <p:cNvCxnSpPr>
            <a:endCxn id="187" idx="0"/>
          </p:cNvCxnSpPr>
          <p:nvPr/>
        </p:nvCxnSpPr>
        <p:spPr>
          <a:xfrm>
            <a:off x="1653150" y="4596200"/>
            <a:ext cx="2671200" cy="10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g25d1ae530e2_0_65"/>
          <p:cNvCxnSpPr>
            <a:endCxn id="189" idx="0"/>
          </p:cNvCxnSpPr>
          <p:nvPr/>
        </p:nvCxnSpPr>
        <p:spPr>
          <a:xfrm>
            <a:off x="1551900" y="4569800"/>
            <a:ext cx="886500" cy="1049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g25d1ae530e2_0_65"/>
          <p:cNvCxnSpPr>
            <a:stCxn id="191" idx="2"/>
            <a:endCxn id="192" idx="0"/>
          </p:cNvCxnSpPr>
          <p:nvPr/>
        </p:nvCxnSpPr>
        <p:spPr>
          <a:xfrm>
            <a:off x="1543050" y="4571450"/>
            <a:ext cx="1848000" cy="104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Google Shape;193;g25d1ae530e2_0_65"/>
          <p:cNvCxnSpPr>
            <a:stCxn id="191" idx="2"/>
            <a:endCxn id="194" idx="0"/>
          </p:cNvCxnSpPr>
          <p:nvPr/>
        </p:nvCxnSpPr>
        <p:spPr>
          <a:xfrm flipH="1">
            <a:off x="1486050" y="4571450"/>
            <a:ext cx="57000" cy="104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g25d1ae530e2_0_65"/>
          <p:cNvCxnSpPr>
            <a:stCxn id="191" idx="2"/>
            <a:endCxn id="196" idx="0"/>
          </p:cNvCxnSpPr>
          <p:nvPr/>
        </p:nvCxnSpPr>
        <p:spPr>
          <a:xfrm flipH="1">
            <a:off x="533550" y="4571450"/>
            <a:ext cx="1009500" cy="104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g25d1ae530e2_0_65"/>
          <p:cNvCxnSpPr>
            <a:stCxn id="194" idx="2"/>
            <a:endCxn id="198" idx="0"/>
          </p:cNvCxnSpPr>
          <p:nvPr/>
        </p:nvCxnSpPr>
        <p:spPr>
          <a:xfrm flipH="1">
            <a:off x="876300" y="6095450"/>
            <a:ext cx="609600" cy="13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g25d1ae530e2_0_65"/>
          <p:cNvCxnSpPr>
            <a:stCxn id="194" idx="2"/>
            <a:endCxn id="200" idx="0"/>
          </p:cNvCxnSpPr>
          <p:nvPr/>
        </p:nvCxnSpPr>
        <p:spPr>
          <a:xfrm>
            <a:off x="1485900" y="6095450"/>
            <a:ext cx="342900" cy="13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g25d1ae530e2_0_65"/>
          <p:cNvCxnSpPr>
            <a:stCxn id="202" idx="1"/>
            <a:endCxn id="191" idx="3"/>
          </p:cNvCxnSpPr>
          <p:nvPr/>
        </p:nvCxnSpPr>
        <p:spPr>
          <a:xfrm rot="10800000">
            <a:off x="2495550" y="4333250"/>
            <a:ext cx="1295400" cy="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" name="Google Shape;203;g25d1ae530e2_0_65"/>
          <p:cNvCxnSpPr>
            <a:stCxn id="202" idx="3"/>
            <a:endCxn id="204" idx="1"/>
          </p:cNvCxnSpPr>
          <p:nvPr/>
        </p:nvCxnSpPr>
        <p:spPr>
          <a:xfrm rot="10800000" flipH="1">
            <a:off x="5219700" y="4333250"/>
            <a:ext cx="1238400" cy="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g25d1ae530e2_0_65"/>
          <p:cNvCxnSpPr>
            <a:stCxn id="206" idx="2"/>
            <a:endCxn id="207" idx="0"/>
          </p:cNvCxnSpPr>
          <p:nvPr/>
        </p:nvCxnSpPr>
        <p:spPr>
          <a:xfrm flipH="1">
            <a:off x="5638800" y="6095450"/>
            <a:ext cx="457200" cy="13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g25d1ae530e2_0_65"/>
          <p:cNvCxnSpPr>
            <a:stCxn id="206" idx="2"/>
            <a:endCxn id="209" idx="0"/>
          </p:cNvCxnSpPr>
          <p:nvPr/>
        </p:nvCxnSpPr>
        <p:spPr>
          <a:xfrm>
            <a:off x="6096000" y="6095450"/>
            <a:ext cx="457200" cy="13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0" name="Google Shape;210;g25d1ae530e2_0_65"/>
          <p:cNvGrpSpPr/>
          <p:nvPr/>
        </p:nvGrpSpPr>
        <p:grpSpPr>
          <a:xfrm>
            <a:off x="57150" y="3866600"/>
            <a:ext cx="9029700" cy="2838450"/>
            <a:chOff x="96" y="2256"/>
            <a:chExt cx="5688" cy="1788"/>
          </a:xfrm>
        </p:grpSpPr>
        <p:sp>
          <p:nvSpPr>
            <p:cNvPr id="191" name="Google Shape;191;g25d1ae530e2_0_65"/>
            <p:cNvSpPr/>
            <p:nvPr/>
          </p:nvSpPr>
          <p:spPr>
            <a:xfrm>
              <a:off x="432" y="2400"/>
              <a:ext cx="1200" cy="300"/>
            </a:xfrm>
            <a:prstGeom prst="rect">
              <a:avLst/>
            </a:prstGeom>
            <a:solidFill>
              <a:srgbClr val="BBE0E3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Faculty</a:t>
              </a:r>
              <a:endParaRPr/>
            </a:p>
          </p:txBody>
        </p:sp>
        <p:sp>
          <p:nvSpPr>
            <p:cNvPr id="204" name="Google Shape;204;g25d1ae530e2_0_65"/>
            <p:cNvSpPr/>
            <p:nvPr/>
          </p:nvSpPr>
          <p:spPr>
            <a:xfrm>
              <a:off x="4128" y="2400"/>
              <a:ext cx="1200" cy="300"/>
            </a:xfrm>
            <a:prstGeom prst="rect">
              <a:avLst/>
            </a:prstGeom>
            <a:solidFill>
              <a:srgbClr val="BBE0E3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Student</a:t>
              </a:r>
              <a:endParaRPr/>
            </a:p>
          </p:txBody>
        </p:sp>
        <p:sp>
          <p:nvSpPr>
            <p:cNvPr id="202" name="Google Shape;202;g25d1ae530e2_0_65"/>
            <p:cNvSpPr/>
            <p:nvPr/>
          </p:nvSpPr>
          <p:spPr>
            <a:xfrm>
              <a:off x="2448" y="2256"/>
              <a:ext cx="900" cy="600"/>
            </a:xfrm>
            <a:prstGeom prst="diamond">
              <a:avLst/>
            </a:prstGeom>
            <a:solidFill>
              <a:srgbClr val="FFCC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/>
                <a:t>T</a:t>
              </a:r>
              <a:r>
                <a:rPr lang="en-US" sz="15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each</a:t>
              </a:r>
              <a:endParaRPr sz="1100"/>
            </a:p>
          </p:txBody>
        </p:sp>
        <p:sp>
          <p:nvSpPr>
            <p:cNvPr id="211" name="Google Shape;211;g25d1ae530e2_0_65"/>
            <p:cNvSpPr txBox="1"/>
            <p:nvPr/>
          </p:nvSpPr>
          <p:spPr>
            <a:xfrm>
              <a:off x="1718" y="232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(0,n)</a:t>
              </a:r>
              <a:endParaRPr/>
            </a:p>
          </p:txBody>
        </p:sp>
        <p:sp>
          <p:nvSpPr>
            <p:cNvPr id="212" name="Google Shape;212;g25d1ae530e2_0_65"/>
            <p:cNvSpPr txBox="1"/>
            <p:nvPr/>
          </p:nvSpPr>
          <p:spPr>
            <a:xfrm>
              <a:off x="3448" y="230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(1,n)</a:t>
              </a:r>
              <a:endParaRPr/>
            </a:p>
          </p:txBody>
        </p:sp>
        <p:cxnSp>
          <p:nvCxnSpPr>
            <p:cNvPr id="213" name="Google Shape;213;g25d1ae530e2_0_65"/>
            <p:cNvCxnSpPr/>
            <p:nvPr/>
          </p:nvCxnSpPr>
          <p:spPr>
            <a:xfrm>
              <a:off x="3216" y="2640"/>
              <a:ext cx="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6" name="Google Shape;196;g25d1ae530e2_0_65"/>
            <p:cNvSpPr/>
            <p:nvPr/>
          </p:nvSpPr>
          <p:spPr>
            <a:xfrm>
              <a:off x="96" y="3360"/>
              <a:ext cx="600" cy="3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TaxID</a:t>
              </a:r>
              <a:endParaRPr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25d1ae530e2_0_65"/>
            <p:cNvSpPr/>
            <p:nvPr/>
          </p:nvSpPr>
          <p:spPr>
            <a:xfrm>
              <a:off x="1296" y="3360"/>
              <a:ext cx="600" cy="3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rank</a:t>
              </a:r>
              <a:endParaRPr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25d1ae530e2_0_65"/>
            <p:cNvSpPr/>
            <p:nvPr/>
          </p:nvSpPr>
          <p:spPr>
            <a:xfrm>
              <a:off x="1896" y="3360"/>
              <a:ext cx="600" cy="3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unit</a:t>
              </a:r>
              <a:endParaRPr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g25d1ae530e2_0_65"/>
            <p:cNvSpPr/>
            <p:nvPr/>
          </p:nvSpPr>
          <p:spPr>
            <a:xfrm>
              <a:off x="4656" y="3360"/>
              <a:ext cx="600" cy="3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Degree</a:t>
              </a:r>
              <a:endParaRPr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g25d1ae530e2_0_65"/>
            <p:cNvSpPr/>
            <p:nvPr/>
          </p:nvSpPr>
          <p:spPr>
            <a:xfrm>
              <a:off x="4128" y="3360"/>
              <a:ext cx="600" cy="3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Year</a:t>
              </a:r>
              <a:endParaRPr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g25d1ae530e2_0_65"/>
            <p:cNvSpPr/>
            <p:nvPr/>
          </p:nvSpPr>
          <p:spPr>
            <a:xfrm>
              <a:off x="3600" y="3360"/>
              <a:ext cx="600" cy="3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g25d1ae530e2_0_65"/>
            <p:cNvSpPr/>
            <p:nvPr/>
          </p:nvSpPr>
          <p:spPr>
            <a:xfrm>
              <a:off x="3072" y="3360"/>
              <a:ext cx="600" cy="3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u="sng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ASUID</a:t>
              </a:r>
              <a:endParaRPr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25d1ae530e2_0_65"/>
            <p:cNvSpPr/>
            <p:nvPr/>
          </p:nvSpPr>
          <p:spPr>
            <a:xfrm>
              <a:off x="3312" y="3744"/>
              <a:ext cx="600" cy="3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Fname</a:t>
              </a:r>
              <a:endParaRPr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g25d1ae530e2_0_65"/>
            <p:cNvSpPr/>
            <p:nvPr/>
          </p:nvSpPr>
          <p:spPr>
            <a:xfrm>
              <a:off x="3888" y="3744"/>
              <a:ext cx="600" cy="3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Lname</a:t>
              </a:r>
              <a:endParaRPr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g25d1ae530e2_0_65"/>
            <p:cNvSpPr/>
            <p:nvPr/>
          </p:nvSpPr>
          <p:spPr>
            <a:xfrm>
              <a:off x="5184" y="3360"/>
              <a:ext cx="600" cy="3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email</a:t>
              </a:r>
              <a:endParaRPr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25d1ae530e2_0_65"/>
            <p:cNvSpPr/>
            <p:nvPr/>
          </p:nvSpPr>
          <p:spPr>
            <a:xfrm>
              <a:off x="2484" y="3360"/>
              <a:ext cx="600" cy="3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email</a:t>
              </a:r>
              <a:endParaRPr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8" name="Google Shape;218;g25d1ae530e2_0_65"/>
            <p:cNvCxnSpPr/>
            <p:nvPr/>
          </p:nvCxnSpPr>
          <p:spPr>
            <a:xfrm rot="10800000">
              <a:off x="3780" y="3744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9" name="Google Shape;219;g25d1ae530e2_0_65"/>
            <p:cNvCxnSpPr/>
            <p:nvPr/>
          </p:nvCxnSpPr>
          <p:spPr>
            <a:xfrm>
              <a:off x="3504" y="3744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4" name="Google Shape;194;g25d1ae530e2_0_65"/>
            <p:cNvSpPr/>
            <p:nvPr/>
          </p:nvSpPr>
          <p:spPr>
            <a:xfrm>
              <a:off x="696" y="3360"/>
              <a:ext cx="600" cy="3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Name</a:t>
              </a:r>
              <a:endParaRPr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g25d1ae530e2_0_65"/>
            <p:cNvSpPr/>
            <p:nvPr/>
          </p:nvSpPr>
          <p:spPr>
            <a:xfrm>
              <a:off x="312" y="3744"/>
              <a:ext cx="600" cy="3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Fname</a:t>
              </a:r>
              <a:endParaRPr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g25d1ae530e2_0_65"/>
            <p:cNvSpPr/>
            <p:nvPr/>
          </p:nvSpPr>
          <p:spPr>
            <a:xfrm>
              <a:off x="912" y="3744"/>
              <a:ext cx="600" cy="300"/>
            </a:xfrm>
            <a:prstGeom prst="roundRect">
              <a:avLst>
                <a:gd name="adj" fmla="val 16667"/>
              </a:avLst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Lname</a:t>
              </a:r>
              <a:endParaRPr sz="18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0" name="Google Shape;220;g25d1ae530e2_0_65"/>
            <p:cNvCxnSpPr/>
            <p:nvPr/>
          </p:nvCxnSpPr>
          <p:spPr>
            <a:xfrm rot="10800000">
              <a:off x="804" y="3744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" name="Google Shape;221;g25d1ae530e2_0_65"/>
            <p:cNvCxnSpPr/>
            <p:nvPr/>
          </p:nvCxnSpPr>
          <p:spPr>
            <a:xfrm>
              <a:off x="528" y="3744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22" name="Google Shape;222;g25d1ae530e2_0_65"/>
          <p:cNvCxnSpPr>
            <a:stCxn id="204" idx="2"/>
            <a:endCxn id="216" idx="0"/>
          </p:cNvCxnSpPr>
          <p:nvPr/>
        </p:nvCxnSpPr>
        <p:spPr>
          <a:xfrm flipH="1">
            <a:off x="5257950" y="4571450"/>
            <a:ext cx="2152500" cy="104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g25d1ae530e2_0_65"/>
          <p:cNvCxnSpPr>
            <a:stCxn id="204" idx="2"/>
            <a:endCxn id="206" idx="0"/>
          </p:cNvCxnSpPr>
          <p:nvPr/>
        </p:nvCxnSpPr>
        <p:spPr>
          <a:xfrm flipH="1">
            <a:off x="6096150" y="4571450"/>
            <a:ext cx="1314300" cy="104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4" name="Google Shape;224;g25d1ae530e2_0_65"/>
          <p:cNvCxnSpPr>
            <a:stCxn id="204" idx="2"/>
            <a:endCxn id="215" idx="0"/>
          </p:cNvCxnSpPr>
          <p:nvPr/>
        </p:nvCxnSpPr>
        <p:spPr>
          <a:xfrm flipH="1">
            <a:off x="6934350" y="4571450"/>
            <a:ext cx="476100" cy="104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g25d1ae530e2_0_65"/>
          <p:cNvCxnSpPr>
            <a:stCxn id="204" idx="2"/>
            <a:endCxn id="214" idx="0"/>
          </p:cNvCxnSpPr>
          <p:nvPr/>
        </p:nvCxnSpPr>
        <p:spPr>
          <a:xfrm>
            <a:off x="7410450" y="4571450"/>
            <a:ext cx="362100" cy="104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g25d1ae530e2_0_65"/>
          <p:cNvCxnSpPr>
            <a:stCxn id="204" idx="2"/>
            <a:endCxn id="217" idx="0"/>
          </p:cNvCxnSpPr>
          <p:nvPr/>
        </p:nvCxnSpPr>
        <p:spPr>
          <a:xfrm>
            <a:off x="7410450" y="4571450"/>
            <a:ext cx="1200300" cy="1047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5d1ae530e2_0_245"/>
          <p:cNvSpPr txBox="1">
            <a:spLocks noGrp="1"/>
          </p:cNvSpPr>
          <p:nvPr>
            <p:ph type="body" idx="2"/>
          </p:nvPr>
        </p:nvSpPr>
        <p:spPr>
          <a:xfrm>
            <a:off x="195312" y="1342850"/>
            <a:ext cx="8753400" cy="30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</a:rPr>
              <a:t>Business vs. Domain Models</a:t>
            </a:r>
            <a:endParaRPr sz="2400" dirty="0">
              <a:solidFill>
                <a:schemeClr val="dk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 dirty="0"/>
              <a:t>Business models describes a particular organization’s business goals and how they go about meeting goals</a:t>
            </a:r>
            <a:endParaRPr sz="2000" dirty="0"/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-US" sz="2000" dirty="0"/>
              <a:t>Domain models describe the objects and processes in a given application domain, independent of a given application’s requirements or a given organization</a:t>
            </a:r>
            <a:endParaRPr lang="en-US" sz="2000" dirty="0">
              <a:solidFill>
                <a:srgbClr val="8C1D40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endParaRPr lang="en-US" sz="2000" i="1" dirty="0">
              <a:solidFill>
                <a:srgbClr val="8C1D4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SzPts val="2000"/>
            </a:pPr>
            <a:r>
              <a:rPr lang="en-US" sz="2000" i="1" dirty="0">
                <a:solidFill>
                  <a:schemeClr val="dk1"/>
                </a:solidFill>
              </a:rPr>
              <a:t>So, the main reason for applying one or the other is dependent on whether you are developing a solution to help a particular organization achieve a business goal (an IT solution), or whether you are building base expertise in a domain so you can reuse abstractions across a family of applications and systems</a:t>
            </a:r>
            <a:endParaRPr lang="en-US" sz="2400" i="1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chemeClr val="lt2"/>
              </a:buClr>
              <a:buSzPts val="2000"/>
            </a:pPr>
            <a:endParaRPr lang="en-US" sz="2400" b="1" dirty="0">
              <a:solidFill>
                <a:schemeClr val="dk1"/>
              </a:solidFill>
            </a:endParaRPr>
          </a:p>
          <a:p>
            <a:pPr marL="457200" lvl="1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</a:pPr>
            <a:r>
              <a:rPr lang="en-US" sz="2400" b="1" dirty="0"/>
              <a:t>AND YES YOU CAN USE BOTH!!!</a:t>
            </a:r>
            <a:endParaRPr lang="en-US" sz="2400" dirty="0"/>
          </a:p>
        </p:txBody>
      </p:sp>
      <p:sp>
        <p:nvSpPr>
          <p:cNvPr id="232" name="Google Shape;232;g25d1ae530e2_0_245"/>
          <p:cNvSpPr txBox="1">
            <a:spLocks noGrp="1"/>
          </p:cNvSpPr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Summary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Macintosh PowerPoint</Application>
  <PresentationFormat>On-screen Show (4:3)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Noto Sans Symbols</vt:lpstr>
      <vt:lpstr>1_Custom Design</vt:lpstr>
      <vt:lpstr>Custom Design</vt:lpstr>
      <vt:lpstr>PowerPoint Presentation</vt:lpstr>
      <vt:lpstr>Business and Domain Modeling</vt:lpstr>
      <vt:lpstr>Business Modeling and Requirements</vt:lpstr>
      <vt:lpstr>Business Modeling</vt:lpstr>
      <vt:lpstr>Business Modeling - Jacobsen</vt:lpstr>
      <vt:lpstr>Domain Modeling</vt:lpstr>
      <vt:lpstr>Example: PubChemRDF Ontology (NIH 2014)</vt:lpstr>
      <vt:lpstr>Two More Examples: Class Diagram and an E-R Model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 Carranza</dc:creator>
  <cp:lastModifiedBy>Jonathan McMichael</cp:lastModifiedBy>
  <cp:revision>1</cp:revision>
  <dcterms:created xsi:type="dcterms:W3CDTF">2016-12-13T22:43:21Z</dcterms:created>
  <dcterms:modified xsi:type="dcterms:W3CDTF">2024-01-09T07:17:59Z</dcterms:modified>
</cp:coreProperties>
</file>