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y="6858000" cx="9144000"/>
  <p:notesSz cx="6858000" cy="9144000"/>
  <p:embeddedFontLst>
    <p:embeddedFont>
      <p:font typeface="Arial Narrow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/LzD5OELuPmmrrymYv5RPFrOvL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5" Type="http://schemas.openxmlformats.org/officeDocument/2006/relationships/font" Target="fonts/ArialNarrow-regular.fntdata"/><Relationship Id="rId14" Type="http://schemas.openxmlformats.org/officeDocument/2006/relationships/slide" Target="slides/slide8.xml"/><Relationship Id="rId17" Type="http://schemas.openxmlformats.org/officeDocument/2006/relationships/font" Target="fonts/ArialNarrow-italic.fntdata"/><Relationship Id="rId16" Type="http://schemas.openxmlformats.org/officeDocument/2006/relationships/font" Target="fonts/ArialNarrow-bold.fntdata"/><Relationship Id="rId5" Type="http://schemas.openxmlformats.org/officeDocument/2006/relationships/slideMaster" Target="slideMasters/slideMaster2.xml"/><Relationship Id="rId19" Type="http://customschemas.google.com/relationships/presentationmetadata" Target="metadata"/><Relationship Id="rId6" Type="http://schemas.openxmlformats.org/officeDocument/2006/relationships/notesMaster" Target="notesMasters/notesMaster1.xml"/><Relationship Id="rId18" Type="http://schemas.openxmlformats.org/officeDocument/2006/relationships/font" Target="fonts/ArialNarrow-boldItalic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2948e91da62_0_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8" name="Google Shape;88;g2948e91da62_0_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948e91da62_0_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94" name="Google Shape;94;g2948e91da62_0_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2948e91da62_0_5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6" name="Google Shape;126;g2948e91da62_0_5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2948e91da62_0_9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3" name="Google Shape;143;g2948e91da62_0_9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8e91da62_0_1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9" name="Google Shape;149;g2948e91da62_0_1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g2948e91da62_0_1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7" name="Google Shape;157;g2948e91da62_0_1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2948e91da62_0_12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4" name="Google Shape;164;g2948e91da62_0_12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9" name="Google Shape;69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4" name="Google Shape;74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irst-level heading, no bullet">
  <p:cSld name="First-level heading, no bulle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30"/>
          <p:cNvSpPr txBox="1"/>
          <p:nvPr>
            <p:ph idx="1" type="body"/>
          </p:nvPr>
        </p:nvSpPr>
        <p:spPr>
          <a:xfrm>
            <a:off x="178121" y="1436696"/>
            <a:ext cx="8753951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7" name="Google Shape;27;p30"/>
          <p:cNvSpPr txBox="1"/>
          <p:nvPr>
            <p:ph idx="2" type="body"/>
          </p:nvPr>
        </p:nvSpPr>
        <p:spPr>
          <a:xfrm>
            <a:off x="178122" y="6134100"/>
            <a:ext cx="8753951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30"/>
          <p:cNvSpPr txBox="1"/>
          <p:nvPr>
            <p:ph idx="3" type="body"/>
          </p:nvPr>
        </p:nvSpPr>
        <p:spPr>
          <a:xfrm>
            <a:off x="178121" y="2044707"/>
            <a:ext cx="8753951" cy="4022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30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">
  <p:cSld name="1 Column with Image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27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4" name="Google Shape;34;p27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3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4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0" name="Google Shape;40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2" name="Google Shape;42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50" name="Google Shape;50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8" name="Google Shape;58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3" name="Google Shape;63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4" name="Google Shape;64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1" Type="http://schemas.openxmlformats.org/officeDocument/2006/relationships/slideLayout" Target="../slideLayouts/slideLayout12.xml"/><Relationship Id="rId10" Type="http://schemas.openxmlformats.org/officeDocument/2006/relationships/slideLayout" Target="../slideLayouts/slideLayout1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"/>
          <p:cNvSpPr txBox="1"/>
          <p:nvPr/>
        </p:nvSpPr>
        <p:spPr>
          <a:xfrm>
            <a:off x="692150" y="1960562"/>
            <a:ext cx="607695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44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The Unified Process</a:t>
            </a:r>
            <a:endParaRPr b="1" i="0" sz="4400" u="none" cap="none" strike="noStrike">
              <a:solidFill>
                <a:srgbClr val="5C667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5C6670"/>
              </a:solidFill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t/>
            </a:r>
            <a:endParaRPr b="1" sz="4400">
              <a:solidFill>
                <a:srgbClr val="5C6670"/>
              </a:solidFill>
            </a:endParaRPr>
          </a:p>
          <a:p>
            <a:pPr indent="457200" lvl="0" marL="18288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lang="en-US" sz="4400">
                <a:solidFill>
                  <a:srgbClr val="5C6670"/>
                </a:solidFill>
              </a:rPr>
              <a:t>Inception</a:t>
            </a:r>
            <a:endParaRPr b="1" sz="4400">
              <a:solidFill>
                <a:srgbClr val="5C667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2948e91da62_0_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(Rational) Unified Process (R)UP</a:t>
            </a:r>
            <a:endParaRPr/>
          </a:p>
        </p:txBody>
      </p:sp>
      <p:pic>
        <p:nvPicPr>
          <p:cNvPr descr="hump" id="91" name="Google Shape;91;g2948e91da62_0_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48592" y="1253819"/>
            <a:ext cx="8610600" cy="544036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948e91da62_0_19"/>
          <p:cNvSpPr txBox="1"/>
          <p:nvPr>
            <p:ph idx="2" type="body"/>
          </p:nvPr>
        </p:nvSpPr>
        <p:spPr>
          <a:xfrm>
            <a:off x="166650" y="2775450"/>
            <a:ext cx="8753400" cy="2434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1833561" lvl="0" marL="1833561" rtl="0" algn="l">
              <a:lnSpc>
                <a:spcPct val="4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Inception</a:t>
            </a:r>
            <a:r>
              <a:rPr lang="en-US" sz="1700">
                <a:solidFill>
                  <a:schemeClr val="dk1"/>
                </a:solidFill>
              </a:rPr>
              <a:t>:	  Understand what to build</a:t>
            </a:r>
            <a:endParaRPr sz="1300">
              <a:solidFill>
                <a:schemeClr val="dk1"/>
              </a:solidFill>
            </a:endParaRPr>
          </a:p>
          <a:p>
            <a:pPr indent="-26828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i="1" lang="en-US" sz="1900"/>
              <a:t>Vision</a:t>
            </a:r>
            <a:r>
              <a:rPr lang="en-US" sz="1900"/>
              <a:t>, high-level requirements, </a:t>
            </a:r>
            <a:r>
              <a:rPr i="1" lang="en-US" sz="1900"/>
              <a:t>business case</a:t>
            </a:r>
            <a:endParaRPr sz="1300"/>
          </a:p>
          <a:p>
            <a:pPr indent="-27463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 u="sng"/>
              <a:t>Not</a:t>
            </a:r>
            <a:r>
              <a:rPr lang="en-US" sz="1900"/>
              <a:t> detailed requirements</a:t>
            </a:r>
            <a:br>
              <a:rPr lang="en-US" sz="1700"/>
            </a:br>
            <a:endParaRPr sz="900"/>
          </a:p>
          <a:p>
            <a:pPr indent="-1943100" lvl="0" marL="1943100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Elaboration</a:t>
            </a:r>
            <a:r>
              <a:rPr lang="en-US" sz="1700">
                <a:solidFill>
                  <a:schemeClr val="dk1"/>
                </a:solidFill>
              </a:rPr>
              <a:t>: 	Understand how to build it </a:t>
            </a:r>
            <a:endParaRPr sz="1300">
              <a:solidFill>
                <a:schemeClr val="dk1"/>
              </a:solidFill>
            </a:endParaRPr>
          </a:p>
          <a:p>
            <a:pPr indent="-26828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/>
              <a:t>Baseline architecture, most requirements detailed</a:t>
            </a:r>
            <a:endParaRPr sz="1300"/>
          </a:p>
          <a:p>
            <a:pPr indent="-27463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 u="sng"/>
              <a:t>Not</a:t>
            </a:r>
            <a:r>
              <a:rPr lang="en-US" sz="1900"/>
              <a:t> detailed design</a:t>
            </a:r>
            <a:br>
              <a:rPr lang="en-US" sz="1700"/>
            </a:br>
            <a:endParaRPr sz="900"/>
          </a:p>
          <a:p>
            <a:pPr indent="0" lvl="0" marL="0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lang="en-US" sz="1700">
                <a:solidFill>
                  <a:schemeClr val="dk1"/>
                </a:solidFill>
              </a:rPr>
              <a:t>	</a:t>
            </a:r>
            <a:r>
              <a:rPr b="1" lang="en-US" sz="1700" u="sng">
                <a:solidFill>
                  <a:schemeClr val="dk1"/>
                </a:solidFill>
              </a:rPr>
              <a:t>Construction</a:t>
            </a:r>
            <a:r>
              <a:rPr lang="en-US" sz="1700">
                <a:solidFill>
                  <a:schemeClr val="dk1"/>
                </a:solidFill>
              </a:rPr>
              <a:t>: 	  Build the product</a:t>
            </a:r>
            <a:endParaRPr sz="1300">
              <a:solidFill>
                <a:schemeClr val="dk1"/>
              </a:solidFill>
            </a:endParaRPr>
          </a:p>
          <a:p>
            <a:pPr indent="-27463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1900"/>
              <a:t>Working product, system test complete</a:t>
            </a:r>
            <a:br>
              <a:rPr lang="en-US" sz="1700"/>
            </a:br>
            <a:endParaRPr sz="900"/>
          </a:p>
          <a:p>
            <a:pPr indent="-1833561" lvl="0" marL="1833561" rtl="0" algn="l">
              <a:lnSpc>
                <a:spcPct val="45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050"/>
              <a:buFont typeface="Arial"/>
              <a:buNone/>
            </a:pPr>
            <a:r>
              <a:rPr b="1" lang="en-US" sz="1700" u="sng">
                <a:solidFill>
                  <a:schemeClr val="dk1"/>
                </a:solidFill>
              </a:rPr>
              <a:t>Transition</a:t>
            </a:r>
            <a:r>
              <a:rPr lang="en-US" sz="1700">
                <a:solidFill>
                  <a:schemeClr val="dk1"/>
                </a:solidFill>
              </a:rPr>
              <a:t>:	  Validate solution</a:t>
            </a:r>
            <a:endParaRPr sz="1300">
              <a:solidFill>
                <a:schemeClr val="dk1"/>
              </a:solidFill>
            </a:endParaRPr>
          </a:p>
          <a:p>
            <a:pPr indent="-268286" lvl="1" marL="2222500" rtl="0" algn="l">
              <a:lnSpc>
                <a:spcPct val="45000"/>
              </a:lnSpc>
              <a:spcBef>
                <a:spcPts val="1000"/>
              </a:spcBef>
              <a:spcAft>
                <a:spcPts val="0"/>
              </a:spcAft>
              <a:buClr>
                <a:schemeClr val="lt2"/>
              </a:buClr>
              <a:buSzPts val="1900"/>
              <a:buChar char="●"/>
            </a:pPr>
            <a:r>
              <a:rPr lang="en-US" sz="1900"/>
              <a:t>Stakeholder acceptance</a:t>
            </a:r>
            <a:endParaRPr sz="1700"/>
          </a:p>
          <a:p>
            <a:pPr indent="-508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700">
              <a:solidFill>
                <a:schemeClr val="dk1"/>
              </a:solidFill>
            </a:endParaRPr>
          </a:p>
        </p:txBody>
      </p:sp>
      <p:sp>
        <p:nvSpPr>
          <p:cNvPr id="97" name="Google Shape;97;g2948e91da62_0_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Iterative Development and RUP</a:t>
            </a:r>
            <a:endParaRPr/>
          </a:p>
        </p:txBody>
      </p:sp>
      <p:sp>
        <p:nvSpPr>
          <p:cNvPr id="98" name="Google Shape;98;g2948e91da62_0_19"/>
          <p:cNvSpPr/>
          <p:nvPr/>
        </p:nvSpPr>
        <p:spPr>
          <a:xfrm>
            <a:off x="34451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99" name="Google Shape;99;g2948e91da62_0_19"/>
          <p:cNvSpPr/>
          <p:nvPr/>
        </p:nvSpPr>
        <p:spPr>
          <a:xfrm>
            <a:off x="142560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0" name="Google Shape;100;g2948e91da62_0_19"/>
          <p:cNvSpPr/>
          <p:nvPr/>
        </p:nvSpPr>
        <p:spPr>
          <a:xfrm>
            <a:off x="250986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1" name="Google Shape;101;g2948e91da62_0_19"/>
          <p:cNvSpPr/>
          <p:nvPr/>
        </p:nvSpPr>
        <p:spPr>
          <a:xfrm>
            <a:off x="3605240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2" name="Google Shape;102;g2948e91da62_0_19"/>
          <p:cNvSpPr/>
          <p:nvPr/>
        </p:nvSpPr>
        <p:spPr>
          <a:xfrm>
            <a:off x="4681565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3" name="Google Shape;103;g2948e91da62_0_19"/>
          <p:cNvSpPr/>
          <p:nvPr/>
        </p:nvSpPr>
        <p:spPr>
          <a:xfrm>
            <a:off x="57626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4" name="Google Shape;104;g2948e91da62_0_19"/>
          <p:cNvSpPr/>
          <p:nvPr/>
        </p:nvSpPr>
        <p:spPr>
          <a:xfrm>
            <a:off x="68548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5" name="Google Shape;105;g2948e91da62_0_19"/>
          <p:cNvSpPr/>
          <p:nvPr/>
        </p:nvSpPr>
        <p:spPr>
          <a:xfrm>
            <a:off x="7934353" y="1344144"/>
            <a:ext cx="952500" cy="1346172"/>
          </a:xfrm>
          <a:prstGeom prst="rect">
            <a:avLst/>
          </a:prstGeom>
          <a:gradFill>
            <a:gsLst>
              <a:gs pos="0">
                <a:srgbClr val="9BB9BC"/>
              </a:gs>
              <a:gs pos="50000">
                <a:srgbClr val="BBE0E3"/>
              </a:gs>
              <a:gs pos="100000">
                <a:srgbClr val="9BB9BC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06" name="Google Shape;106;g2948e91da62_0_19"/>
          <p:cNvSpPr/>
          <p:nvPr/>
        </p:nvSpPr>
        <p:spPr>
          <a:xfrm>
            <a:off x="296898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Preliminary</a:t>
            </a:r>
            <a:endParaRPr b="0" i="0" sz="7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1" i="0" sz="1100" u="none" cap="none" strike="noStrike">
              <a:solidFill>
                <a:srgbClr val="B2B2B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g2948e91da62_0_19"/>
          <p:cNvSpPr/>
          <p:nvPr/>
        </p:nvSpPr>
        <p:spPr>
          <a:xfrm>
            <a:off x="1427198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8" name="Google Shape;108;g2948e91da62_0_19"/>
          <p:cNvSpPr/>
          <p:nvPr/>
        </p:nvSpPr>
        <p:spPr>
          <a:xfrm>
            <a:off x="25352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Architect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1" i="0" lang="en-US" sz="1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1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g2948e91da62_0_19"/>
          <p:cNvSpPr/>
          <p:nvPr/>
        </p:nvSpPr>
        <p:spPr>
          <a:xfrm>
            <a:off x="3608427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0" name="Google Shape;110;g2948e91da62_0_19"/>
          <p:cNvSpPr/>
          <p:nvPr/>
        </p:nvSpPr>
        <p:spPr>
          <a:xfrm>
            <a:off x="4685526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1" name="Google Shape;111;g2948e91da62_0_19"/>
          <p:cNvSpPr/>
          <p:nvPr/>
        </p:nvSpPr>
        <p:spPr>
          <a:xfrm>
            <a:off x="5768217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Developer 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2" name="Google Shape;112;g2948e91da62_0_19"/>
          <p:cNvSpPr/>
          <p:nvPr/>
        </p:nvSpPr>
        <p:spPr>
          <a:xfrm>
            <a:off x="68659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2948e91da62_0_19"/>
          <p:cNvSpPr/>
          <p:nvPr/>
        </p:nvSpPr>
        <p:spPr>
          <a:xfrm>
            <a:off x="7945465" y="2027700"/>
            <a:ext cx="952500" cy="448724"/>
          </a:xfrm>
          <a:prstGeom prst="rect">
            <a:avLst/>
          </a:prstGeom>
          <a:noFill/>
          <a:ln>
            <a:noFill/>
          </a:ln>
        </p:spPr>
        <p:txBody>
          <a:bodyPr anchorCtr="0" anchor="t" bIns="41275" lIns="82550" spcFirstLastPara="1" rIns="82550" wrap="square" tIns="41275">
            <a:no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Transition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b="1" i="0" lang="en-US" sz="12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Iteration</a:t>
            </a:r>
            <a:endParaRPr b="0" i="0" sz="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4" name="Google Shape;114;g2948e91da62_0_19"/>
          <p:cNvSpPr/>
          <p:nvPr/>
        </p:nvSpPr>
        <p:spPr>
          <a:xfrm>
            <a:off x="341315" y="1348669"/>
            <a:ext cx="9525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B2B2B2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15" name="Google Shape;115;g2948e91da62_0_19"/>
          <p:cNvSpPr/>
          <p:nvPr/>
        </p:nvSpPr>
        <p:spPr>
          <a:xfrm>
            <a:off x="1417674" y="1348625"/>
            <a:ext cx="20241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6" name="Google Shape;116;g2948e91da62_0_19"/>
          <p:cNvSpPr/>
          <p:nvPr/>
        </p:nvSpPr>
        <p:spPr>
          <a:xfrm>
            <a:off x="3605250" y="1348625"/>
            <a:ext cx="30804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7" name="Google Shape;117;g2948e91da62_0_19"/>
          <p:cNvSpPr/>
          <p:nvPr/>
        </p:nvSpPr>
        <p:spPr>
          <a:xfrm>
            <a:off x="6862798" y="1348625"/>
            <a:ext cx="2024100" cy="448800"/>
          </a:xfrm>
          <a:prstGeom prst="rect">
            <a:avLst/>
          </a:prstGeom>
          <a:noFill/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18" name="Google Shape;118;g2948e91da62_0_19"/>
          <p:cNvSpPr txBox="1"/>
          <p:nvPr/>
        </p:nvSpPr>
        <p:spPr>
          <a:xfrm>
            <a:off x="1508149" y="1487724"/>
            <a:ext cx="19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9" name="Google Shape;119;g2948e91da62_0_19"/>
          <p:cNvSpPr txBox="1"/>
          <p:nvPr/>
        </p:nvSpPr>
        <p:spPr>
          <a:xfrm>
            <a:off x="3624274" y="1487724"/>
            <a:ext cx="2857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g2948e91da62_0_19"/>
          <p:cNvSpPr txBox="1"/>
          <p:nvPr/>
        </p:nvSpPr>
        <p:spPr>
          <a:xfrm>
            <a:off x="6881840" y="1487736"/>
            <a:ext cx="19050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</a:t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g2948e91da62_0_19"/>
          <p:cNvSpPr txBox="1"/>
          <p:nvPr/>
        </p:nvSpPr>
        <p:spPr>
          <a:xfrm>
            <a:off x="88928" y="1487736"/>
            <a:ext cx="14286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chemeClr val="dk1"/>
                </a:solidFill>
                <a:latin typeface="Arial Narrow"/>
                <a:ea typeface="Arial Narrow"/>
                <a:cs typeface="Arial Narrow"/>
                <a:sym typeface="Arial Narrow"/>
              </a:rPr>
              <a:t>Inception</a:t>
            </a:r>
            <a:endParaRPr b="1" i="0" sz="2000" u="none" cap="none" strike="noStrike">
              <a:solidFill>
                <a:schemeClr val="dk1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22" name="Google Shape;122;g2948e91da62_0_19"/>
          <p:cNvSpPr txBox="1"/>
          <p:nvPr/>
        </p:nvSpPr>
        <p:spPr>
          <a:xfrm>
            <a:off x="190494" y="5793156"/>
            <a:ext cx="4582800" cy="891300"/>
          </a:xfrm>
          <a:prstGeom prst="rect">
            <a:avLst/>
          </a:prstGeom>
          <a:solidFill>
            <a:srgbClr val="FF6600"/>
          </a:solidFill>
          <a:ln cap="flat" cmpd="sng" w="381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marR="0" rtl="0" algn="ctr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1" i="1" lang="en-US" sz="1800" u="none" cap="none" strike="noStrike">
                <a:solidFill>
                  <a:srgbClr val="FFFFFF"/>
                </a:solidFill>
                <a:latin typeface="Arial Narrow"/>
                <a:ea typeface="Arial Narrow"/>
                <a:cs typeface="Arial Narrow"/>
                <a:sym typeface="Arial Narrow"/>
              </a:rPr>
              <a:t>An iteration is a distinct sequence of activities with an established plan and evaluation criteria, resulting in an executable release.</a:t>
            </a:r>
            <a:endParaRPr b="0" i="0" sz="28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pic>
        <p:nvPicPr>
          <p:cNvPr descr="UnifiedProcessProjectProfile20060708.png" id="123" name="Google Shape;123;g2948e91da62_0_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81535" y="5209704"/>
            <a:ext cx="4062466" cy="16071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2948e91da62_0_53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2595">
                <a:solidFill>
                  <a:schemeClr val="dk1"/>
                </a:solidFill>
              </a:rPr>
              <a:t>Step 1: Prepare vision document and initial business case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32"/>
              </a:spcBef>
              <a:spcAft>
                <a:spcPts val="0"/>
              </a:spcAft>
              <a:buClr>
                <a:schemeClr val="lt2"/>
              </a:buClr>
              <a:buSzPts val="2162"/>
              <a:buChar char="●"/>
            </a:pPr>
            <a:r>
              <a:rPr lang="en-US" sz="2162"/>
              <a:t>Include risk assessment and resource estimate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SzPts val="1050"/>
              <a:buNone/>
            </a:pPr>
            <a:r>
              <a:rPr lang="en-US" sz="2595">
                <a:solidFill>
                  <a:schemeClr val="dk1"/>
                </a:solidFill>
              </a:rPr>
              <a:t>Step 2: Develop “high-level” project requirements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Initial scenarios and domain models (10-20% complete)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519"/>
              </a:spcBef>
              <a:spcAft>
                <a:spcPts val="0"/>
              </a:spcAft>
              <a:buSzPts val="1050"/>
              <a:buNone/>
            </a:pPr>
            <a:r>
              <a:rPr lang="en-US" sz="2595">
                <a:solidFill>
                  <a:schemeClr val="dk1"/>
                </a:solidFill>
              </a:rPr>
              <a:t>Step 3: Manage project </a:t>
            </a:r>
            <a:r>
              <a:rPr b="1" lang="en-US" sz="2595" u="sng">
                <a:solidFill>
                  <a:schemeClr val="dk1"/>
                </a:solidFill>
              </a:rPr>
              <a:t>scope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Reduce risk by identifying all key requirements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Acknowledge that </a:t>
            </a:r>
            <a:r>
              <a:rPr i="1" lang="en-US" sz="2000" u="sng"/>
              <a:t>requirements will change</a:t>
            </a:r>
            <a:endParaRPr sz="2400"/>
          </a:p>
          <a:p>
            <a:pPr indent="-228600" lvl="2" marL="677862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lt2"/>
              </a:buClr>
              <a:buSzPts val="2000"/>
              <a:buChar char="●"/>
            </a:pPr>
            <a:r>
              <a:rPr lang="en-US" sz="2000"/>
              <a:t> </a:t>
            </a:r>
            <a:r>
              <a:rPr lang="en-US" sz="1800"/>
              <a:t>Manage change, use iterative process</a:t>
            </a:r>
            <a:endParaRPr sz="2200"/>
          </a:p>
        </p:txBody>
      </p:sp>
      <p:sp>
        <p:nvSpPr>
          <p:cNvPr id="129" name="Google Shape;129;g2948e91da62_0_5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Inception: Know What to Build</a:t>
            </a:r>
            <a:endParaRPr/>
          </a:p>
        </p:txBody>
      </p:sp>
      <p:grpSp>
        <p:nvGrpSpPr>
          <p:cNvPr id="130" name="Google Shape;130;g2948e91da62_0_53"/>
          <p:cNvGrpSpPr/>
          <p:nvPr/>
        </p:nvGrpSpPr>
        <p:grpSpPr>
          <a:xfrm>
            <a:off x="6105777" y="2999875"/>
            <a:ext cx="2967475" cy="3254575"/>
            <a:chOff x="4214" y="1104"/>
            <a:chExt cx="1415" cy="1728"/>
          </a:xfrm>
        </p:grpSpPr>
        <p:pic>
          <p:nvPicPr>
            <p:cNvPr descr="inc1" id="131" name="Google Shape;131;g2948e91da62_0_53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5184" y="1104"/>
              <a:ext cx="445" cy="16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wf1" id="132" name="Google Shape;132;g2948e91da62_0_5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4214" y="1104"/>
              <a:ext cx="953" cy="1728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33" name="Google Shape;133;g2948e91da62_0_53"/>
          <p:cNvSpPr/>
          <p:nvPr/>
        </p:nvSpPr>
        <p:spPr>
          <a:xfrm>
            <a:off x="185631" y="6254446"/>
            <a:ext cx="1611300" cy="563700"/>
          </a:xfrm>
          <a:prstGeom prst="rect">
            <a:avLst/>
          </a:prstGeom>
          <a:solidFill>
            <a:srgbClr val="00FF0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4" name="Google Shape;134;g2948e91da62_0_53"/>
          <p:cNvSpPr/>
          <p:nvPr/>
        </p:nvSpPr>
        <p:spPr>
          <a:xfrm>
            <a:off x="1787417" y="6254446"/>
            <a:ext cx="18636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5" name="Google Shape;135;g2948e91da62_0_53"/>
          <p:cNvSpPr/>
          <p:nvPr/>
        </p:nvSpPr>
        <p:spPr>
          <a:xfrm>
            <a:off x="3651143" y="6254446"/>
            <a:ext cx="33654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6" name="Google Shape;136;g2948e91da62_0_53"/>
          <p:cNvSpPr/>
          <p:nvPr/>
        </p:nvSpPr>
        <p:spPr>
          <a:xfrm>
            <a:off x="7000768" y="6254446"/>
            <a:ext cx="1914600" cy="563700"/>
          </a:xfrm>
          <a:prstGeom prst="rect">
            <a:avLst/>
          </a:prstGeom>
          <a:solidFill>
            <a:srgbClr val="C0C0C0"/>
          </a:solidFill>
          <a:ln cap="flat" cmpd="sng" w="9525">
            <a:solidFill>
              <a:srgbClr val="333399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228600" lIns="228600" spcFirstLastPara="1" rIns="228600" wrap="square" tIns="2286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Times"/>
              <a:ea typeface="Times"/>
              <a:cs typeface="Times"/>
              <a:sym typeface="Times"/>
            </a:endParaRPr>
          </a:p>
        </p:txBody>
      </p:sp>
      <p:sp>
        <p:nvSpPr>
          <p:cNvPr id="137" name="Google Shape;137;g2948e91da62_0_53"/>
          <p:cNvSpPr txBox="1"/>
          <p:nvPr/>
        </p:nvSpPr>
        <p:spPr>
          <a:xfrm>
            <a:off x="171342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Inception</a:t>
            </a:r>
            <a:endParaRPr b="1" i="0" sz="2000" u="none" cap="none" strike="noStrike">
              <a:solidFill>
                <a:srgbClr val="000000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8" name="Google Shape;138;g2948e91da62_0_53"/>
          <p:cNvSpPr txBox="1"/>
          <p:nvPr/>
        </p:nvSpPr>
        <p:spPr>
          <a:xfrm>
            <a:off x="1903306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Elaboration</a:t>
            </a:r>
            <a:endParaRPr b="1" i="0" sz="2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39" name="Google Shape;139;g2948e91da62_0_53"/>
          <p:cNvSpPr txBox="1"/>
          <p:nvPr/>
        </p:nvSpPr>
        <p:spPr>
          <a:xfrm>
            <a:off x="3692418" y="6400496"/>
            <a:ext cx="326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Construction</a:t>
            </a:r>
            <a:endParaRPr b="1" i="0" sz="2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  <p:sp>
        <p:nvSpPr>
          <p:cNvPr id="140" name="Google Shape;140;g2948e91da62_0_53"/>
          <p:cNvSpPr txBox="1"/>
          <p:nvPr/>
        </p:nvSpPr>
        <p:spPr>
          <a:xfrm>
            <a:off x="7170630" y="6400496"/>
            <a:ext cx="1573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000000"/>
                </a:solidFill>
                <a:latin typeface="Arial Narrow"/>
                <a:ea typeface="Arial Narrow"/>
                <a:cs typeface="Arial Narrow"/>
                <a:sym typeface="Arial Narrow"/>
              </a:rPr>
              <a:t>Transition</a:t>
            </a:r>
            <a:endParaRPr b="1" i="0" sz="2000" u="none" cap="none" strike="noStrike">
              <a:solidFill>
                <a:srgbClr val="FFFFFF"/>
              </a:solidFill>
              <a:latin typeface="Arial Narrow"/>
              <a:ea typeface="Arial Narrow"/>
              <a:cs typeface="Arial Narrow"/>
              <a:sym typeface="Arial Narrow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948e91da62_0_95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b="1" lang="en-US" sz="2400">
                <a:solidFill>
                  <a:schemeClr val="dk1"/>
                </a:solidFill>
              </a:rPr>
              <a:t>1. </a:t>
            </a:r>
            <a:r>
              <a:rPr lang="en-US" sz="2000">
                <a:solidFill>
                  <a:schemeClr val="dk1"/>
                </a:solidFill>
              </a:rPr>
              <a:t>Understand </a:t>
            </a:r>
            <a:r>
              <a:rPr i="1" lang="en-US" sz="2000" u="sng">
                <a:solidFill>
                  <a:schemeClr val="dk1"/>
                </a:solidFill>
              </a:rPr>
              <a:t>what to build</a:t>
            </a:r>
            <a:endParaRPr i="1" sz="2400" u="sng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Vision: who wants the system, it’s value (to both customers and the business), and it’s scope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Vision document, Initial Use Case Catalog </a:t>
            </a:r>
            <a:endParaRPr sz="1800"/>
          </a:p>
          <a:p>
            <a:pPr indent="-342900" lvl="0" marL="34290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1050"/>
              <a:buNone/>
            </a:pPr>
            <a:r>
              <a:rPr b="1" lang="en-US" sz="2400">
                <a:solidFill>
                  <a:schemeClr val="dk1"/>
                </a:solidFill>
              </a:rPr>
              <a:t>2</a:t>
            </a:r>
            <a:r>
              <a:rPr b="1" lang="en-US" sz="2000">
                <a:solidFill>
                  <a:schemeClr val="dk1"/>
                </a:solidFill>
              </a:rPr>
              <a:t>. </a:t>
            </a:r>
            <a:r>
              <a:rPr lang="en-US" sz="2000">
                <a:solidFill>
                  <a:schemeClr val="dk1"/>
                </a:solidFill>
              </a:rPr>
              <a:t>Identify </a:t>
            </a:r>
            <a:r>
              <a:rPr i="1" lang="en-US" sz="2000" u="sng">
                <a:solidFill>
                  <a:schemeClr val="dk1"/>
                </a:solidFill>
              </a:rPr>
              <a:t>key requirements</a:t>
            </a:r>
            <a:endParaRPr i="1" sz="2400" u="sng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Critical use cases and non-functional requirements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Refine initial Use Case catalog with priorities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</a:pPr>
            <a:r>
              <a:rPr lang="en-US" sz="2000">
                <a:solidFill>
                  <a:schemeClr val="dk1"/>
                </a:solidFill>
              </a:rPr>
              <a:t>3. Determine at least </a:t>
            </a:r>
            <a:r>
              <a:rPr i="1" lang="en-US" sz="2000" u="sng">
                <a:solidFill>
                  <a:schemeClr val="dk1"/>
                </a:solidFill>
              </a:rPr>
              <a:t>one potential solution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Identify candidate architecture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Prototypes to evaluate feasibility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</a:pPr>
            <a:r>
              <a:rPr lang="en-US" sz="2000">
                <a:solidFill>
                  <a:schemeClr val="dk1"/>
                </a:solidFill>
              </a:rPr>
              <a:t>4. Understand costs, schedule and </a:t>
            </a:r>
            <a:r>
              <a:rPr i="1" lang="en-US" sz="2000" u="sng">
                <a:solidFill>
                  <a:schemeClr val="dk1"/>
                </a:solidFill>
              </a:rPr>
              <a:t>risk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Business case, Software Development Plan, &amp; Risk List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RUP had document templates for these, others (such as IEEE) exist</a:t>
            </a:r>
            <a:endParaRPr sz="2400"/>
          </a:p>
          <a:p>
            <a:pPr indent="-342900" lvl="0" marL="34290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1050"/>
              <a:buNone/>
            </a:pPr>
            <a:r>
              <a:rPr lang="en-US" sz="2000">
                <a:solidFill>
                  <a:schemeClr val="dk1"/>
                </a:solidFill>
              </a:rPr>
              <a:t>5. Understand </a:t>
            </a:r>
            <a:r>
              <a:rPr i="1" lang="en-US" sz="2000" u="sng">
                <a:solidFill>
                  <a:schemeClr val="dk1"/>
                </a:solidFill>
              </a:rPr>
              <a:t>what process to follow and tools to use</a:t>
            </a:r>
            <a:endParaRPr sz="2800">
              <a:solidFill>
                <a:schemeClr val="dk1"/>
              </a:solidFill>
            </a:endParaRPr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RUP configuration, development case, and customized tools</a:t>
            </a:r>
            <a:endParaRPr sz="2400"/>
          </a:p>
          <a:p>
            <a:pPr indent="-285750" lvl="1" marL="515937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</a:pPr>
            <a:r>
              <a:rPr lang="en-US" sz="1800"/>
              <a:t>Deliverable: Software Development Plan, initial environment/tools setup</a:t>
            </a:r>
            <a:endParaRPr sz="2595"/>
          </a:p>
        </p:txBody>
      </p:sp>
      <p:sp>
        <p:nvSpPr>
          <p:cNvPr id="146" name="Google Shape;146;g2948e91da62_0_9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Specific Objectives with Inception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948e91da62_0_111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2600">
                <a:solidFill>
                  <a:schemeClr val="dk1"/>
                </a:solidFill>
              </a:rPr>
              <a:t>Provide a “mile-wide, inch-deep” description</a:t>
            </a:r>
            <a:endParaRPr sz="2600">
              <a:solidFill>
                <a:schemeClr val="dk1"/>
              </a:solidFill>
            </a:endParaRPr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Identify as many actors (stakeholders) as you can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Associate each of the actors with usage scenarios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For each scenario, find any additional actors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Briefly describe each actor (1-2 sentences) &amp; scenario (1-2 par)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Create a Glossary and/or Business Domain Model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Identify most essential &amp; critical scenarios (&lt;20% of all scenarios)</a:t>
            </a:r>
            <a:endParaRPr sz="22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1050"/>
              <a:buNone/>
            </a:pPr>
            <a:r>
              <a:rPr lang="en-US" sz="2600">
                <a:solidFill>
                  <a:schemeClr val="dk1"/>
                </a:solidFill>
              </a:rPr>
              <a:t>Detail key actors and usage scenarios</a:t>
            </a:r>
            <a:endParaRPr sz="2600">
              <a:solidFill>
                <a:schemeClr val="dk1"/>
              </a:solidFill>
            </a:endParaRPr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Done for 10-20% most critical scenarios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Outline main flow of events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Complement textual descriptions with examples or prototypes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Time-box the writing, you never get “done”</a:t>
            </a:r>
            <a:endParaRPr sz="2200"/>
          </a:p>
          <a:p>
            <a:pPr indent="-28448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200"/>
              <a:buChar char="●"/>
            </a:pPr>
            <a:r>
              <a:rPr lang="en-US" sz="2200"/>
              <a:t>Use less detail</a:t>
            </a:r>
            <a:endParaRPr b="1" sz="2200"/>
          </a:p>
        </p:txBody>
      </p:sp>
      <p:sp>
        <p:nvSpPr>
          <p:cNvPr id="152" name="Google Shape;152;g2948e91da62_0_1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 1: Understand What to Build</a:t>
            </a:r>
            <a:endParaRPr/>
          </a:p>
        </p:txBody>
      </p:sp>
      <p:sp>
        <p:nvSpPr>
          <p:cNvPr id="153" name="Google Shape;153;g2948e91da62_0_111"/>
          <p:cNvSpPr txBox="1"/>
          <p:nvPr/>
        </p:nvSpPr>
        <p:spPr>
          <a:xfrm>
            <a:off x="2731643" y="6351397"/>
            <a:ext cx="3680700" cy="461700"/>
          </a:xfrm>
          <a:prstGeom prst="rect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38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Fundamental - Scope!!!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4" name="Google Shape;154;g2948e91da62_0_1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260718" y="1332903"/>
            <a:ext cx="1659331" cy="1244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2948e91da62_0_118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Functionality is the core of the application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i="1" lang="en-US" sz="2300"/>
              <a:t>Exercises key interfaces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i="1" lang="en-US" sz="2300"/>
              <a:t>Deals with risks </a:t>
            </a:r>
            <a:r>
              <a:rPr lang="en-US" sz="2300"/>
              <a:t>related to performance, redundancy, data security, …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Example: “Check Out” for e-commerce application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Functionality must be delivered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Captures the </a:t>
            </a:r>
            <a:r>
              <a:rPr b="1" i="1" lang="en-US" sz="2300" u="sng"/>
              <a:t>essence</a:t>
            </a:r>
            <a:r>
              <a:rPr i="1" lang="en-US" sz="2300"/>
              <a:t> </a:t>
            </a:r>
            <a:r>
              <a:rPr lang="en-US" sz="2300"/>
              <a:t>of the system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Example: “Book conference room” for conference room booking system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Functionality covers an otherwise untouched area of the system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May conceal unexpected technical difficulties</a:t>
            </a:r>
            <a:endParaRPr sz="2500"/>
          </a:p>
        </p:txBody>
      </p:sp>
      <p:sp>
        <p:nvSpPr>
          <p:cNvPr id="160" name="Google Shape;160;g2948e91da62_0_1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Objective 2: Identify Key System Funcitonality</a:t>
            </a:r>
            <a:endParaRPr/>
          </a:p>
        </p:txBody>
      </p:sp>
      <p:sp>
        <p:nvSpPr>
          <p:cNvPr id="161" name="Google Shape;161;g2948e91da62_0_118"/>
          <p:cNvSpPr txBox="1"/>
          <p:nvPr/>
        </p:nvSpPr>
        <p:spPr>
          <a:xfrm>
            <a:off x="2369402" y="6338255"/>
            <a:ext cx="4347900" cy="461700"/>
          </a:xfrm>
          <a:prstGeom prst="rect">
            <a:avLst/>
          </a:prstGeom>
          <a:gradFill>
            <a:gsLst>
              <a:gs pos="0">
                <a:srgbClr val="A6A6E9"/>
              </a:gs>
              <a:gs pos="35000">
                <a:srgbClr val="BFBFF0"/>
              </a:gs>
              <a:gs pos="100000">
                <a:srgbClr val="E5E5FA"/>
              </a:gs>
            </a:gsLst>
            <a:lin ang="16200038" scaled="0"/>
          </a:gradFill>
          <a:ln cap="flat" cmpd="sng" w="9525">
            <a:solidFill>
              <a:srgbClr val="2E2E97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Depth, Breadth, and Priority</a:t>
            </a:r>
            <a:endParaRPr b="1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48e91da62_0_126"/>
          <p:cNvSpPr txBox="1"/>
          <p:nvPr>
            <p:ph idx="2" type="body"/>
          </p:nvPr>
        </p:nvSpPr>
        <p:spPr>
          <a:xfrm>
            <a:off x="166650" y="1296400"/>
            <a:ext cx="8753400" cy="4540200"/>
          </a:xfrm>
          <a:prstGeom prst="rect">
            <a:avLst/>
          </a:prstGeom>
          <a:noFill/>
          <a:ln>
            <a:noFill/>
          </a:ln>
        </p:spPr>
        <p:txBody>
          <a:bodyPr anchorCtr="0" anchor="t" bIns="34275" lIns="68575" spcFirstLastPara="1" rIns="68575" wrap="square" tIns="34275">
            <a:noAutofit/>
          </a:bodyPr>
          <a:lstStyle/>
          <a:p>
            <a:pPr indent="-342900" lvl="0" marL="3429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Too much formality / too many artifacts 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Only produce the artifacts that add value, </a:t>
            </a:r>
            <a:br>
              <a:rPr lang="en-US" sz="2300"/>
            </a:br>
            <a:r>
              <a:rPr lang="en-US" sz="2300"/>
              <a:t>minimize formality if possible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When in doubt of value, don’t do it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Analysis Paralysis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You can improve upon things </a:t>
            </a:r>
            <a:br>
              <a:rPr lang="en-US" sz="2300"/>
            </a:br>
            <a:r>
              <a:rPr lang="en-US" sz="2300"/>
              <a:t>later on – move on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Focus on objectives with Inception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Do NOT describe all requirements in detail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Get feedback! Get the “Yes, buts” out of the way</a:t>
            </a:r>
            <a:endParaRPr sz="2300"/>
          </a:p>
          <a:p>
            <a:pPr indent="-342900" lvl="0" marL="342900" rtl="0" algn="l">
              <a:lnSpc>
                <a:spcPct val="100000"/>
              </a:lnSpc>
              <a:spcBef>
                <a:spcPts val="518"/>
              </a:spcBef>
              <a:spcAft>
                <a:spcPts val="0"/>
              </a:spcAft>
              <a:buSzPts val="1050"/>
              <a:buNone/>
            </a:pPr>
            <a:r>
              <a:rPr lang="en-US" sz="2700">
                <a:solidFill>
                  <a:schemeClr val="dk1"/>
                </a:solidFill>
              </a:rPr>
              <a:t>Too long initial iteration</a:t>
            </a:r>
            <a:endParaRPr sz="2700">
              <a:solidFill>
                <a:schemeClr val="dk1"/>
              </a:solidFill>
            </a:endParaRPr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Cut scope rapidly</a:t>
            </a:r>
            <a:endParaRPr sz="2300"/>
          </a:p>
          <a:p>
            <a:pPr indent="-290830" lvl="1" marL="515937" rtl="0" algn="l">
              <a:lnSpc>
                <a:spcPct val="100000"/>
              </a:lnSpc>
              <a:spcBef>
                <a:spcPts val="444"/>
              </a:spcBef>
              <a:spcAft>
                <a:spcPts val="0"/>
              </a:spcAft>
              <a:buClr>
                <a:schemeClr val="lt2"/>
              </a:buClr>
              <a:buSzPts val="2300"/>
              <a:buChar char="●"/>
            </a:pPr>
            <a:r>
              <a:rPr lang="en-US" sz="2300"/>
              <a:t>If you fail with first iteration, your project is likely to fail</a:t>
            </a:r>
            <a:endParaRPr sz="2600"/>
          </a:p>
        </p:txBody>
      </p:sp>
      <p:sp>
        <p:nvSpPr>
          <p:cNvPr id="167" name="Google Shape;167;g2948e91da62_0_12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/>
              <a:t>Common Pitfalls in Inception</a:t>
            </a:r>
            <a:endParaRPr/>
          </a:p>
        </p:txBody>
      </p:sp>
      <p:pic>
        <p:nvPicPr>
          <p:cNvPr descr="businessvstime&amp;money" id="168" name="Google Shape;168;g2948e91da62_0_1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80163" y="1524000"/>
            <a:ext cx="2789237" cy="28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