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embeddedFontLst>
    <p:embeddedFont>
      <p:font typeface="Arial Narrow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jQUUq+UeMcPK13KA2BmOqZnCGy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rialNarrow-bold.fntdata"/><Relationship Id="rId16" Type="http://schemas.openxmlformats.org/officeDocument/2006/relationships/font" Target="fonts/ArialNarrow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ArialNarrow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ArialNarrow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48e91da62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948e91da62_0_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48e91da62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948e91da62_0_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48e91da62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948e91da62_0_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48e91da62_0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948e91da62_0_1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48e91da62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948e91da62_0_9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48e91da62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948e91da62_0_1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48e91da62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948e91da62_0_1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48e91da62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948e91da62_0_1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Graph 2">
  <p:cSld name="Content with Graph 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idx="1" type="body"/>
          </p:nvPr>
        </p:nvSpPr>
        <p:spPr>
          <a:xfrm>
            <a:off x="5206636" y="1512889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2" type="body"/>
          </p:nvPr>
        </p:nvSpPr>
        <p:spPr>
          <a:xfrm>
            <a:off x="370321" y="625347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8"/>
          <p:cNvSpPr/>
          <p:nvPr>
            <p:ph idx="3" type="chart"/>
          </p:nvPr>
        </p:nvSpPr>
        <p:spPr>
          <a:xfrm>
            <a:off x="202411" y="1512888"/>
            <a:ext cx="4926125" cy="4621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38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Graph 1">
  <p:cSld name="Content with Graph 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9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2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9"/>
          <p:cNvSpPr/>
          <p:nvPr>
            <p:ph idx="3" type="chart"/>
          </p:nvPr>
        </p:nvSpPr>
        <p:spPr>
          <a:xfrm>
            <a:off x="4005947" y="1436687"/>
            <a:ext cx="4926125" cy="4621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39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6"/>
          <p:cNvSpPr txBox="1"/>
          <p:nvPr>
            <p:ph idx="1" type="body"/>
          </p:nvPr>
        </p:nvSpPr>
        <p:spPr>
          <a:xfrm>
            <a:off x="4712021" y="1589095"/>
            <a:ext cx="412718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2" type="body"/>
          </p:nvPr>
        </p:nvSpPr>
        <p:spPr>
          <a:xfrm>
            <a:off x="292417" y="1589095"/>
            <a:ext cx="413634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46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">
  <p:cSld name="1 Column with Imag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" name="Google Shape;24;p27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3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4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 Above">
  <p:cSld name="1 Column with Image Abov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/>
          <p:nvPr>
            <p:ph idx="2" type="pic"/>
          </p:nvPr>
        </p:nvSpPr>
        <p:spPr>
          <a:xfrm>
            <a:off x="197171" y="1854192"/>
            <a:ext cx="4203383" cy="26996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178121" y="4650228"/>
            <a:ext cx="4222433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8"/>
          <p:cNvSpPr/>
          <p:nvPr>
            <p:ph idx="3" type="pic"/>
          </p:nvPr>
        </p:nvSpPr>
        <p:spPr>
          <a:xfrm>
            <a:off x="4526284" y="1854192"/>
            <a:ext cx="4405313" cy="26996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" name="Google Shape;32;p28"/>
          <p:cNvSpPr txBox="1"/>
          <p:nvPr>
            <p:ph idx="4" type="body"/>
          </p:nvPr>
        </p:nvSpPr>
        <p:spPr>
          <a:xfrm>
            <a:off x="197168" y="5088850"/>
            <a:ext cx="8734425" cy="147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5" type="body"/>
          </p:nvPr>
        </p:nvSpPr>
        <p:spPr>
          <a:xfrm>
            <a:off x="4554856" y="4650228"/>
            <a:ext cx="4376738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6" type="body"/>
          </p:nvPr>
        </p:nvSpPr>
        <p:spPr>
          <a:xfrm>
            <a:off x="202407" y="1396992"/>
            <a:ext cx="419814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7" type="body"/>
          </p:nvPr>
        </p:nvSpPr>
        <p:spPr>
          <a:xfrm>
            <a:off x="4514854" y="1386555"/>
            <a:ext cx="441674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/>
          <p:nvPr>
            <p:ph idx="2" type="pic"/>
          </p:nvPr>
        </p:nvSpPr>
        <p:spPr>
          <a:xfrm>
            <a:off x="197168" y="1828797"/>
            <a:ext cx="8734425" cy="455930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" name="Google Shape;39;p29"/>
          <p:cNvSpPr txBox="1"/>
          <p:nvPr>
            <p:ph idx="1" type="body"/>
          </p:nvPr>
        </p:nvSpPr>
        <p:spPr>
          <a:xfrm>
            <a:off x="197645" y="6489700"/>
            <a:ext cx="87534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3" type="body"/>
          </p:nvPr>
        </p:nvSpPr>
        <p:spPr>
          <a:xfrm>
            <a:off x="197643" y="1371597"/>
            <a:ext cx="87534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rst-level heading, no bullet">
  <p:cSld name="First-level heading, no bulle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/>
          <p:nvPr>
            <p:ph idx="1" type="body"/>
          </p:nvPr>
        </p:nvSpPr>
        <p:spPr>
          <a:xfrm>
            <a:off x="178121" y="1436696"/>
            <a:ext cx="8753951" cy="508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2" type="body"/>
          </p:nvPr>
        </p:nvSpPr>
        <p:spPr>
          <a:xfrm>
            <a:off x="178122" y="6134100"/>
            <a:ext cx="8753951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3" type="body"/>
          </p:nvPr>
        </p:nvSpPr>
        <p:spPr>
          <a:xfrm>
            <a:off x="178121" y="2044707"/>
            <a:ext cx="8753951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1"/>
          <p:cNvSpPr txBox="1"/>
          <p:nvPr>
            <p:ph idx="1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1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0" name="Google Shape;50;p31"/>
          <p:cNvSpPr txBox="1"/>
          <p:nvPr>
            <p:ph idx="3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800"/>
              <a:buNone/>
              <a:defRPr b="1" sz="18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4" type="body"/>
          </p:nvPr>
        </p:nvSpPr>
        <p:spPr>
          <a:xfrm>
            <a:off x="178118" y="1436696"/>
            <a:ext cx="3773812" cy="508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5" type="body"/>
          </p:nvPr>
        </p:nvSpPr>
        <p:spPr>
          <a:xfrm>
            <a:off x="178595" y="2044700"/>
            <a:ext cx="3773091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idx="1" type="body"/>
          </p:nvPr>
        </p:nvSpPr>
        <p:spPr>
          <a:xfrm>
            <a:off x="4712021" y="1370021"/>
            <a:ext cx="412718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Char char="-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2" type="body"/>
          </p:nvPr>
        </p:nvSpPr>
        <p:spPr>
          <a:xfrm>
            <a:off x="292417" y="1370021"/>
            <a:ext cx="4136348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Char char="-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3" type="body"/>
          </p:nvPr>
        </p:nvSpPr>
        <p:spPr>
          <a:xfrm>
            <a:off x="292417" y="1924049"/>
            <a:ext cx="413634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4" type="body"/>
          </p:nvPr>
        </p:nvSpPr>
        <p:spPr>
          <a:xfrm>
            <a:off x="4712017" y="1924049"/>
            <a:ext cx="413634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/>
          <p:nvPr>
            <p:ph idx="1" type="body"/>
          </p:nvPr>
        </p:nvSpPr>
        <p:spPr>
          <a:xfrm>
            <a:off x="3202580" y="1589086"/>
            <a:ext cx="281844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idx="2" type="body"/>
          </p:nvPr>
        </p:nvSpPr>
        <p:spPr>
          <a:xfrm>
            <a:off x="292418" y="1589095"/>
            <a:ext cx="2824701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3" type="body"/>
          </p:nvPr>
        </p:nvSpPr>
        <p:spPr>
          <a:xfrm>
            <a:off x="6106484" y="1589086"/>
            <a:ext cx="281844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3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3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5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5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5"/>
          <p:cNvSpPr txBox="1"/>
          <p:nvPr/>
        </p:nvSpPr>
        <p:spPr>
          <a:xfrm>
            <a:off x="0" y="944562"/>
            <a:ext cx="9144000" cy="73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692150" y="1960562"/>
            <a:ext cx="60769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5C6670"/>
                </a:solidFill>
              </a:rPr>
              <a:t>The Unified Process</a:t>
            </a:r>
            <a:endParaRPr b="1" sz="4400">
              <a:solidFill>
                <a:srgbClr val="5C667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t/>
            </a:r>
            <a:endParaRPr b="1" sz="4400">
              <a:solidFill>
                <a:srgbClr val="5C667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t/>
            </a:r>
            <a:endParaRPr b="1" sz="4400">
              <a:solidFill>
                <a:srgbClr val="5C6670"/>
              </a:solidFill>
            </a:endParaRPr>
          </a:p>
          <a:p>
            <a:pPr indent="457200" lvl="0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5C6670"/>
                </a:solidFill>
              </a:rPr>
              <a:t>Elaboration</a:t>
            </a:r>
            <a:endParaRPr b="1" sz="4400">
              <a:solidFill>
                <a:srgbClr val="5C667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48e91da62_0_11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(Rational) Unified Process </a:t>
            </a:r>
            <a:r>
              <a:rPr lang="en-US"/>
              <a:t>(R)UP</a:t>
            </a:r>
            <a:endParaRPr/>
          </a:p>
        </p:txBody>
      </p:sp>
      <p:pic>
        <p:nvPicPr>
          <p:cNvPr descr="hump" id="91" name="Google Shape;91;g2948e91da62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592" y="1253819"/>
            <a:ext cx="8610600" cy="5440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48e91da62_0_19"/>
          <p:cNvSpPr txBox="1"/>
          <p:nvPr>
            <p:ph idx="2" type="body"/>
          </p:nvPr>
        </p:nvSpPr>
        <p:spPr>
          <a:xfrm>
            <a:off x="166650" y="2775450"/>
            <a:ext cx="8753400" cy="24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833562" lvl="0" marL="1833562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700" u="sng">
                <a:solidFill>
                  <a:schemeClr val="dk1"/>
                </a:solidFill>
              </a:rPr>
              <a:t>Inception</a:t>
            </a:r>
            <a:r>
              <a:rPr lang="en-US" sz="1700">
                <a:solidFill>
                  <a:schemeClr val="dk1"/>
                </a:solidFill>
              </a:rPr>
              <a:t>:	  Understand what to build</a:t>
            </a:r>
            <a:endParaRPr sz="1300">
              <a:solidFill>
                <a:schemeClr val="dk1"/>
              </a:solidFill>
            </a:endParaRPr>
          </a:p>
          <a:p>
            <a:pPr indent="-268287" lvl="1" marL="2222500" rtl="0" algn="l">
              <a:lnSpc>
                <a:spcPct val="4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i="1" lang="en-US" sz="1900"/>
              <a:t>Vision</a:t>
            </a:r>
            <a:r>
              <a:rPr lang="en-US" sz="1900"/>
              <a:t>, high-level requirements, </a:t>
            </a:r>
            <a:r>
              <a:rPr i="1" lang="en-US" sz="1900"/>
              <a:t>business case</a:t>
            </a:r>
            <a:endParaRPr sz="1300"/>
          </a:p>
          <a:p>
            <a:pPr indent="-274637" lvl="1" marL="2222500" rtl="0" algn="l">
              <a:lnSpc>
                <a:spcPct val="4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1900" u="sng"/>
              <a:t>Not</a:t>
            </a:r>
            <a:r>
              <a:rPr lang="en-US" sz="1900"/>
              <a:t> detailed requirements</a:t>
            </a:r>
            <a:br>
              <a:rPr lang="en-US" sz="1700"/>
            </a:br>
            <a:endParaRPr sz="900"/>
          </a:p>
          <a:p>
            <a:pPr indent="-1943100" lvl="0" marL="1943100" rtl="0" algn="l">
              <a:lnSpc>
                <a:spcPct val="4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700" u="sng">
                <a:solidFill>
                  <a:schemeClr val="dk1"/>
                </a:solidFill>
              </a:rPr>
              <a:t>Elaboration</a:t>
            </a:r>
            <a:r>
              <a:rPr lang="en-US" sz="1700">
                <a:solidFill>
                  <a:schemeClr val="dk1"/>
                </a:solidFill>
              </a:rPr>
              <a:t>: 	Understand how to build it </a:t>
            </a:r>
            <a:endParaRPr sz="1300">
              <a:solidFill>
                <a:schemeClr val="dk1"/>
              </a:solidFill>
            </a:endParaRPr>
          </a:p>
          <a:p>
            <a:pPr indent="-268287" lvl="1" marL="2222500" rtl="0" algn="l">
              <a:lnSpc>
                <a:spcPct val="4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-US" sz="1900"/>
              <a:t>Baseline architecture, most requirements detailed</a:t>
            </a:r>
            <a:endParaRPr sz="1300"/>
          </a:p>
          <a:p>
            <a:pPr indent="-274637" lvl="1" marL="2222500" rtl="0" algn="l">
              <a:lnSpc>
                <a:spcPct val="4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1900" u="sng"/>
              <a:t>Not</a:t>
            </a:r>
            <a:r>
              <a:rPr lang="en-US" sz="1900"/>
              <a:t> detailed design</a:t>
            </a:r>
            <a:br>
              <a:rPr lang="en-US" sz="1700"/>
            </a:br>
            <a:endParaRPr sz="900"/>
          </a:p>
          <a:p>
            <a:pPr indent="-1838325" lvl="0" marL="0" rtl="0" algn="l">
              <a:lnSpc>
                <a:spcPct val="4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	</a:t>
            </a:r>
            <a:r>
              <a:rPr b="1" lang="en-US" sz="1700" u="sng">
                <a:solidFill>
                  <a:schemeClr val="dk1"/>
                </a:solidFill>
              </a:rPr>
              <a:t>Construction</a:t>
            </a:r>
            <a:r>
              <a:rPr lang="en-US" sz="1700">
                <a:solidFill>
                  <a:schemeClr val="dk1"/>
                </a:solidFill>
              </a:rPr>
              <a:t>: 	  Build the product</a:t>
            </a:r>
            <a:endParaRPr sz="1300">
              <a:solidFill>
                <a:schemeClr val="dk1"/>
              </a:solidFill>
            </a:endParaRPr>
          </a:p>
          <a:p>
            <a:pPr indent="-274637" lvl="1" marL="2222500" rtl="0" algn="l">
              <a:lnSpc>
                <a:spcPct val="4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1900"/>
              <a:t>Working product, system test complete</a:t>
            </a:r>
            <a:br>
              <a:rPr lang="en-US" sz="1700"/>
            </a:br>
            <a:endParaRPr sz="900"/>
          </a:p>
          <a:p>
            <a:pPr indent="-1833562" lvl="0" marL="1833562" rtl="0" algn="l">
              <a:lnSpc>
                <a:spcPct val="4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700" u="sng">
                <a:solidFill>
                  <a:schemeClr val="dk1"/>
                </a:solidFill>
              </a:rPr>
              <a:t>Transition</a:t>
            </a:r>
            <a:r>
              <a:rPr lang="en-US" sz="1700">
                <a:solidFill>
                  <a:schemeClr val="dk1"/>
                </a:solidFill>
              </a:rPr>
              <a:t>:	  Validate solution</a:t>
            </a:r>
            <a:endParaRPr sz="1300">
              <a:solidFill>
                <a:schemeClr val="dk1"/>
              </a:solidFill>
            </a:endParaRPr>
          </a:p>
          <a:p>
            <a:pPr indent="-268287" lvl="1" marL="2222500" rtl="0" algn="l">
              <a:lnSpc>
                <a:spcPct val="4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-US" sz="1900"/>
              <a:t>Stakeholder acceptance</a:t>
            </a:r>
            <a:endParaRPr sz="1700"/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97" name="Google Shape;97;g2948e91da62_0_19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Iterative Development and RUP</a:t>
            </a:r>
            <a:endParaRPr/>
          </a:p>
        </p:txBody>
      </p:sp>
      <p:sp>
        <p:nvSpPr>
          <p:cNvPr id="98" name="Google Shape;98;g2948e91da62_0_19"/>
          <p:cNvSpPr/>
          <p:nvPr/>
        </p:nvSpPr>
        <p:spPr>
          <a:xfrm>
            <a:off x="344515" y="1344144"/>
            <a:ext cx="952500" cy="1346172"/>
          </a:xfrm>
          <a:prstGeom prst="rect">
            <a:avLst/>
          </a:prstGeom>
          <a:gradFill>
            <a:gsLst>
              <a:gs pos="0">
                <a:srgbClr val="9BB9BC"/>
              </a:gs>
              <a:gs pos="50000">
                <a:srgbClr val="BBE0E3"/>
              </a:gs>
              <a:gs pos="100000">
                <a:srgbClr val="9BB9BC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9" name="Google Shape;99;g2948e91da62_0_19"/>
          <p:cNvSpPr/>
          <p:nvPr/>
        </p:nvSpPr>
        <p:spPr>
          <a:xfrm>
            <a:off x="1425603" y="1344144"/>
            <a:ext cx="952500" cy="1346172"/>
          </a:xfrm>
          <a:prstGeom prst="rect">
            <a:avLst/>
          </a:prstGeom>
          <a:gradFill>
            <a:gsLst>
              <a:gs pos="0">
                <a:srgbClr val="9BB9BC"/>
              </a:gs>
              <a:gs pos="50000">
                <a:srgbClr val="BBE0E3"/>
              </a:gs>
              <a:gs pos="100000">
                <a:srgbClr val="9BB9BC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0" name="Google Shape;100;g2948e91da62_0_19"/>
          <p:cNvSpPr/>
          <p:nvPr/>
        </p:nvSpPr>
        <p:spPr>
          <a:xfrm>
            <a:off x="2509865" y="1344144"/>
            <a:ext cx="952500" cy="1346172"/>
          </a:xfrm>
          <a:prstGeom prst="rect">
            <a:avLst/>
          </a:prstGeom>
          <a:gradFill>
            <a:gsLst>
              <a:gs pos="0">
                <a:srgbClr val="9BB9BC"/>
              </a:gs>
              <a:gs pos="50000">
                <a:srgbClr val="BBE0E3"/>
              </a:gs>
              <a:gs pos="100000">
                <a:srgbClr val="9BB9BC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1" name="Google Shape;101;g2948e91da62_0_19"/>
          <p:cNvSpPr/>
          <p:nvPr/>
        </p:nvSpPr>
        <p:spPr>
          <a:xfrm>
            <a:off x="3605240" y="1344144"/>
            <a:ext cx="952500" cy="1346172"/>
          </a:xfrm>
          <a:prstGeom prst="rect">
            <a:avLst/>
          </a:prstGeom>
          <a:gradFill>
            <a:gsLst>
              <a:gs pos="0">
                <a:srgbClr val="9BB9BC"/>
              </a:gs>
              <a:gs pos="50000">
                <a:srgbClr val="BBE0E3"/>
              </a:gs>
              <a:gs pos="100000">
                <a:srgbClr val="9BB9BC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2" name="Google Shape;102;g2948e91da62_0_19"/>
          <p:cNvSpPr/>
          <p:nvPr/>
        </p:nvSpPr>
        <p:spPr>
          <a:xfrm>
            <a:off x="4681565" y="1344144"/>
            <a:ext cx="952500" cy="1346172"/>
          </a:xfrm>
          <a:prstGeom prst="rect">
            <a:avLst/>
          </a:prstGeom>
          <a:gradFill>
            <a:gsLst>
              <a:gs pos="0">
                <a:srgbClr val="9BB9BC"/>
              </a:gs>
              <a:gs pos="50000">
                <a:srgbClr val="BBE0E3"/>
              </a:gs>
              <a:gs pos="100000">
                <a:srgbClr val="9BB9BC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3" name="Google Shape;103;g2948e91da62_0_19"/>
          <p:cNvSpPr/>
          <p:nvPr/>
        </p:nvSpPr>
        <p:spPr>
          <a:xfrm>
            <a:off x="5762653" y="1344144"/>
            <a:ext cx="952500" cy="1346172"/>
          </a:xfrm>
          <a:prstGeom prst="rect">
            <a:avLst/>
          </a:prstGeom>
          <a:gradFill>
            <a:gsLst>
              <a:gs pos="0">
                <a:srgbClr val="9BB9BC"/>
              </a:gs>
              <a:gs pos="50000">
                <a:srgbClr val="BBE0E3"/>
              </a:gs>
              <a:gs pos="100000">
                <a:srgbClr val="9BB9BC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4" name="Google Shape;104;g2948e91da62_0_19"/>
          <p:cNvSpPr/>
          <p:nvPr/>
        </p:nvSpPr>
        <p:spPr>
          <a:xfrm>
            <a:off x="6854853" y="1344144"/>
            <a:ext cx="952500" cy="1346172"/>
          </a:xfrm>
          <a:prstGeom prst="rect">
            <a:avLst/>
          </a:prstGeom>
          <a:gradFill>
            <a:gsLst>
              <a:gs pos="0">
                <a:srgbClr val="9BB9BC"/>
              </a:gs>
              <a:gs pos="50000">
                <a:srgbClr val="BBE0E3"/>
              </a:gs>
              <a:gs pos="100000">
                <a:srgbClr val="9BB9BC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5" name="Google Shape;105;g2948e91da62_0_19"/>
          <p:cNvSpPr/>
          <p:nvPr/>
        </p:nvSpPr>
        <p:spPr>
          <a:xfrm>
            <a:off x="7934353" y="1344144"/>
            <a:ext cx="952500" cy="1346172"/>
          </a:xfrm>
          <a:prstGeom prst="rect">
            <a:avLst/>
          </a:prstGeom>
          <a:gradFill>
            <a:gsLst>
              <a:gs pos="0">
                <a:srgbClr val="9BB9BC"/>
              </a:gs>
              <a:gs pos="50000">
                <a:srgbClr val="BBE0E3"/>
              </a:gs>
              <a:gs pos="100000">
                <a:srgbClr val="9BB9BC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6" name="Google Shape;106;g2948e91da62_0_19"/>
          <p:cNvSpPr/>
          <p:nvPr/>
        </p:nvSpPr>
        <p:spPr>
          <a:xfrm>
            <a:off x="296898" y="2027700"/>
            <a:ext cx="952500" cy="44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1275" lIns="82550" spcFirstLastPara="1" rIns="82550" wrap="square" tIns="41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</a:rPr>
              <a:t>Preliminary</a:t>
            </a:r>
            <a:endParaRPr sz="700"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</a:rPr>
              <a:t>Iteration</a:t>
            </a:r>
            <a:endParaRPr b="1" sz="1100">
              <a:solidFill>
                <a:srgbClr val="B2B2B2"/>
              </a:solidFill>
            </a:endParaRPr>
          </a:p>
        </p:txBody>
      </p:sp>
      <p:sp>
        <p:nvSpPr>
          <p:cNvPr id="107" name="Google Shape;107;g2948e91da62_0_19"/>
          <p:cNvSpPr/>
          <p:nvPr/>
        </p:nvSpPr>
        <p:spPr>
          <a:xfrm>
            <a:off x="1427198" y="2027700"/>
            <a:ext cx="952500" cy="44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1275" lIns="82550" spcFirstLastPara="1" rIns="82550" wrap="square" tIns="41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Architect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Iteration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g2948e91da62_0_19"/>
          <p:cNvSpPr/>
          <p:nvPr/>
        </p:nvSpPr>
        <p:spPr>
          <a:xfrm>
            <a:off x="2535265" y="2027700"/>
            <a:ext cx="952500" cy="44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1275" lIns="82550" spcFirstLastPara="1" rIns="82550" wrap="square" tIns="41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Architect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Iteration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9" name="Google Shape;109;g2948e91da62_0_19"/>
          <p:cNvSpPr/>
          <p:nvPr/>
        </p:nvSpPr>
        <p:spPr>
          <a:xfrm>
            <a:off x="3608427" y="2027700"/>
            <a:ext cx="952500" cy="44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1275" lIns="82550" spcFirstLastPara="1" rIns="82550" wrap="square" tIns="41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Developer 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Iteration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10" name="Google Shape;110;g2948e91da62_0_19"/>
          <p:cNvSpPr/>
          <p:nvPr/>
        </p:nvSpPr>
        <p:spPr>
          <a:xfrm>
            <a:off x="4685526" y="2027700"/>
            <a:ext cx="952500" cy="44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1275" lIns="82550" spcFirstLastPara="1" rIns="82550" wrap="square" tIns="41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Developer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Iteration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11" name="Google Shape;111;g2948e91da62_0_19"/>
          <p:cNvSpPr/>
          <p:nvPr/>
        </p:nvSpPr>
        <p:spPr>
          <a:xfrm>
            <a:off x="5768217" y="2027700"/>
            <a:ext cx="952500" cy="44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1275" lIns="82550" spcFirstLastPara="1" rIns="82550" wrap="square" tIns="41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Developer 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Iteration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12" name="Google Shape;112;g2948e91da62_0_19"/>
          <p:cNvSpPr/>
          <p:nvPr/>
        </p:nvSpPr>
        <p:spPr>
          <a:xfrm>
            <a:off x="6865965" y="2027700"/>
            <a:ext cx="952500" cy="44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1275" lIns="82550" spcFirstLastPara="1" rIns="82550" wrap="square" tIns="41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Transition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Iteration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13" name="Google Shape;113;g2948e91da62_0_19"/>
          <p:cNvSpPr/>
          <p:nvPr/>
        </p:nvSpPr>
        <p:spPr>
          <a:xfrm>
            <a:off x="7945465" y="2027700"/>
            <a:ext cx="952500" cy="44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1275" lIns="82550" spcFirstLastPara="1" rIns="82550" wrap="square" tIns="41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Transition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Iteration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14" name="Google Shape;114;g2948e91da62_0_19"/>
          <p:cNvSpPr/>
          <p:nvPr/>
        </p:nvSpPr>
        <p:spPr>
          <a:xfrm>
            <a:off x="341315" y="1348669"/>
            <a:ext cx="952500" cy="448800"/>
          </a:xfrm>
          <a:prstGeom prst="rect">
            <a:avLst/>
          </a:prstGeom>
          <a:noFill/>
          <a:ln cap="flat" cmpd="sng" w="9525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B2B2B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5" name="Google Shape;115;g2948e91da62_0_19"/>
          <p:cNvSpPr/>
          <p:nvPr/>
        </p:nvSpPr>
        <p:spPr>
          <a:xfrm>
            <a:off x="1417674" y="1348625"/>
            <a:ext cx="2024100" cy="448800"/>
          </a:xfrm>
          <a:prstGeom prst="rect">
            <a:avLst/>
          </a:prstGeom>
          <a:noFill/>
          <a:ln cap="flat" cmpd="sng" w="9525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6" name="Google Shape;116;g2948e91da62_0_19"/>
          <p:cNvSpPr/>
          <p:nvPr/>
        </p:nvSpPr>
        <p:spPr>
          <a:xfrm>
            <a:off x="3605250" y="1348625"/>
            <a:ext cx="3080400" cy="448800"/>
          </a:xfrm>
          <a:prstGeom prst="rect">
            <a:avLst/>
          </a:prstGeom>
          <a:noFill/>
          <a:ln cap="flat" cmpd="sng" w="9525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7" name="Google Shape;117;g2948e91da62_0_19"/>
          <p:cNvSpPr/>
          <p:nvPr/>
        </p:nvSpPr>
        <p:spPr>
          <a:xfrm>
            <a:off x="6862798" y="1348625"/>
            <a:ext cx="2024100" cy="448800"/>
          </a:xfrm>
          <a:prstGeom prst="rect">
            <a:avLst/>
          </a:prstGeom>
          <a:noFill/>
          <a:ln cap="flat" cmpd="sng" w="9525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8" name="Google Shape;118;g2948e91da62_0_19"/>
          <p:cNvSpPr txBox="1"/>
          <p:nvPr/>
        </p:nvSpPr>
        <p:spPr>
          <a:xfrm>
            <a:off x="1508149" y="1487724"/>
            <a:ext cx="190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Elaboration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" name="Google Shape;119;g2948e91da62_0_19"/>
          <p:cNvSpPr txBox="1"/>
          <p:nvPr/>
        </p:nvSpPr>
        <p:spPr>
          <a:xfrm>
            <a:off x="3624274" y="1487724"/>
            <a:ext cx="285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Construction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g2948e91da62_0_19"/>
          <p:cNvSpPr txBox="1"/>
          <p:nvPr/>
        </p:nvSpPr>
        <p:spPr>
          <a:xfrm>
            <a:off x="6881840" y="1487736"/>
            <a:ext cx="190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Transition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g2948e91da62_0_19"/>
          <p:cNvSpPr txBox="1"/>
          <p:nvPr/>
        </p:nvSpPr>
        <p:spPr>
          <a:xfrm>
            <a:off x="88928" y="1487736"/>
            <a:ext cx="142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Inception</a:t>
            </a:r>
            <a:endParaRPr b="1"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2" name="Google Shape;122;g2948e91da62_0_19"/>
          <p:cNvSpPr txBox="1"/>
          <p:nvPr/>
        </p:nvSpPr>
        <p:spPr>
          <a:xfrm>
            <a:off x="195155" y="6005400"/>
            <a:ext cx="8696400" cy="655800"/>
          </a:xfrm>
          <a:prstGeom prst="rect">
            <a:avLst/>
          </a:prstGeom>
          <a:solidFill>
            <a:srgbClr val="FF6600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An iteration is a distinct sequence of activities with an established plan and evaluation criteria, resulting in an executable release.</a:t>
            </a:r>
            <a:endParaRPr sz="2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48e91da62_0_53"/>
          <p:cNvSpPr txBox="1"/>
          <p:nvPr>
            <p:ph idx="2" type="body"/>
          </p:nvPr>
        </p:nvSpPr>
        <p:spPr>
          <a:xfrm>
            <a:off x="166650" y="1296400"/>
            <a:ext cx="8753400" cy="45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5">
                <a:solidFill>
                  <a:schemeClr val="dk1"/>
                </a:solidFill>
              </a:rPr>
              <a:t>Step 1: Prepare vision document and initial business case</a:t>
            </a:r>
            <a:endParaRPr sz="2800">
              <a:solidFill>
                <a:schemeClr val="dk1"/>
              </a:solidFill>
            </a:endParaRPr>
          </a:p>
          <a:p>
            <a:pPr indent="-285750" lvl="1" marL="515937" rtl="0" algn="l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>
                <a:schemeClr val="lt2"/>
              </a:buClr>
              <a:buSzPts val="2162"/>
              <a:buChar char="●"/>
            </a:pPr>
            <a:r>
              <a:rPr lang="en-US" sz="2162"/>
              <a:t>Include risk assessment and resource estimate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None/>
            </a:pPr>
            <a:r>
              <a:rPr lang="en-US" sz="2595">
                <a:solidFill>
                  <a:schemeClr val="dk1"/>
                </a:solidFill>
              </a:rPr>
              <a:t>Step 2: Develop “high-level” project requirements</a:t>
            </a:r>
            <a:endParaRPr sz="2800">
              <a:solidFill>
                <a:schemeClr val="dk1"/>
              </a:solidFill>
            </a:endParaRPr>
          </a:p>
          <a:p>
            <a:pPr indent="-285750" lvl="1" marL="5159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2000"/>
              <a:t>Initial scenarios and domain models (10-20% complete)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None/>
            </a:pPr>
            <a:r>
              <a:rPr lang="en-US" sz="2595">
                <a:solidFill>
                  <a:schemeClr val="dk1"/>
                </a:solidFill>
              </a:rPr>
              <a:t>Step 3: Manage project </a:t>
            </a:r>
            <a:r>
              <a:rPr b="1" lang="en-US" sz="2595" u="sng">
                <a:solidFill>
                  <a:schemeClr val="dk1"/>
                </a:solidFill>
              </a:rPr>
              <a:t>scope</a:t>
            </a:r>
            <a:endParaRPr sz="2800">
              <a:solidFill>
                <a:schemeClr val="dk1"/>
              </a:solidFill>
            </a:endParaRPr>
          </a:p>
          <a:p>
            <a:pPr indent="-285750" lvl="1" marL="5159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2000"/>
              <a:t>Reduce risk by identifying all key requirements</a:t>
            </a:r>
            <a:endParaRPr sz="2400"/>
          </a:p>
          <a:p>
            <a:pPr indent="-285750" lvl="1" marL="5159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2000"/>
              <a:t>Acknowledge that </a:t>
            </a:r>
            <a:r>
              <a:rPr i="1" lang="en-US" sz="2000" u="sng"/>
              <a:t>requirements will change</a:t>
            </a:r>
            <a:endParaRPr sz="2400"/>
          </a:p>
          <a:p>
            <a:pPr indent="-228600" lvl="2" marL="677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2000"/>
              <a:t> </a:t>
            </a:r>
            <a:r>
              <a:rPr lang="en-US" sz="1800"/>
              <a:t>Manage change, use iterative process</a:t>
            </a:r>
            <a:endParaRPr sz="2200"/>
          </a:p>
        </p:txBody>
      </p:sp>
      <p:sp>
        <p:nvSpPr>
          <p:cNvPr id="128" name="Google Shape;128;g2948e91da62_0_53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Inception: Know What to Build (review)</a:t>
            </a:r>
            <a:endParaRPr/>
          </a:p>
        </p:txBody>
      </p:sp>
      <p:grpSp>
        <p:nvGrpSpPr>
          <p:cNvPr id="129" name="Google Shape;129;g2948e91da62_0_53"/>
          <p:cNvGrpSpPr/>
          <p:nvPr/>
        </p:nvGrpSpPr>
        <p:grpSpPr>
          <a:xfrm>
            <a:off x="6105777" y="2999875"/>
            <a:ext cx="2967475" cy="3254575"/>
            <a:chOff x="4214" y="1104"/>
            <a:chExt cx="1415" cy="1728"/>
          </a:xfrm>
        </p:grpSpPr>
        <p:pic>
          <p:nvPicPr>
            <p:cNvPr descr="inc1" id="130" name="Google Shape;130;g2948e91da62_0_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84" y="1104"/>
              <a:ext cx="445" cy="16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f1" id="131" name="Google Shape;131;g2948e91da62_0_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14" y="1104"/>
              <a:ext cx="953" cy="17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2" name="Google Shape;132;g2948e91da62_0_53"/>
          <p:cNvSpPr/>
          <p:nvPr/>
        </p:nvSpPr>
        <p:spPr>
          <a:xfrm>
            <a:off x="185631" y="6254446"/>
            <a:ext cx="1611300" cy="563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3" name="Google Shape;133;g2948e91da62_0_53"/>
          <p:cNvSpPr/>
          <p:nvPr/>
        </p:nvSpPr>
        <p:spPr>
          <a:xfrm>
            <a:off x="1787417" y="6254446"/>
            <a:ext cx="1863600" cy="5637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4" name="Google Shape;134;g2948e91da62_0_53"/>
          <p:cNvSpPr/>
          <p:nvPr/>
        </p:nvSpPr>
        <p:spPr>
          <a:xfrm>
            <a:off x="3651143" y="6254446"/>
            <a:ext cx="3365400" cy="5637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5" name="Google Shape;135;g2948e91da62_0_53"/>
          <p:cNvSpPr/>
          <p:nvPr/>
        </p:nvSpPr>
        <p:spPr>
          <a:xfrm>
            <a:off x="7000768" y="6254446"/>
            <a:ext cx="1914600" cy="5637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6" name="Google Shape;136;g2948e91da62_0_53"/>
          <p:cNvSpPr txBox="1"/>
          <p:nvPr/>
        </p:nvSpPr>
        <p:spPr>
          <a:xfrm>
            <a:off x="171342" y="6400496"/>
            <a:ext cx="157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Inception</a:t>
            </a:r>
            <a:endParaRPr b="1" sz="20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7" name="Google Shape;137;g2948e91da62_0_53"/>
          <p:cNvSpPr txBox="1"/>
          <p:nvPr/>
        </p:nvSpPr>
        <p:spPr>
          <a:xfrm>
            <a:off x="1903306" y="6400496"/>
            <a:ext cx="157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Elaboration</a:t>
            </a:r>
            <a:endParaRPr b="1" sz="20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8" name="Google Shape;138;g2948e91da62_0_53"/>
          <p:cNvSpPr txBox="1"/>
          <p:nvPr/>
        </p:nvSpPr>
        <p:spPr>
          <a:xfrm>
            <a:off x="3692418" y="6400496"/>
            <a:ext cx="326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Construction</a:t>
            </a:r>
            <a:endParaRPr b="1" sz="20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9" name="Google Shape;139;g2948e91da62_0_53"/>
          <p:cNvSpPr txBox="1"/>
          <p:nvPr/>
        </p:nvSpPr>
        <p:spPr>
          <a:xfrm>
            <a:off x="7170630" y="6400496"/>
            <a:ext cx="157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Transition</a:t>
            </a:r>
            <a:endParaRPr b="1" sz="20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UnifiedProcessProjectProfile20060708.png" id="140" name="Google Shape;140;g2948e91da62_0_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460" y="4533179"/>
            <a:ext cx="4062466" cy="160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48e91da62_0_134"/>
          <p:cNvSpPr txBox="1"/>
          <p:nvPr>
            <p:ph idx="2" type="body"/>
          </p:nvPr>
        </p:nvSpPr>
        <p:spPr>
          <a:xfrm>
            <a:off x="166650" y="1296400"/>
            <a:ext cx="5967600" cy="45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Detail requirements as needed (~80%)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Less essential requirements may not be fully fleshed out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Produce an executable and stable architecture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Define, code, and test major components and interfaces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Identify dependencies on external components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Key components will be partially implemented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Roughly 10-20% of code is implemented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Drive architecture with your key use cases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20% of use cases drive 80% of the architecture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Design, code, and test key scenarios for use cases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Verify architectural qualities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Reliability (stress), scalability, and Load testing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Continuously assess business case, the risk profile, and the development plan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46" name="Google Shape;146;g2948e91da62_0_134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Elabora</a:t>
            </a:r>
            <a:r>
              <a:rPr lang="en-US"/>
              <a:t>tion: Know How to Build</a:t>
            </a:r>
            <a:endParaRPr/>
          </a:p>
        </p:txBody>
      </p:sp>
      <p:pic>
        <p:nvPicPr>
          <p:cNvPr id="147" name="Google Shape;147;g2948e91da62_0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89000"/>
            <a:ext cx="8839200" cy="660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948e91da62_0_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4100" y="1918675"/>
            <a:ext cx="300990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48e91da62_0_95"/>
          <p:cNvSpPr txBox="1"/>
          <p:nvPr>
            <p:ph idx="2" type="body"/>
          </p:nvPr>
        </p:nvSpPr>
        <p:spPr>
          <a:xfrm>
            <a:off x="166650" y="1296400"/>
            <a:ext cx="8753400" cy="45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1. </a:t>
            </a:r>
            <a:r>
              <a:rPr lang="en-US" sz="2000">
                <a:solidFill>
                  <a:schemeClr val="dk1"/>
                </a:solidFill>
              </a:rPr>
              <a:t>Get a more </a:t>
            </a:r>
            <a:r>
              <a:rPr b="1" i="1" lang="en-US" sz="2000">
                <a:solidFill>
                  <a:schemeClr val="dk1"/>
                </a:solidFill>
              </a:rPr>
              <a:t>detailed understanding </a:t>
            </a:r>
            <a:r>
              <a:rPr lang="en-US" sz="2000">
                <a:solidFill>
                  <a:schemeClr val="dk1"/>
                </a:solidFill>
              </a:rPr>
              <a:t>of requirements</a:t>
            </a:r>
            <a:endParaRPr sz="2400">
              <a:solidFill>
                <a:schemeClr val="dk1"/>
              </a:solidFill>
            </a:endParaRPr>
          </a:p>
          <a:p>
            <a:pPr indent="-285750" lvl="1" marL="5159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/>
              <a:t>Move from 20% to 80% of requirements captured</a:t>
            </a:r>
            <a:endParaRPr sz="2400"/>
          </a:p>
          <a:p>
            <a:pPr indent="-285750" lvl="1" marL="5159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/>
              <a:t>Deliverable: More complete use case catalog (or other requirements catalog) </a:t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2</a:t>
            </a:r>
            <a:r>
              <a:rPr lang="en-US" sz="2000">
                <a:solidFill>
                  <a:schemeClr val="dk1"/>
                </a:solidFill>
              </a:rPr>
              <a:t>.</a:t>
            </a:r>
            <a:r>
              <a:rPr b="1" lang="en-US" sz="2000">
                <a:solidFill>
                  <a:schemeClr val="dk1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</a:rPr>
              <a:t>Design, implement, validate, and </a:t>
            </a:r>
            <a:r>
              <a:rPr b="1" i="1" lang="en-US" sz="2000">
                <a:solidFill>
                  <a:schemeClr val="dk1"/>
                </a:solidFill>
              </a:rPr>
              <a:t>baseline the architecture</a:t>
            </a:r>
            <a:endParaRPr b="1" i="1" sz="2400" u="sng">
              <a:solidFill>
                <a:schemeClr val="dk1"/>
              </a:solidFill>
            </a:endParaRPr>
          </a:p>
          <a:p>
            <a:pPr indent="-285750" lvl="1" marL="5159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/>
              <a:t>Make critical design decisions - buy vs build, </a:t>
            </a:r>
            <a:r>
              <a:rPr lang="en-US" sz="1800"/>
              <a:t>architectural</a:t>
            </a:r>
            <a:r>
              <a:rPr lang="en-US" sz="1800"/>
              <a:t> styles…</a:t>
            </a:r>
            <a:endParaRPr sz="1800"/>
          </a:p>
          <a:p>
            <a:pPr indent="-285750" lvl="1" marL="5159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/>
              <a:t>Baseline a skeleton structure of your system - build out the interfaces</a:t>
            </a:r>
            <a:endParaRPr sz="1800"/>
          </a:p>
          <a:p>
            <a:pPr indent="-285750" lvl="1" marL="5159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/>
              <a:t>Deliverable: A buildable “correct”, but minimal, system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3.</a:t>
            </a:r>
            <a:r>
              <a:rPr lang="en-US" sz="2000">
                <a:solidFill>
                  <a:schemeClr val="dk1"/>
                </a:solidFill>
              </a:rPr>
              <a:t> Mitigate </a:t>
            </a:r>
            <a:r>
              <a:rPr b="1" i="1" lang="en-US" sz="2000">
                <a:solidFill>
                  <a:schemeClr val="dk1"/>
                </a:solidFill>
              </a:rPr>
              <a:t>risks</a:t>
            </a:r>
            <a:r>
              <a:rPr lang="en-US" sz="2000">
                <a:solidFill>
                  <a:schemeClr val="dk1"/>
                </a:solidFill>
              </a:rPr>
              <a:t>, produce more accurate schedule and cost estimates</a:t>
            </a:r>
            <a:endParaRPr sz="2800">
              <a:solidFill>
                <a:schemeClr val="dk1"/>
              </a:solidFill>
            </a:endParaRPr>
          </a:p>
          <a:p>
            <a:pPr indent="-285750" lvl="1" marL="5159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/>
              <a:t>You know what to build, and having less risk -&gt; accurate schedule</a:t>
            </a:r>
            <a:endParaRPr sz="2400"/>
          </a:p>
          <a:p>
            <a:pPr indent="-285750" lvl="1" marL="5159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/>
              <a:t>Deliverable: Refine the initial costs, schedules, and risks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 Deployment and Development </a:t>
            </a:r>
            <a:r>
              <a:rPr b="1" i="1" lang="en-US" sz="2000">
                <a:solidFill>
                  <a:schemeClr val="dk1"/>
                </a:solidFill>
              </a:rPr>
              <a:t>environments</a:t>
            </a:r>
            <a:endParaRPr b="1" i="1" sz="2800">
              <a:solidFill>
                <a:schemeClr val="dk1"/>
              </a:solidFill>
            </a:endParaRPr>
          </a:p>
          <a:p>
            <a:pPr indent="-285750" lvl="1" marL="5159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/>
              <a:t>Harvest experiences from Inception</a:t>
            </a:r>
            <a:endParaRPr sz="2400"/>
          </a:p>
          <a:p>
            <a:pPr indent="-285750" lvl="1" marL="5159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/>
              <a:t>Rollout development environment</a:t>
            </a:r>
            <a:endParaRPr sz="1800"/>
          </a:p>
          <a:p>
            <a:pPr indent="-285750" lvl="1" marL="5159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/>
              <a:t>Work on the production environment plan - acquisition, staging, production design, etc.</a:t>
            </a:r>
            <a:endParaRPr sz="1800"/>
          </a:p>
          <a:p>
            <a:pPr indent="-285750" lvl="1" marL="5159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/>
              <a:t>Understanding deployment is an issue that is often overlooked!</a:t>
            </a:r>
            <a:endParaRPr sz="2595"/>
          </a:p>
        </p:txBody>
      </p:sp>
      <p:sp>
        <p:nvSpPr>
          <p:cNvPr id="154" name="Google Shape;154;g2948e91da62_0_95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Specific Objectives with Elaboration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48e91da62_0_111"/>
          <p:cNvSpPr txBox="1"/>
          <p:nvPr>
            <p:ph idx="2" type="body"/>
          </p:nvPr>
        </p:nvSpPr>
        <p:spPr>
          <a:xfrm>
            <a:off x="166650" y="1296400"/>
            <a:ext cx="8753400" cy="45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By the end of Elaboration:</a:t>
            </a:r>
            <a:endParaRPr sz="2500">
              <a:solidFill>
                <a:schemeClr val="dk1"/>
              </a:solidFill>
            </a:endParaRPr>
          </a:p>
          <a:p>
            <a:pPr indent="-27813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-US" sz="2100"/>
              <a:t>Detail ~80% of use cases</a:t>
            </a:r>
            <a:endParaRPr sz="2100"/>
          </a:p>
          <a:p>
            <a:pPr indent="-27813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-US" sz="2100"/>
              <a:t>Produce storyboards or prototypes of visually oriented use cases (at least make a mock up)</a:t>
            </a:r>
            <a:endParaRPr sz="2100"/>
          </a:p>
          <a:p>
            <a:pPr indent="-27813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-US" sz="2100"/>
              <a:t>Walk through the use cases with the stakeholders</a:t>
            </a:r>
            <a:endParaRPr sz="2100"/>
          </a:p>
          <a:p>
            <a:pPr indent="-27813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-US" sz="2100"/>
              <a:t>For use cases with partial implementations, do a demo</a:t>
            </a:r>
            <a:endParaRPr sz="2100"/>
          </a:p>
          <a:p>
            <a:pPr indent="-27813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-US" sz="2100"/>
              <a:t>Detail non-functional requirements (all of the ones that have an impact on the architecture! This is the hardest part to analyze so tackle it soonest!)</a:t>
            </a:r>
            <a:endParaRPr sz="2100"/>
          </a:p>
          <a:p>
            <a:pPr indent="-27813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-US" sz="2100"/>
              <a:t>Time box! You will never be done, fix issues in later iterations</a:t>
            </a:r>
            <a:endParaRPr sz="2100"/>
          </a:p>
          <a:p>
            <a:pPr indent="-342900" lvl="0" marL="3429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What is not done in Elaboration:</a:t>
            </a:r>
            <a:endParaRPr sz="2500">
              <a:solidFill>
                <a:schemeClr val="dk1"/>
              </a:solidFill>
            </a:endParaRPr>
          </a:p>
          <a:p>
            <a:pPr indent="-27813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-US" sz="2100"/>
              <a:t>Use cases with no or very limited associated risk (if you have one use case for logging in, do you need more?)</a:t>
            </a:r>
            <a:endParaRPr sz="2100"/>
          </a:p>
          <a:p>
            <a:pPr indent="-27813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-US" sz="2100"/>
              <a:t>Use cases that are expected to be </a:t>
            </a:r>
            <a:r>
              <a:rPr i="1" lang="en-US" sz="2100"/>
              <a:t>volatile</a:t>
            </a:r>
            <a:r>
              <a:rPr lang="en-US" sz="2100"/>
              <a:t>, and have </a:t>
            </a:r>
            <a:r>
              <a:rPr i="1" lang="en-US" sz="2100"/>
              <a:t>little impact</a:t>
            </a:r>
            <a:r>
              <a:rPr lang="en-US" sz="2100"/>
              <a:t> on the end solution or stakeholder satisfaction</a:t>
            </a:r>
            <a:endParaRPr sz="2100"/>
          </a:p>
        </p:txBody>
      </p:sp>
      <p:sp>
        <p:nvSpPr>
          <p:cNvPr id="160" name="Google Shape;160;g2948e91da62_0_111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Objective 1: Get a Detailed </a:t>
            </a:r>
            <a:r>
              <a:rPr lang="en-US"/>
              <a:t>Understanding</a:t>
            </a:r>
            <a:r>
              <a:rPr lang="en-US"/>
              <a:t> of the Requirements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48e91da62_0_118"/>
          <p:cNvSpPr txBox="1"/>
          <p:nvPr>
            <p:ph idx="2" type="body"/>
          </p:nvPr>
        </p:nvSpPr>
        <p:spPr>
          <a:xfrm>
            <a:off x="166650" y="1296400"/>
            <a:ext cx="8753400" cy="45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Most </a:t>
            </a:r>
            <a:r>
              <a:rPr b="1" lang="en-US" sz="2500" u="sng">
                <a:solidFill>
                  <a:schemeClr val="dk1"/>
                </a:solidFill>
              </a:rPr>
              <a:t>key risks addressed</a:t>
            </a:r>
            <a:endParaRPr b="1" sz="2500" u="sng">
              <a:solidFill>
                <a:schemeClr val="dk1"/>
              </a:solidFill>
            </a:endParaRPr>
          </a:p>
          <a:p>
            <a:pPr indent="-27813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-US" sz="2100"/>
              <a:t>Technical risks by implementing and testing the architecture</a:t>
            </a:r>
            <a:endParaRPr sz="2100"/>
          </a:p>
          <a:p>
            <a:pPr indent="-27813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-US" sz="2100"/>
              <a:t>Business risks by implementing and testing key functionality</a:t>
            </a:r>
            <a:endParaRPr sz="2100"/>
          </a:p>
          <a:p>
            <a:pPr indent="-27813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-US" sz="2100"/>
              <a:t>Team and tool oriented risks by having the team going through the full software lifecycle by implementing real code using the tools at hand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Schedule and cost estimates can be radically improved as we:</a:t>
            </a:r>
            <a:endParaRPr sz="2500">
              <a:solidFill>
                <a:schemeClr val="dk1"/>
              </a:solidFill>
            </a:endParaRPr>
          </a:p>
          <a:p>
            <a:pPr indent="-27813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-US" sz="2100"/>
              <a:t>Have </a:t>
            </a:r>
            <a:r>
              <a:rPr b="1" lang="en-US" sz="2100" u="sng"/>
              <a:t>mitigated key risks</a:t>
            </a:r>
            <a:endParaRPr sz="2100"/>
          </a:p>
          <a:p>
            <a:pPr indent="-27813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-US" sz="2100"/>
              <a:t>Understand the vast majority of the requirements</a:t>
            </a:r>
            <a:endParaRPr sz="2100"/>
          </a:p>
          <a:p>
            <a:pPr indent="-27813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-US" sz="2100"/>
              <a:t>Understand which building blocks need to be implemented and tested</a:t>
            </a:r>
            <a:endParaRPr sz="2100"/>
          </a:p>
          <a:p>
            <a:pPr indent="-27813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-US" sz="2100"/>
              <a:t>Understand which building blocks can be acquired, and at what cost</a:t>
            </a:r>
            <a:endParaRPr sz="2100"/>
          </a:p>
          <a:p>
            <a:pPr indent="-27813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-US" sz="2100"/>
              <a:t>Understand how effective our team is</a:t>
            </a:r>
            <a:endParaRPr sz="2300"/>
          </a:p>
        </p:txBody>
      </p:sp>
      <p:sp>
        <p:nvSpPr>
          <p:cNvPr id="166" name="Google Shape;166;g2948e91da62_0_118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 sz="2600"/>
              <a:t>Objective 3: Mitigate Essential Risks and Produce more Accurate Estimates for the Cost and Schedule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48e91da62_0_126"/>
          <p:cNvSpPr txBox="1"/>
          <p:nvPr>
            <p:ph idx="2" type="body"/>
          </p:nvPr>
        </p:nvSpPr>
        <p:spPr>
          <a:xfrm>
            <a:off x="166650" y="1296400"/>
            <a:ext cx="8753400" cy="45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dk1"/>
                </a:solidFill>
              </a:rPr>
              <a:t>Elaboration</a:t>
            </a:r>
            <a:r>
              <a:rPr lang="en-US" sz="2600">
                <a:solidFill>
                  <a:schemeClr val="dk1"/>
                </a:solidFill>
              </a:rPr>
              <a:t> - so called as the team should have elaborated the requirements and architecture of the system</a:t>
            </a:r>
            <a:endParaRPr sz="2600">
              <a:solidFill>
                <a:schemeClr val="dk1"/>
              </a:solidFill>
            </a:endParaRPr>
          </a:p>
          <a:p>
            <a:pPr indent="-28448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/>
              <a:t>At the conclusion of the Elaboration phase the team should have:</a:t>
            </a:r>
            <a:endParaRPr sz="2200"/>
          </a:p>
          <a:p>
            <a:pPr indent="-254000" lvl="2" marL="677862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/>
              <a:t>Detail and clarity on 80% of the highest priority requirements</a:t>
            </a:r>
            <a:endParaRPr sz="2200"/>
          </a:p>
          <a:p>
            <a:pPr indent="-254000" lvl="2" marL="677862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/>
              <a:t>An initial architecture implementation that is stable</a:t>
            </a:r>
            <a:endParaRPr sz="2200"/>
          </a:p>
          <a:p>
            <a:pPr indent="-254000" lvl="2" marL="677862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/>
              <a:t>“Tooled up” environments for development and pre-production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Next in the unified process is Construction, which is </a:t>
            </a:r>
            <a:r>
              <a:rPr lang="en-US" sz="2600">
                <a:solidFill>
                  <a:schemeClr val="dk1"/>
                </a:solidFill>
              </a:rPr>
              <a:t>implementation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Elaboration is in many ways the most complex phase of UP, because it engages a cross-section of significant activity in every workflow</a:t>
            </a:r>
            <a:endParaRPr sz="2500"/>
          </a:p>
        </p:txBody>
      </p:sp>
      <p:sp>
        <p:nvSpPr>
          <p:cNvPr id="172" name="Google Shape;172;g2948e91da62_0_126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Elaboration Summary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ASU Brand Colors">
      <a:dk1>
        <a:srgbClr val="000000"/>
      </a:dk1>
      <a:lt1>
        <a:srgbClr val="FFFFFF"/>
      </a:lt1>
      <a:dk2>
        <a:srgbClr val="AF674B"/>
      </a:dk2>
      <a:lt2>
        <a:srgbClr val="5C6670"/>
      </a:lt2>
      <a:accent1>
        <a:srgbClr val="FFC627"/>
      </a:accent1>
      <a:accent2>
        <a:srgbClr val="BC1D40"/>
      </a:accent2>
      <a:accent3>
        <a:srgbClr val="78BE20"/>
      </a:accent3>
      <a:accent4>
        <a:srgbClr val="00A3E0"/>
      </a:accent4>
      <a:accent5>
        <a:srgbClr val="FF7F32"/>
      </a:accent5>
      <a:accent6>
        <a:srgbClr val="E74973"/>
      </a:accent6>
      <a:hlink>
        <a:srgbClr val="BC1D40"/>
      </a:hlink>
      <a:folHlink>
        <a:srgbClr val="4AB7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ustom Design">
  <a:themeElements>
    <a:clrScheme name="ASU Brand Colors">
      <a:dk1>
        <a:srgbClr val="000000"/>
      </a:dk1>
      <a:lt1>
        <a:srgbClr val="FFFFFF"/>
      </a:lt1>
      <a:dk2>
        <a:srgbClr val="AF674B"/>
      </a:dk2>
      <a:lt2>
        <a:srgbClr val="5C6670"/>
      </a:lt2>
      <a:accent1>
        <a:srgbClr val="FFC627"/>
      </a:accent1>
      <a:accent2>
        <a:srgbClr val="BC1D40"/>
      </a:accent2>
      <a:accent3>
        <a:srgbClr val="78BE20"/>
      </a:accent3>
      <a:accent4>
        <a:srgbClr val="00A3E0"/>
      </a:accent4>
      <a:accent5>
        <a:srgbClr val="FF7F32"/>
      </a:accent5>
      <a:accent6>
        <a:srgbClr val="E74973"/>
      </a:accent6>
      <a:hlink>
        <a:srgbClr val="BC1D40"/>
      </a:hlink>
      <a:folHlink>
        <a:srgbClr val="4AB7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2016-12-13T22:43:21Z</dcterms:created>
  <dc:creator>Ron Carranza</dc:creator>
</cp:coreProperties>
</file>