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7" roundtripDataSignature="AMtx7mhxREUSEVFoK6rlFj3jX8vAQXIQ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1" name="Google Shape;8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5e1d32d120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5e1d32d120_0_3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e1d32d12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g25e1d32d120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e1d32d120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5e1d32d120_0_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e1d32d120_0_2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5e1d32d120_0_2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e1d32d120_0_2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5e1d32d120_0_2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5e1d32d120_0_2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5e1d32d120_0_2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5e1d32d120_0_2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5e1d32d120_0_2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e1d32d120_0_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25e1d32d120_0_3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e1d32d120_0_3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5e1d32d120_0_3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2">
  <p:cSld name="Content with Graph 2">
    <p:spTree>
      <p:nvGrpSpPr>
        <p:cNvPr id="65" name="Shape 65"/>
        <p:cNvGrpSpPr/>
        <p:nvPr/>
      </p:nvGrpSpPr>
      <p:grpSpPr>
        <a:xfrm>
          <a:off x="0" y="0"/>
          <a:ext cx="0" cy="0"/>
          <a:chOff x="0" y="0"/>
          <a:chExt cx="0" cy="0"/>
        </a:xfrm>
      </p:grpSpPr>
      <p:sp>
        <p:nvSpPr>
          <p:cNvPr id="66" name="Google Shape;66;p38"/>
          <p:cNvSpPr txBox="1"/>
          <p:nvPr>
            <p:ph idx="1" type="body"/>
          </p:nvPr>
        </p:nvSpPr>
        <p:spPr>
          <a:xfrm>
            <a:off x="5206636" y="1512889"/>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8"/>
          <p:cNvSpPr txBox="1"/>
          <p:nvPr>
            <p:ph idx="2" type="body"/>
          </p:nvPr>
        </p:nvSpPr>
        <p:spPr>
          <a:xfrm>
            <a:off x="370321" y="6253470"/>
            <a:ext cx="4836319"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8"/>
          <p:cNvSpPr/>
          <p:nvPr>
            <p:ph idx="3" type="chart"/>
          </p:nvPr>
        </p:nvSpPr>
        <p:spPr>
          <a:xfrm>
            <a:off x="202411" y="1512888"/>
            <a:ext cx="4926125" cy="462121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3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Graph 1">
  <p:cSld name="Content with Graph 1">
    <p:spTree>
      <p:nvGrpSpPr>
        <p:cNvPr id="70" name="Shape 70"/>
        <p:cNvGrpSpPr/>
        <p:nvPr/>
      </p:nvGrpSpPr>
      <p:grpSpPr>
        <a:xfrm>
          <a:off x="0" y="0"/>
          <a:ext cx="0" cy="0"/>
          <a:chOff x="0" y="0"/>
          <a:chExt cx="0" cy="0"/>
        </a:xfrm>
      </p:grpSpPr>
      <p:sp>
        <p:nvSpPr>
          <p:cNvPr id="71" name="Google Shape;71;p39"/>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39"/>
          <p:cNvSpPr txBox="1"/>
          <p:nvPr>
            <p:ph idx="2"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9"/>
          <p:cNvSpPr/>
          <p:nvPr>
            <p:ph idx="3" type="chart"/>
          </p:nvPr>
        </p:nvSpPr>
        <p:spPr>
          <a:xfrm>
            <a:off x="4005947" y="1436687"/>
            <a:ext cx="4926125" cy="462121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100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4" name="Google Shape;74;p3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75" name="Shape 75"/>
        <p:cNvGrpSpPr/>
        <p:nvPr/>
      </p:nvGrpSpPr>
      <p:grpSpPr>
        <a:xfrm>
          <a:off x="0" y="0"/>
          <a:ext cx="0" cy="0"/>
          <a:chOff x="0" y="0"/>
          <a:chExt cx="0" cy="0"/>
        </a:xfrm>
      </p:grpSpPr>
      <p:sp>
        <p:nvSpPr>
          <p:cNvPr id="76" name="Google Shape;76;p46"/>
          <p:cNvSpPr txBox="1"/>
          <p:nvPr>
            <p:ph idx="1" type="body"/>
          </p:nvPr>
        </p:nvSpPr>
        <p:spPr>
          <a:xfrm>
            <a:off x="4712021" y="1589095"/>
            <a:ext cx="4127183"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2" type="body"/>
          </p:nvPr>
        </p:nvSpPr>
        <p:spPr>
          <a:xfrm>
            <a:off x="292417" y="1589095"/>
            <a:ext cx="413634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6"/>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20" name="Shape 20"/>
        <p:cNvGrpSpPr/>
        <p:nvPr/>
      </p:nvGrpSpPr>
      <p:grpSpPr>
        <a:xfrm>
          <a:off x="0" y="0"/>
          <a:ext cx="0" cy="0"/>
          <a:chOff x="0" y="0"/>
          <a:chExt cx="0" cy="0"/>
        </a:xfrm>
      </p:grpSpPr>
      <p:sp>
        <p:nvSpPr>
          <p:cNvPr id="21" name="Google Shape;21;p26"/>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p:cSld name="1 Column with Image">
    <p:spTree>
      <p:nvGrpSpPr>
        <p:cNvPr id="22" name="Shape 22"/>
        <p:cNvGrpSpPr/>
        <p:nvPr/>
      </p:nvGrpSpPr>
      <p:grpSpPr>
        <a:xfrm>
          <a:off x="0" y="0"/>
          <a:ext cx="0" cy="0"/>
          <a:chOff x="0" y="0"/>
          <a:chExt cx="0" cy="0"/>
        </a:xfrm>
      </p:grpSpPr>
      <p:sp>
        <p:nvSpPr>
          <p:cNvPr id="23" name="Google Shape;23;p27"/>
          <p:cNvSpPr/>
          <p:nvPr>
            <p:ph idx="2" type="pic"/>
          </p:nvPr>
        </p:nvSpPr>
        <p:spPr>
          <a:xfrm>
            <a:off x="4095754" y="1886864"/>
            <a:ext cx="4835843" cy="4171043"/>
          </a:xfrm>
          <a:prstGeom prst="rect">
            <a:avLst/>
          </a:prstGeom>
          <a:solidFill>
            <a:srgbClr val="F2F2F2"/>
          </a:solidFill>
          <a:ln>
            <a:noFill/>
          </a:ln>
        </p:spPr>
      </p:sp>
      <p:sp>
        <p:nvSpPr>
          <p:cNvPr id="24" name="Google Shape;24;p27"/>
          <p:cNvSpPr txBox="1"/>
          <p:nvPr>
            <p:ph idx="1" type="body"/>
          </p:nvPr>
        </p:nvSpPr>
        <p:spPr>
          <a:xfrm>
            <a:off x="178117" y="1436692"/>
            <a:ext cx="3698558" cy="4621213"/>
          </a:xfrm>
          <a:prstGeom prst="rect">
            <a:avLst/>
          </a:prstGeom>
          <a:noFill/>
          <a:ln>
            <a:noFill/>
          </a:ln>
        </p:spPr>
        <p:txBody>
          <a:bodyPr anchorCtr="0" anchor="t" bIns="45700" lIns="91425" spcFirstLastPara="1" rIns="91425" wrap="square" tIns="45700">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algn="l">
              <a:lnSpc>
                <a:spcPct val="100000"/>
              </a:lnSpc>
              <a:spcBef>
                <a:spcPts val="50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7"/>
          <p:cNvSpPr txBox="1"/>
          <p:nvPr>
            <p:ph idx="3"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7"/>
          <p:cNvSpPr txBox="1"/>
          <p:nvPr>
            <p:ph idx="4"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7"/>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with Image Above">
  <p:cSld name="1 Column with Image Above">
    <p:spTree>
      <p:nvGrpSpPr>
        <p:cNvPr id="28" name="Shape 28"/>
        <p:cNvGrpSpPr/>
        <p:nvPr/>
      </p:nvGrpSpPr>
      <p:grpSpPr>
        <a:xfrm>
          <a:off x="0" y="0"/>
          <a:ext cx="0" cy="0"/>
          <a:chOff x="0" y="0"/>
          <a:chExt cx="0" cy="0"/>
        </a:xfrm>
      </p:grpSpPr>
      <p:sp>
        <p:nvSpPr>
          <p:cNvPr id="29" name="Google Shape;29;p28"/>
          <p:cNvSpPr/>
          <p:nvPr>
            <p:ph idx="2" type="pic"/>
          </p:nvPr>
        </p:nvSpPr>
        <p:spPr>
          <a:xfrm>
            <a:off x="197171" y="1854192"/>
            <a:ext cx="4203383" cy="2699662"/>
          </a:xfrm>
          <a:prstGeom prst="rect">
            <a:avLst/>
          </a:prstGeom>
          <a:solidFill>
            <a:srgbClr val="F2F2F2"/>
          </a:solidFill>
          <a:ln>
            <a:noFill/>
          </a:ln>
        </p:spPr>
      </p:sp>
      <p:sp>
        <p:nvSpPr>
          <p:cNvPr id="30" name="Google Shape;30;p28"/>
          <p:cNvSpPr txBox="1"/>
          <p:nvPr>
            <p:ph idx="1" type="body"/>
          </p:nvPr>
        </p:nvSpPr>
        <p:spPr>
          <a:xfrm>
            <a:off x="178121" y="4650228"/>
            <a:ext cx="4222433" cy="25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8"/>
          <p:cNvSpPr/>
          <p:nvPr>
            <p:ph idx="3" type="pic"/>
          </p:nvPr>
        </p:nvSpPr>
        <p:spPr>
          <a:xfrm>
            <a:off x="4526284" y="1854192"/>
            <a:ext cx="4405313" cy="2699662"/>
          </a:xfrm>
          <a:prstGeom prst="rect">
            <a:avLst/>
          </a:prstGeom>
          <a:solidFill>
            <a:srgbClr val="F2F2F2"/>
          </a:solidFill>
          <a:ln>
            <a:noFill/>
          </a:ln>
        </p:spPr>
      </p:sp>
      <p:sp>
        <p:nvSpPr>
          <p:cNvPr id="32" name="Google Shape;32;p28"/>
          <p:cNvSpPr txBox="1"/>
          <p:nvPr>
            <p:ph idx="4" type="body"/>
          </p:nvPr>
        </p:nvSpPr>
        <p:spPr>
          <a:xfrm>
            <a:off x="197168" y="5088850"/>
            <a:ext cx="8734425" cy="1471613"/>
          </a:xfrm>
          <a:prstGeom prst="rect">
            <a:avLst/>
          </a:prstGeom>
          <a:noFill/>
          <a:ln>
            <a:noFill/>
          </a:ln>
        </p:spPr>
        <p:txBody>
          <a:bodyPr anchorCtr="0" anchor="t" bIns="45700" lIns="91425" spcFirstLastPara="1" rIns="91425" wrap="square" tIns="91425">
            <a:noAutofit/>
          </a:bodyPr>
          <a:lstStyle>
            <a:lvl1pPr indent="-441960" lvl="0" marL="457200" algn="l">
              <a:lnSpc>
                <a:spcPct val="100000"/>
              </a:lnSpc>
              <a:spcBef>
                <a:spcPts val="1800"/>
              </a:spcBef>
              <a:spcAft>
                <a:spcPts val="0"/>
              </a:spcAft>
              <a:buClr>
                <a:srgbClr val="00A2E0"/>
              </a:buClr>
              <a:buSzPts val="3360"/>
              <a:buFont typeface="Arial"/>
              <a:buChar char="|"/>
              <a:defRPr b="1">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5" type="body"/>
          </p:nvPr>
        </p:nvSpPr>
        <p:spPr>
          <a:xfrm>
            <a:off x="4554856" y="4650228"/>
            <a:ext cx="4376738" cy="2540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8"/>
          <p:cNvSpPr txBox="1"/>
          <p:nvPr>
            <p:ph idx="6" type="body"/>
          </p:nvPr>
        </p:nvSpPr>
        <p:spPr>
          <a:xfrm>
            <a:off x="202407" y="1396992"/>
            <a:ext cx="4198144"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8"/>
          <p:cNvSpPr txBox="1"/>
          <p:nvPr>
            <p:ph idx="7" type="body"/>
          </p:nvPr>
        </p:nvSpPr>
        <p:spPr>
          <a:xfrm>
            <a:off x="4514854" y="1386555"/>
            <a:ext cx="4416743"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37" name="Shape 37"/>
        <p:cNvGrpSpPr/>
        <p:nvPr/>
      </p:nvGrpSpPr>
      <p:grpSpPr>
        <a:xfrm>
          <a:off x="0" y="0"/>
          <a:ext cx="0" cy="0"/>
          <a:chOff x="0" y="0"/>
          <a:chExt cx="0" cy="0"/>
        </a:xfrm>
      </p:grpSpPr>
      <p:sp>
        <p:nvSpPr>
          <p:cNvPr id="38" name="Google Shape;38;p29"/>
          <p:cNvSpPr/>
          <p:nvPr>
            <p:ph idx="2" type="pic"/>
          </p:nvPr>
        </p:nvSpPr>
        <p:spPr>
          <a:xfrm>
            <a:off x="197168" y="1828797"/>
            <a:ext cx="8734425" cy="4559302"/>
          </a:xfrm>
          <a:prstGeom prst="rect">
            <a:avLst/>
          </a:prstGeom>
          <a:solidFill>
            <a:srgbClr val="F2F2F2"/>
          </a:solidFill>
          <a:ln>
            <a:noFill/>
          </a:ln>
        </p:spPr>
      </p:sp>
      <p:sp>
        <p:nvSpPr>
          <p:cNvPr id="39" name="Google Shape;39;p29"/>
          <p:cNvSpPr txBox="1"/>
          <p:nvPr>
            <p:ph idx="1" type="body"/>
          </p:nvPr>
        </p:nvSpPr>
        <p:spPr>
          <a:xfrm>
            <a:off x="197645" y="6489700"/>
            <a:ext cx="8753475" cy="254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3" type="body"/>
          </p:nvPr>
        </p:nvSpPr>
        <p:spPr>
          <a:xfrm>
            <a:off x="197643" y="1371597"/>
            <a:ext cx="8753476"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500"/>
              <a:buNone/>
              <a:defRPr b="1" sz="15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9"/>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level heading, no bullet">
  <p:cSld name="First-level heading, no bullet">
    <p:spTree>
      <p:nvGrpSpPr>
        <p:cNvPr id="42" name="Shape 42"/>
        <p:cNvGrpSpPr/>
        <p:nvPr/>
      </p:nvGrpSpPr>
      <p:grpSpPr>
        <a:xfrm>
          <a:off x="0" y="0"/>
          <a:ext cx="0" cy="0"/>
          <a:chOff x="0" y="0"/>
          <a:chExt cx="0" cy="0"/>
        </a:xfrm>
      </p:grpSpPr>
      <p:sp>
        <p:nvSpPr>
          <p:cNvPr id="43" name="Google Shape;43;p30"/>
          <p:cNvSpPr txBox="1"/>
          <p:nvPr>
            <p:ph idx="1" type="body"/>
          </p:nvPr>
        </p:nvSpPr>
        <p:spPr>
          <a:xfrm>
            <a:off x="178121" y="1436696"/>
            <a:ext cx="8753951"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0"/>
          <p:cNvSpPr txBox="1"/>
          <p:nvPr>
            <p:ph idx="2" type="body"/>
          </p:nvPr>
        </p:nvSpPr>
        <p:spPr>
          <a:xfrm>
            <a:off x="178122" y="6134100"/>
            <a:ext cx="8753951" cy="317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0"/>
          <p:cNvSpPr txBox="1"/>
          <p:nvPr>
            <p:ph idx="3" type="body"/>
          </p:nvPr>
        </p:nvSpPr>
        <p:spPr>
          <a:xfrm>
            <a:off x="178121" y="2044707"/>
            <a:ext cx="8753951" cy="40227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0"/>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47" name="Shape 47"/>
        <p:cNvGrpSpPr/>
        <p:nvPr/>
      </p:nvGrpSpPr>
      <p:grpSpPr>
        <a:xfrm>
          <a:off x="0" y="0"/>
          <a:ext cx="0" cy="0"/>
          <a:chOff x="0" y="0"/>
          <a:chExt cx="0" cy="0"/>
        </a:xfrm>
      </p:grpSpPr>
      <p:sp>
        <p:nvSpPr>
          <p:cNvPr id="48" name="Google Shape;48;p31"/>
          <p:cNvSpPr txBox="1"/>
          <p:nvPr>
            <p:ph idx="1" type="body"/>
          </p:nvPr>
        </p:nvSpPr>
        <p:spPr>
          <a:xfrm>
            <a:off x="4095754" y="6134100"/>
            <a:ext cx="4836319" cy="3175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rgbClr val="8C1D40"/>
              </a:buClr>
              <a:buSzPts val="1050"/>
              <a:buNone/>
              <a:defRPr sz="1050">
                <a:solidFill>
                  <a:srgbClr val="8C1D40"/>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1050"/>
              <a:buNone/>
              <a:defRPr sz="1050">
                <a:latin typeface="Arial"/>
                <a:ea typeface="Arial"/>
                <a:cs typeface="Arial"/>
                <a:sym typeface="Arial"/>
              </a:defRPr>
            </a:lvl2pPr>
            <a:lvl3pPr indent="-228600" lvl="2" marL="1371600" algn="l">
              <a:lnSpc>
                <a:spcPct val="90000"/>
              </a:lnSpc>
              <a:spcBef>
                <a:spcPts val="500"/>
              </a:spcBef>
              <a:spcAft>
                <a:spcPts val="0"/>
              </a:spcAft>
              <a:buClr>
                <a:schemeClr val="dk1"/>
              </a:buClr>
              <a:buSzPts val="1050"/>
              <a:buNone/>
              <a:defRPr sz="1050">
                <a:latin typeface="Arial"/>
                <a:ea typeface="Arial"/>
                <a:cs typeface="Arial"/>
                <a:sym typeface="Arial"/>
              </a:defRPr>
            </a:lvl3pPr>
            <a:lvl4pPr indent="-228600" lvl="3" marL="1828800" algn="l">
              <a:lnSpc>
                <a:spcPct val="90000"/>
              </a:lnSpc>
              <a:spcBef>
                <a:spcPts val="500"/>
              </a:spcBef>
              <a:spcAft>
                <a:spcPts val="0"/>
              </a:spcAft>
              <a:buClr>
                <a:schemeClr val="dk1"/>
              </a:buClr>
              <a:buSzPts val="1050"/>
              <a:buNone/>
              <a:defRPr sz="1050">
                <a:latin typeface="Arial"/>
                <a:ea typeface="Arial"/>
                <a:cs typeface="Arial"/>
                <a:sym typeface="Arial"/>
              </a:defRPr>
            </a:lvl4pPr>
            <a:lvl5pPr indent="-228600" lvl="4" marL="2286000" algn="l">
              <a:lnSpc>
                <a:spcPct val="90000"/>
              </a:lnSpc>
              <a:spcBef>
                <a:spcPts val="500"/>
              </a:spcBef>
              <a:spcAft>
                <a:spcPts val="0"/>
              </a:spcAft>
              <a:buClr>
                <a:schemeClr val="dk1"/>
              </a:buClr>
              <a:buSzPts val="1050"/>
              <a:buNone/>
              <a:defRPr sz="105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1"/>
          <p:cNvSpPr/>
          <p:nvPr>
            <p:ph idx="2" type="pic"/>
          </p:nvPr>
        </p:nvSpPr>
        <p:spPr>
          <a:xfrm>
            <a:off x="4095754" y="1886864"/>
            <a:ext cx="4835843" cy="4171043"/>
          </a:xfrm>
          <a:prstGeom prst="rect">
            <a:avLst/>
          </a:prstGeom>
          <a:solidFill>
            <a:srgbClr val="F2F2F2"/>
          </a:solidFill>
          <a:ln>
            <a:noFill/>
          </a:ln>
        </p:spPr>
      </p:sp>
      <p:sp>
        <p:nvSpPr>
          <p:cNvPr id="50" name="Google Shape;50;p31"/>
          <p:cNvSpPr txBox="1"/>
          <p:nvPr>
            <p:ph idx="3" type="body"/>
          </p:nvPr>
        </p:nvSpPr>
        <p:spPr>
          <a:xfrm>
            <a:off x="4095751" y="1411511"/>
            <a:ext cx="4836320" cy="457200"/>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rgbClr val="8C1D40"/>
              </a:buClr>
              <a:buSzPts val="1800"/>
              <a:buNone/>
              <a:defRPr b="1" sz="1800">
                <a:solidFill>
                  <a:srgbClr val="8C1D40"/>
                </a:solidFill>
                <a:latin typeface="Arial"/>
                <a:ea typeface="Arial"/>
                <a:cs typeface="Arial"/>
                <a:sym typeface="Arial"/>
              </a:defRPr>
            </a:lvl1pPr>
            <a:lvl2pPr indent="-228600" lvl="1" marL="914400" marR="0" algn="l">
              <a:lnSpc>
                <a:spcPct val="90000"/>
              </a:lnSpc>
              <a:spcBef>
                <a:spcPts val="375"/>
              </a:spcBef>
              <a:spcAft>
                <a:spcPts val="0"/>
              </a:spcAft>
              <a:buClr>
                <a:srgbClr val="5C6670"/>
              </a:buClr>
              <a:buSzPts val="2400"/>
              <a:buFont typeface="Courier New"/>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1"/>
          <p:cNvSpPr txBox="1"/>
          <p:nvPr>
            <p:ph idx="4" type="body"/>
          </p:nvPr>
        </p:nvSpPr>
        <p:spPr>
          <a:xfrm>
            <a:off x="178118" y="1436696"/>
            <a:ext cx="3773812" cy="50822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228600" lvl="1" marL="914400" algn="l">
              <a:lnSpc>
                <a:spcPct val="90000"/>
              </a:lnSpc>
              <a:spcBef>
                <a:spcPts val="500"/>
              </a:spcBef>
              <a:spcAft>
                <a:spcPts val="0"/>
              </a:spcAft>
              <a:buClr>
                <a:srgbClr val="5C6670"/>
              </a:buClr>
              <a:buSzPts val="2400"/>
              <a:buNone/>
              <a:defRPr>
                <a:solidFill>
                  <a:srgbClr val="262626"/>
                </a:solidFill>
                <a:latin typeface="Arial"/>
                <a:ea typeface="Arial"/>
                <a:cs typeface="Arial"/>
                <a:sym typeface="Arial"/>
              </a:defRPr>
            </a:lvl2pPr>
            <a:lvl3pPr indent="-355600" lvl="2" marL="1371600" marR="0" algn="l">
              <a:lnSpc>
                <a:spcPct val="90000"/>
              </a:lnSpc>
              <a:spcBef>
                <a:spcPts val="450"/>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228600" lvl="3" marL="1828800" algn="l">
              <a:lnSpc>
                <a:spcPct val="90000"/>
              </a:lnSpc>
              <a:spcBef>
                <a:spcPts val="500"/>
              </a:spcBef>
              <a:spcAft>
                <a:spcPts val="0"/>
              </a:spcAft>
              <a:buClr>
                <a:schemeClr val="dk1"/>
              </a:buClr>
              <a:buSzPts val="1800"/>
              <a:buNone/>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1"/>
          <p:cNvSpPr txBox="1"/>
          <p:nvPr>
            <p:ph idx="5" type="body"/>
          </p:nvPr>
        </p:nvSpPr>
        <p:spPr>
          <a:xfrm>
            <a:off x="178595" y="2044700"/>
            <a:ext cx="3773091" cy="44069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1"/>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54" name="Shape 54"/>
        <p:cNvGrpSpPr/>
        <p:nvPr/>
      </p:nvGrpSpPr>
      <p:grpSpPr>
        <a:xfrm>
          <a:off x="0" y="0"/>
          <a:ext cx="0" cy="0"/>
          <a:chOff x="0" y="0"/>
          <a:chExt cx="0" cy="0"/>
        </a:xfrm>
      </p:grpSpPr>
      <p:sp>
        <p:nvSpPr>
          <p:cNvPr id="55" name="Google Shape;55;p32"/>
          <p:cNvSpPr txBox="1"/>
          <p:nvPr>
            <p:ph idx="1" type="body"/>
          </p:nvPr>
        </p:nvSpPr>
        <p:spPr>
          <a:xfrm>
            <a:off x="4712021" y="1370021"/>
            <a:ext cx="4127183"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2"/>
          <p:cNvSpPr txBox="1"/>
          <p:nvPr>
            <p:ph idx="2" type="body"/>
          </p:nvPr>
        </p:nvSpPr>
        <p:spPr>
          <a:xfrm>
            <a:off x="292417" y="1370021"/>
            <a:ext cx="4136348" cy="4683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800"/>
              </a:spcBef>
              <a:spcAft>
                <a:spcPts val="0"/>
              </a:spcAft>
              <a:buClr>
                <a:srgbClr val="00A2E0"/>
              </a:buClr>
              <a:buSzPts val="2800"/>
              <a:buFont typeface="Arial"/>
              <a:buNone/>
              <a:defRPr b="1">
                <a:solidFill>
                  <a:srgbClr val="5C6670"/>
                </a:solidFill>
                <a:latin typeface="Arial"/>
                <a:ea typeface="Arial"/>
                <a:cs typeface="Arial"/>
                <a:sym typeface="Arial"/>
              </a:defRPr>
            </a:lvl1pPr>
            <a:lvl2pPr indent="-381000" lvl="1" marL="914400" marR="0" algn="l">
              <a:lnSpc>
                <a:spcPct val="90000"/>
              </a:lnSpc>
              <a:spcBef>
                <a:spcPts val="450"/>
              </a:spcBef>
              <a:spcAft>
                <a:spcPts val="0"/>
              </a:spcAft>
              <a:buClr>
                <a:srgbClr val="5C6670"/>
              </a:buClr>
              <a:buSzPts val="2400"/>
              <a:buFont typeface="Courier New"/>
              <a:buChar char="-"/>
              <a:defRPr>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2"/>
          <p:cNvSpPr txBox="1"/>
          <p:nvPr>
            <p:ph idx="3" type="body"/>
          </p:nvPr>
        </p:nvSpPr>
        <p:spPr>
          <a:xfrm>
            <a:off x="2924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2"/>
          <p:cNvSpPr txBox="1"/>
          <p:nvPr>
            <p:ph idx="4" type="body"/>
          </p:nvPr>
        </p:nvSpPr>
        <p:spPr>
          <a:xfrm>
            <a:off x="4712017" y="1924049"/>
            <a:ext cx="4136348" cy="44672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5C6670"/>
              </a:buClr>
              <a:buSzPts val="1800"/>
              <a:buNone/>
              <a:defRPr sz="1800">
                <a:solidFill>
                  <a:srgbClr val="5C6670"/>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2"/>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60" name="Shape 60"/>
        <p:cNvGrpSpPr/>
        <p:nvPr/>
      </p:nvGrpSpPr>
      <p:grpSpPr>
        <a:xfrm>
          <a:off x="0" y="0"/>
          <a:ext cx="0" cy="0"/>
          <a:chOff x="0" y="0"/>
          <a:chExt cx="0" cy="0"/>
        </a:xfrm>
      </p:grpSpPr>
      <p:sp>
        <p:nvSpPr>
          <p:cNvPr id="61" name="Google Shape;61;p37"/>
          <p:cNvSpPr txBox="1"/>
          <p:nvPr>
            <p:ph idx="1" type="body"/>
          </p:nvPr>
        </p:nvSpPr>
        <p:spPr>
          <a:xfrm>
            <a:off x="3202580"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7"/>
          <p:cNvSpPr txBox="1"/>
          <p:nvPr>
            <p:ph idx="2" type="body"/>
          </p:nvPr>
        </p:nvSpPr>
        <p:spPr>
          <a:xfrm>
            <a:off x="292418" y="1589095"/>
            <a:ext cx="2824701"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7"/>
          <p:cNvSpPr txBox="1"/>
          <p:nvPr>
            <p:ph idx="3" type="body"/>
          </p:nvPr>
        </p:nvSpPr>
        <p:spPr>
          <a:xfrm>
            <a:off x="6106484" y="1589086"/>
            <a:ext cx="2818443" cy="4621213"/>
          </a:xfrm>
          <a:prstGeom prst="rect">
            <a:avLst/>
          </a:prstGeom>
          <a:noFill/>
          <a:ln>
            <a:noFill/>
          </a:ln>
        </p:spPr>
        <p:txBody>
          <a:bodyPr anchorCtr="0" anchor="t" bIns="45700" lIns="91425" spcFirstLastPara="1" rIns="91425" wrap="square" tIns="45700">
            <a:noAutofit/>
          </a:bodyPr>
          <a:lstStyle>
            <a:lvl1pPr indent="-426719" lvl="0" marL="457200" algn="l">
              <a:lnSpc>
                <a:spcPct val="100000"/>
              </a:lnSpc>
              <a:spcBef>
                <a:spcPts val="1800"/>
              </a:spcBef>
              <a:spcAft>
                <a:spcPts val="0"/>
              </a:spcAft>
              <a:buClr>
                <a:srgbClr val="00A2E0"/>
              </a:buClr>
              <a:buSzPts val="3120"/>
              <a:buFont typeface="Arial"/>
              <a:buChar char="|"/>
              <a:defRPr b="1" sz="2600">
                <a:solidFill>
                  <a:srgbClr val="5C6670"/>
                </a:solidFill>
                <a:latin typeface="Arial"/>
                <a:ea typeface="Arial"/>
                <a:cs typeface="Arial"/>
                <a:sym typeface="Arial"/>
              </a:defRPr>
            </a:lvl1pPr>
            <a:lvl2pPr indent="-361950" lvl="1" marL="914400" marR="0" algn="l">
              <a:lnSpc>
                <a:spcPct val="100000"/>
              </a:lnSpc>
              <a:spcBef>
                <a:spcPts val="450"/>
              </a:spcBef>
              <a:spcAft>
                <a:spcPts val="0"/>
              </a:spcAft>
              <a:buClr>
                <a:srgbClr val="5C6670"/>
              </a:buClr>
              <a:buSzPts val="2100"/>
              <a:buFont typeface="Courier New"/>
              <a:buChar char="-"/>
              <a:defRPr sz="2100">
                <a:solidFill>
                  <a:srgbClr val="262626"/>
                </a:solidFill>
                <a:latin typeface="Arial"/>
                <a:ea typeface="Arial"/>
                <a:cs typeface="Arial"/>
                <a:sym typeface="Arial"/>
              </a:defRPr>
            </a:lvl2pPr>
            <a:lvl3pPr indent="-355600" lvl="2" marL="1371600" marR="0" algn="l">
              <a:lnSpc>
                <a:spcPct val="90000"/>
              </a:lnSpc>
              <a:spcBef>
                <a:spcPts val="375"/>
              </a:spcBef>
              <a:spcAft>
                <a:spcPts val="0"/>
              </a:spcAft>
              <a:buClr>
                <a:srgbClr val="5C6670"/>
              </a:buClr>
              <a:buSzPts val="2000"/>
              <a:buFont typeface="Arial"/>
              <a:buChar char="•"/>
              <a:defRPr>
                <a:solidFill>
                  <a:srgbClr val="262626"/>
                </a:solidFill>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7"/>
          <p:cNvSpPr txBox="1"/>
          <p:nvPr>
            <p:ph type="title"/>
          </p:nvPr>
        </p:nvSpPr>
        <p:spPr>
          <a:xfrm>
            <a:off x="190500" y="0"/>
            <a:ext cx="8705850" cy="9334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rgbClr val="5C6670"/>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nvSpPr>
        <p:spPr>
          <a:xfrm>
            <a:off x="0" y="1725612"/>
            <a:ext cx="9144000" cy="34067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 name="Google Shape;11;p23"/>
          <p:cNvSpPr txBox="1"/>
          <p:nvPr/>
        </p:nvSpPr>
        <p:spPr>
          <a:xfrm>
            <a:off x="1384300" y="1651000"/>
            <a:ext cx="6376987" cy="73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2" name="Google Shape;12;p23"/>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23"/>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p25"/>
          <p:cNvSpPr txBox="1"/>
          <p:nvPr>
            <p:ph type="title"/>
          </p:nvPr>
        </p:nvSpPr>
        <p:spPr>
          <a:xfrm>
            <a:off x="160337" y="92075"/>
            <a:ext cx="7886700" cy="84931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 name="Google Shape;17;p25"/>
          <p:cNvSpPr txBox="1"/>
          <p:nvPr>
            <p:ph idx="1" type="body"/>
          </p:nvPr>
        </p:nvSpPr>
        <p:spPr>
          <a:xfrm>
            <a:off x="234950" y="1389062"/>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5"/>
          <p:cNvSpPr txBox="1"/>
          <p:nvPr/>
        </p:nvSpPr>
        <p:spPr>
          <a:xfrm>
            <a:off x="0" y="1014412"/>
            <a:ext cx="9144000" cy="249237"/>
          </a:xfrm>
          <a:prstGeom prst="rect">
            <a:avLst/>
          </a:prstGeom>
          <a:gradFill>
            <a:gsLst>
              <a:gs pos="0">
                <a:srgbClr val="D9D9D9"/>
              </a:gs>
              <a:gs pos="100000">
                <a:srgbClr val="FFFFFF">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 name="Google Shape;19;p25"/>
          <p:cNvSpPr txBox="1"/>
          <p:nvPr/>
        </p:nvSpPr>
        <p:spPr>
          <a:xfrm>
            <a:off x="0" y="944562"/>
            <a:ext cx="9144000" cy="730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5448300" y="5483225"/>
            <a:ext cx="3486150" cy="1154112"/>
          </a:xfrm>
          <a:prstGeom prst="rect">
            <a:avLst/>
          </a:prstGeom>
          <a:noFill/>
          <a:ln>
            <a:noFill/>
          </a:ln>
        </p:spPr>
      </p:pic>
      <p:sp>
        <p:nvSpPr>
          <p:cNvPr id="85" name="Google Shape;85;p1"/>
          <p:cNvSpPr txBox="1"/>
          <p:nvPr/>
        </p:nvSpPr>
        <p:spPr>
          <a:xfrm>
            <a:off x="692150" y="1960562"/>
            <a:ext cx="6077100" cy="933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5C6670"/>
              </a:buClr>
              <a:buSzPts val="4400"/>
              <a:buFont typeface="Arial"/>
              <a:buNone/>
            </a:pPr>
            <a:r>
              <a:rPr b="1" lang="en-US" sz="4400">
                <a:solidFill>
                  <a:srgbClr val="5C6670"/>
                </a:solidFill>
              </a:rPr>
              <a:t>Inception: Starting a New Project</a:t>
            </a:r>
            <a:endParaRPr b="1" sz="4400">
              <a:solidFill>
                <a:srgbClr val="5C6670"/>
              </a:solidFill>
            </a:endParaRPr>
          </a:p>
          <a:p>
            <a:pPr indent="0" lvl="0" marL="0" marR="0" rtl="0" algn="l">
              <a:lnSpc>
                <a:spcPct val="90000"/>
              </a:lnSpc>
              <a:spcBef>
                <a:spcPts val="0"/>
              </a:spcBef>
              <a:spcAft>
                <a:spcPts val="0"/>
              </a:spcAft>
              <a:buClr>
                <a:srgbClr val="5C6670"/>
              </a:buClr>
              <a:buSzPts val="4400"/>
              <a:buFont typeface="Arial"/>
              <a:buNone/>
            </a:pPr>
            <a:r>
              <a:t/>
            </a:r>
            <a:endParaRPr b="1" sz="4400">
              <a:solidFill>
                <a:srgbClr val="5C6670"/>
              </a:solidFill>
            </a:endParaRPr>
          </a:p>
          <a:p>
            <a:pPr indent="0" lvl="0" marL="457200" marR="0" rtl="0" algn="l">
              <a:lnSpc>
                <a:spcPct val="90000"/>
              </a:lnSpc>
              <a:spcBef>
                <a:spcPts val="0"/>
              </a:spcBef>
              <a:spcAft>
                <a:spcPts val="0"/>
              </a:spcAft>
              <a:buClr>
                <a:srgbClr val="5C6670"/>
              </a:buClr>
              <a:buSzPts val="4400"/>
              <a:buFont typeface="Arial"/>
              <a:buNone/>
            </a:pPr>
            <a:r>
              <a:rPr b="1" lang="en-US" sz="4400">
                <a:solidFill>
                  <a:srgbClr val="5C6670"/>
                </a:solidFill>
              </a:rPr>
              <a:t>Needs and Features</a:t>
            </a:r>
            <a:endParaRPr b="1" sz="4400">
              <a:solidFill>
                <a:srgbClr val="5C667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5e1d32d120_0_316"/>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sz="3500"/>
              <a:t>Example: Course Registration System</a:t>
            </a:r>
            <a:endParaRPr sz="3500"/>
          </a:p>
        </p:txBody>
      </p:sp>
      <p:sp>
        <p:nvSpPr>
          <p:cNvPr id="275" name="Google Shape;275;g25e1d32d120_0_316"/>
          <p:cNvSpPr txBox="1"/>
          <p:nvPr/>
        </p:nvSpPr>
        <p:spPr>
          <a:xfrm>
            <a:off x="689575" y="1253550"/>
            <a:ext cx="7761900" cy="1356900"/>
          </a:xfrm>
          <a:prstGeom prst="rect">
            <a:avLst/>
          </a:prstGeom>
          <a:solidFill>
            <a:srgbClr val="EAEAEA"/>
          </a:solidFill>
          <a:ln cap="flat" cmpd="sng" w="28575">
            <a:solidFill>
              <a:srgbClr val="FFCC99"/>
            </a:solidFill>
            <a:prstDash val="solid"/>
            <a:miter lim="800000"/>
            <a:headEnd len="sm" w="sm" type="none"/>
            <a:tailEnd len="sm" w="sm" type="none"/>
          </a:ln>
        </p:spPr>
        <p:txBody>
          <a:bodyPr anchorCtr="0" anchor="t" bIns="53975" lIns="107950" spcFirstLastPara="1" rIns="107950" wrap="square" tIns="53975">
            <a:spAutoFit/>
          </a:bodyPr>
          <a:lstStyle/>
          <a:p>
            <a:pPr indent="-234950" lvl="0" marL="234950" marR="0" rtl="0" algn="l">
              <a:lnSpc>
                <a:spcPct val="85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Stakeholder Needs</a:t>
            </a:r>
            <a:endParaRPr/>
          </a:p>
          <a:p>
            <a:pPr indent="-234950" lvl="0" marL="234950" marR="0" rtl="0" algn="l">
              <a:lnSpc>
                <a:spcPct val="85000"/>
              </a:lnSpc>
              <a:spcBef>
                <a:spcPts val="400"/>
              </a:spcBef>
              <a:spcAft>
                <a:spcPts val="0"/>
              </a:spcAft>
              <a:buClr>
                <a:srgbClr val="808080"/>
              </a:buClr>
              <a:buSzPts val="2000"/>
              <a:buFont typeface="Noto Sans Symbols"/>
              <a:buChar char="▪"/>
            </a:pPr>
            <a:r>
              <a:rPr b="0" i="0" lang="en-US" sz="2000" u="none">
                <a:solidFill>
                  <a:srgbClr val="000000"/>
                </a:solidFill>
                <a:latin typeface="Arial"/>
                <a:ea typeface="Arial"/>
                <a:cs typeface="Arial"/>
                <a:sym typeface="Arial"/>
              </a:rPr>
              <a:t>Need less administrative overhead for registration.</a:t>
            </a:r>
            <a:endParaRPr/>
          </a:p>
          <a:p>
            <a:pPr indent="-234950" lvl="0" marL="234950" marR="0" rtl="0" algn="l">
              <a:lnSpc>
                <a:spcPct val="85000"/>
              </a:lnSpc>
              <a:spcBef>
                <a:spcPts val="400"/>
              </a:spcBef>
              <a:spcAft>
                <a:spcPts val="0"/>
              </a:spcAft>
              <a:buClr>
                <a:srgbClr val="808080"/>
              </a:buClr>
              <a:buSzPts val="2000"/>
              <a:buFont typeface="Noto Sans Symbols"/>
              <a:buChar char="▪"/>
            </a:pPr>
            <a:r>
              <a:rPr b="0" i="0" lang="en-US" sz="2000" u="none">
                <a:solidFill>
                  <a:srgbClr val="000000"/>
                </a:solidFill>
                <a:latin typeface="Arial"/>
                <a:ea typeface="Arial"/>
                <a:cs typeface="Arial"/>
                <a:sym typeface="Arial"/>
              </a:rPr>
              <a:t>Professors need immediate access to student grades.</a:t>
            </a:r>
            <a:endParaRPr/>
          </a:p>
          <a:p>
            <a:pPr indent="0" lvl="0" marL="0" marR="0" rtl="0" algn="l">
              <a:lnSpc>
                <a:spcPct val="100000"/>
              </a:lnSpc>
              <a:spcBef>
                <a:spcPts val="0"/>
              </a:spcBef>
              <a:spcAft>
                <a:spcPts val="0"/>
              </a:spcAft>
              <a:buNone/>
            </a:pPr>
            <a:r>
              <a:t/>
            </a:r>
            <a:endParaRPr b="0" i="0" sz="2000" u="none">
              <a:solidFill>
                <a:srgbClr val="000000"/>
              </a:solidFill>
              <a:latin typeface="Arial"/>
              <a:ea typeface="Arial"/>
              <a:cs typeface="Arial"/>
              <a:sym typeface="Arial"/>
            </a:endParaRPr>
          </a:p>
        </p:txBody>
      </p:sp>
      <p:sp>
        <p:nvSpPr>
          <p:cNvPr id="276" name="Google Shape;276;g25e1d32d120_0_316"/>
          <p:cNvSpPr txBox="1"/>
          <p:nvPr/>
        </p:nvSpPr>
        <p:spPr>
          <a:xfrm>
            <a:off x="689575" y="5636121"/>
            <a:ext cx="7751700" cy="782100"/>
          </a:xfrm>
          <a:prstGeom prst="rect">
            <a:avLst/>
          </a:prstGeom>
          <a:solidFill>
            <a:srgbClr val="EAEAEA"/>
          </a:solidFill>
          <a:ln cap="flat" cmpd="sng" w="28575">
            <a:solidFill>
              <a:srgbClr val="FFCC99"/>
            </a:solidFill>
            <a:prstDash val="solid"/>
            <a:miter lim="800000"/>
            <a:headEnd len="sm" w="sm" type="none"/>
            <a:tailEnd len="sm" w="sm" type="none"/>
          </a:ln>
        </p:spPr>
        <p:txBody>
          <a:bodyPr anchorCtr="0" anchor="t" bIns="53975" lIns="107950" spcFirstLastPara="1" rIns="107950" wrap="square" tIns="53975">
            <a:spAutoFit/>
          </a:bodyPr>
          <a:lstStyle/>
          <a:p>
            <a:pPr indent="-234950" lvl="0" marL="234950" marR="0" rtl="0" algn="l">
              <a:lnSpc>
                <a:spcPct val="85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Constraint</a:t>
            </a:r>
            <a:endParaRPr/>
          </a:p>
          <a:p>
            <a:pPr indent="-234950" lvl="0" marL="234950" marR="0" rtl="0" algn="l">
              <a:lnSpc>
                <a:spcPct val="100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Operate on the College’s UNIX cluster.</a:t>
            </a:r>
            <a:endParaRPr/>
          </a:p>
        </p:txBody>
      </p:sp>
      <p:sp>
        <p:nvSpPr>
          <p:cNvPr id="277" name="Google Shape;277;g25e1d32d120_0_316"/>
          <p:cNvSpPr txBox="1"/>
          <p:nvPr/>
        </p:nvSpPr>
        <p:spPr>
          <a:xfrm>
            <a:off x="689575" y="3236125"/>
            <a:ext cx="7757400" cy="2400000"/>
          </a:xfrm>
          <a:prstGeom prst="rect">
            <a:avLst/>
          </a:prstGeom>
          <a:solidFill>
            <a:srgbClr val="EAEAEA"/>
          </a:solidFill>
          <a:ln cap="flat" cmpd="sng" w="28575">
            <a:solidFill>
              <a:srgbClr val="FFCC99"/>
            </a:solidFill>
            <a:prstDash val="solid"/>
            <a:miter lim="800000"/>
            <a:headEnd len="sm" w="sm" type="none"/>
            <a:tailEnd len="sm" w="sm" type="none"/>
          </a:ln>
        </p:spPr>
        <p:txBody>
          <a:bodyPr anchorCtr="0" anchor="t" bIns="53975" lIns="107950" spcFirstLastPara="1" rIns="107950" wrap="square" tIns="53975">
            <a:spAutoFit/>
          </a:bodyPr>
          <a:lstStyle/>
          <a:p>
            <a:pPr indent="-115887" lvl="0" marL="117475" marR="0" rtl="0" algn="l">
              <a:lnSpc>
                <a:spcPct val="85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Software Requirement</a:t>
            </a:r>
            <a:endParaRPr/>
          </a:p>
          <a:p>
            <a:pPr indent="-114300" lvl="1" marL="171450" marR="0" rtl="0" algn="l">
              <a:lnSpc>
                <a:spcPct val="85000"/>
              </a:lnSpc>
              <a:spcBef>
                <a:spcPts val="500"/>
              </a:spcBef>
              <a:spcAft>
                <a:spcPts val="0"/>
              </a:spcAft>
              <a:buClr>
                <a:srgbClr val="000000"/>
              </a:buClr>
              <a:buSzPts val="2000"/>
              <a:buFont typeface="Arial"/>
              <a:buNone/>
            </a:pPr>
            <a:r>
              <a:rPr b="1" i="1" lang="en-US" sz="2000" u="sng" cap="none" strike="noStrike">
                <a:solidFill>
                  <a:srgbClr val="000000"/>
                </a:solidFill>
                <a:latin typeface="Arial"/>
                <a:ea typeface="Arial"/>
                <a:cs typeface="Arial"/>
                <a:sym typeface="Arial"/>
              </a:rPr>
              <a:t>Functional</a:t>
            </a:r>
            <a:endParaRPr/>
          </a:p>
          <a:p>
            <a:pPr indent="-114300" lvl="1" marL="342900" marR="0" rtl="0" algn="l">
              <a:lnSpc>
                <a:spcPct val="80000"/>
              </a:lnSpc>
              <a:spcBef>
                <a:spcPts val="360"/>
              </a:spcBef>
              <a:spcAft>
                <a:spcPts val="0"/>
              </a:spcAft>
              <a:buClr>
                <a:srgbClr val="808080"/>
              </a:buClr>
              <a:buSzPts val="1800"/>
              <a:buFont typeface="Noto Sans Symbols"/>
              <a:buChar char="▪"/>
            </a:pPr>
            <a:r>
              <a:rPr b="0" i="0" lang="en-US" sz="1800" u="none" cap="none" strike="noStrike">
                <a:solidFill>
                  <a:srgbClr val="000000"/>
                </a:solidFill>
                <a:latin typeface="Arial"/>
                <a:ea typeface="Arial"/>
                <a:cs typeface="Arial"/>
                <a:sym typeface="Arial"/>
              </a:rPr>
              <a:t>The use case starts when the student selects the “register for course” command. The system displays the list of available courses…</a:t>
            </a:r>
            <a:endParaRPr/>
          </a:p>
          <a:p>
            <a:pPr indent="-114300" lvl="1" marL="349250" marR="0" rtl="0" algn="l">
              <a:lnSpc>
                <a:spcPct val="80000"/>
              </a:lnSpc>
              <a:spcBef>
                <a:spcPts val="360"/>
              </a:spcBef>
              <a:spcAft>
                <a:spcPts val="0"/>
              </a:spcAft>
              <a:buClr>
                <a:srgbClr val="808080"/>
              </a:buClr>
              <a:buSzPts val="1800"/>
              <a:buFont typeface="Noto Sans Symbols"/>
              <a:buChar char="▪"/>
            </a:pPr>
            <a:r>
              <a:rPr b="0" i="0" lang="en-US" sz="1800" u="none" cap="none" strike="noStrike">
                <a:solidFill>
                  <a:srgbClr val="000000"/>
                </a:solidFill>
                <a:latin typeface="Arial"/>
                <a:ea typeface="Arial"/>
                <a:cs typeface="Arial"/>
                <a:sym typeface="Arial"/>
              </a:rPr>
              <a:t>Tree browser is a suggested UI metaphor for showing semester &amp; class info</a:t>
            </a:r>
            <a:endParaRPr/>
          </a:p>
          <a:p>
            <a:pPr indent="-114300" lvl="1" marL="171450" marR="0" rtl="0" algn="l">
              <a:lnSpc>
                <a:spcPct val="100000"/>
              </a:lnSpc>
              <a:spcBef>
                <a:spcPts val="400"/>
              </a:spcBef>
              <a:spcAft>
                <a:spcPts val="0"/>
              </a:spcAft>
              <a:buClr>
                <a:srgbClr val="000000"/>
              </a:buClr>
              <a:buSzPts val="2000"/>
              <a:buFont typeface="Arial"/>
              <a:buNone/>
            </a:pPr>
            <a:r>
              <a:rPr b="1" i="1" lang="en-US" sz="2000" u="sng" cap="none" strike="noStrike">
                <a:solidFill>
                  <a:srgbClr val="000000"/>
                </a:solidFill>
                <a:latin typeface="Arial"/>
                <a:ea typeface="Arial"/>
                <a:cs typeface="Arial"/>
                <a:sym typeface="Arial"/>
              </a:rPr>
              <a:t>Non-Functional</a:t>
            </a:r>
            <a:endParaRPr/>
          </a:p>
          <a:p>
            <a:pPr indent="-112712" lvl="1" marL="349250" marR="0" rtl="0" algn="l">
              <a:lnSpc>
                <a:spcPct val="85000"/>
              </a:lnSpc>
              <a:spcBef>
                <a:spcPts val="4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99% of 24/7 availability (3.65 days downtime per year)</a:t>
            </a:r>
            <a:endParaRPr/>
          </a:p>
        </p:txBody>
      </p:sp>
      <p:sp>
        <p:nvSpPr>
          <p:cNvPr id="278" name="Google Shape;278;g25e1d32d120_0_316"/>
          <p:cNvSpPr txBox="1"/>
          <p:nvPr/>
        </p:nvSpPr>
        <p:spPr>
          <a:xfrm>
            <a:off x="689575" y="2316986"/>
            <a:ext cx="7761900" cy="1305600"/>
          </a:xfrm>
          <a:prstGeom prst="rect">
            <a:avLst/>
          </a:prstGeom>
          <a:solidFill>
            <a:srgbClr val="EAEAEA"/>
          </a:solidFill>
          <a:ln cap="flat" cmpd="sng" w="28575">
            <a:solidFill>
              <a:srgbClr val="FFCC99"/>
            </a:solidFill>
            <a:prstDash val="solid"/>
            <a:miter lim="800000"/>
            <a:headEnd len="sm" w="sm" type="none"/>
            <a:tailEnd len="sm" w="sm" type="none"/>
          </a:ln>
        </p:spPr>
        <p:txBody>
          <a:bodyPr anchorCtr="0" anchor="t" bIns="53975" lIns="107950" spcFirstLastPara="1" rIns="107950" wrap="square" tIns="53975">
            <a:spAutoFit/>
          </a:bodyPr>
          <a:lstStyle/>
          <a:p>
            <a:pPr indent="0" lvl="0" marL="0" marR="0" rtl="0" algn="l">
              <a:lnSpc>
                <a:spcPct val="85000"/>
              </a:lnSpc>
              <a:spcBef>
                <a:spcPts val="0"/>
              </a:spcBef>
              <a:spcAft>
                <a:spcPts val="0"/>
              </a:spcAft>
              <a:buClr>
                <a:srgbClr val="000000"/>
              </a:buClr>
              <a:buSzPts val="2400"/>
              <a:buFont typeface="Arial"/>
              <a:buNone/>
            </a:pPr>
            <a:r>
              <a:rPr b="1" i="0" lang="en-US" sz="2400" u="none">
                <a:solidFill>
                  <a:srgbClr val="000000"/>
                </a:solidFill>
                <a:latin typeface="Arial"/>
                <a:ea typeface="Arial"/>
                <a:cs typeface="Arial"/>
                <a:sym typeface="Arial"/>
              </a:rPr>
              <a:t>Feature</a:t>
            </a:r>
            <a:endParaRPr/>
          </a:p>
          <a:p>
            <a:pPr indent="0" lvl="0" marL="0" marR="0" rtl="0" algn="l">
              <a:lnSpc>
                <a:spcPct val="85000"/>
              </a:lnSpc>
              <a:spcBef>
                <a:spcPts val="40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Provides a way to view student information, by semester and by class.</a:t>
            </a:r>
            <a:endParaRPr/>
          </a:p>
          <a:p>
            <a:pPr indent="0" lvl="0" marL="0" marR="0" rtl="0" algn="l">
              <a:lnSpc>
                <a:spcPct val="100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5e1d32d120_0_0"/>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Needs, Features, and Requirements</a:t>
            </a:r>
            <a:endParaRPr/>
          </a:p>
        </p:txBody>
      </p:sp>
      <p:sp>
        <p:nvSpPr>
          <p:cNvPr id="91" name="Google Shape;91;g25e1d32d120_0_0"/>
          <p:cNvSpPr txBox="1"/>
          <p:nvPr/>
        </p:nvSpPr>
        <p:spPr>
          <a:xfrm>
            <a:off x="4281726" y="3043338"/>
            <a:ext cx="2959500" cy="130350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92" name="Google Shape;92;g25e1d32d120_0_0"/>
          <p:cNvCxnSpPr/>
          <p:nvPr/>
        </p:nvCxnSpPr>
        <p:spPr>
          <a:xfrm flipH="1" rot="-4710748">
            <a:off x="4782594" y="3207984"/>
            <a:ext cx="94901" cy="305481"/>
          </a:xfrm>
          <a:prstGeom prst="straightConnector1">
            <a:avLst/>
          </a:prstGeom>
          <a:noFill/>
          <a:ln cap="flat" cmpd="sng" w="28575">
            <a:solidFill>
              <a:srgbClr val="EAEAEA"/>
            </a:solidFill>
            <a:prstDash val="solid"/>
            <a:miter lim="800000"/>
            <a:headEnd len="med" w="med" type="none"/>
            <a:tailEnd len="med" w="med" type="stealth"/>
          </a:ln>
        </p:spPr>
      </p:cxnSp>
      <p:cxnSp>
        <p:nvCxnSpPr>
          <p:cNvPr id="93" name="Google Shape;93;g25e1d32d120_0_0"/>
          <p:cNvCxnSpPr/>
          <p:nvPr/>
        </p:nvCxnSpPr>
        <p:spPr>
          <a:xfrm flipH="1" rot="6094618">
            <a:off x="6677484" y="3818412"/>
            <a:ext cx="113611" cy="287715"/>
          </a:xfrm>
          <a:prstGeom prst="straightConnector1">
            <a:avLst/>
          </a:prstGeom>
          <a:noFill/>
          <a:ln cap="flat" cmpd="sng" w="28575">
            <a:solidFill>
              <a:srgbClr val="EAEAEA"/>
            </a:solidFill>
            <a:prstDash val="solid"/>
            <a:miter lim="800000"/>
            <a:headEnd len="med" w="med" type="none"/>
            <a:tailEnd len="med" w="med" type="stealth"/>
          </a:ln>
        </p:spPr>
      </p:cxnSp>
      <p:sp>
        <p:nvSpPr>
          <p:cNvPr id="94" name="Google Shape;94;g25e1d32d120_0_0"/>
          <p:cNvSpPr/>
          <p:nvPr/>
        </p:nvSpPr>
        <p:spPr>
          <a:xfrm>
            <a:off x="704108" y="1386777"/>
            <a:ext cx="3356700" cy="3910500"/>
          </a:xfrm>
          <a:prstGeom prst="triangle">
            <a:avLst>
              <a:gd fmla="val 10628" name="adj"/>
            </a:avLst>
          </a:pr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5" name="Google Shape;95;g25e1d32d120_0_0"/>
          <p:cNvSpPr txBox="1"/>
          <p:nvPr/>
        </p:nvSpPr>
        <p:spPr>
          <a:xfrm>
            <a:off x="5003739" y="3432018"/>
            <a:ext cx="1380600" cy="480300"/>
          </a:xfrm>
          <a:prstGeom prst="rect">
            <a:avLst/>
          </a:prstGeom>
          <a:gradFill>
            <a:gsLst>
              <a:gs pos="0">
                <a:srgbClr val="259425"/>
              </a:gs>
              <a:gs pos="50000">
                <a:srgbClr val="33CC33"/>
              </a:gs>
              <a:gs pos="100000">
                <a:srgbClr val="259425"/>
              </a:gs>
            </a:gsLst>
            <a:lin ang="5400012" scaled="0"/>
          </a:gradFill>
          <a:ln cap="flat" cmpd="sng" w="9525">
            <a:solidFill>
              <a:srgbClr val="000000"/>
            </a:solidFill>
            <a:prstDash val="solid"/>
            <a:miter lim="800000"/>
            <a:headEnd len="sm" w="sm" type="none"/>
            <a:tailEnd len="sm" w="sm" type="none"/>
          </a:ln>
        </p:spPr>
        <p:txBody>
          <a:bodyPr anchorCtr="0" anchor="ctr" bIns="54850" lIns="109725" spcFirstLastPara="1" rIns="109725" wrap="square" tIns="54850">
            <a:sp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96" name="Google Shape;96;g25e1d32d120_0_0"/>
          <p:cNvSpPr txBox="1"/>
          <p:nvPr/>
        </p:nvSpPr>
        <p:spPr>
          <a:xfrm>
            <a:off x="4890800" y="3395125"/>
            <a:ext cx="16065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500" u="none">
                <a:solidFill>
                  <a:srgbClr val="000000"/>
                </a:solidFill>
                <a:latin typeface="Arial"/>
                <a:ea typeface="Arial"/>
                <a:cs typeface="Arial"/>
                <a:sym typeface="Arial"/>
              </a:rPr>
              <a:t>The system to be built</a:t>
            </a:r>
            <a:endParaRPr sz="1300"/>
          </a:p>
        </p:txBody>
      </p:sp>
      <p:sp>
        <p:nvSpPr>
          <p:cNvPr id="97" name="Google Shape;97;g25e1d32d120_0_0"/>
          <p:cNvSpPr txBox="1"/>
          <p:nvPr/>
        </p:nvSpPr>
        <p:spPr>
          <a:xfrm>
            <a:off x="849154" y="2392405"/>
            <a:ext cx="1169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Needs</a:t>
            </a:r>
            <a:endParaRPr/>
          </a:p>
        </p:txBody>
      </p:sp>
      <p:sp>
        <p:nvSpPr>
          <p:cNvPr id="98" name="Google Shape;98;g25e1d32d120_0_0"/>
          <p:cNvSpPr txBox="1"/>
          <p:nvPr/>
        </p:nvSpPr>
        <p:spPr>
          <a:xfrm>
            <a:off x="1093508" y="4312915"/>
            <a:ext cx="26706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Software</a:t>
            </a:r>
            <a:endParaRPr/>
          </a:p>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Requirements</a:t>
            </a:r>
            <a:endParaRPr/>
          </a:p>
        </p:txBody>
      </p:sp>
      <p:sp>
        <p:nvSpPr>
          <p:cNvPr id="99" name="Google Shape;99;g25e1d32d120_0_0"/>
          <p:cNvSpPr/>
          <p:nvPr/>
        </p:nvSpPr>
        <p:spPr>
          <a:xfrm flipH="1" rot="10800000">
            <a:off x="3317959" y="5886331"/>
            <a:ext cx="4557600" cy="867294"/>
          </a:xfrm>
          <a:custGeom>
            <a:rect b="b" l="l" r="r" t="t"/>
            <a:pathLst>
              <a:path extrusionOk="0" h="21600" w="21600">
                <a:moveTo>
                  <a:pt x="0" y="0"/>
                </a:moveTo>
                <a:lnTo>
                  <a:pt x="2456" y="21600"/>
                </a:lnTo>
                <a:lnTo>
                  <a:pt x="19144" y="21600"/>
                </a:lnTo>
                <a:lnTo>
                  <a:pt x="21600" y="0"/>
                </a:lnTo>
                <a:lnTo>
                  <a:pt x="0" y="0"/>
                </a:lnTo>
                <a:close/>
              </a:path>
            </a:pathLst>
          </a:cu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0" name="Google Shape;100;g25e1d32d120_0_0"/>
          <p:cNvSpPr/>
          <p:nvPr/>
        </p:nvSpPr>
        <p:spPr>
          <a:xfrm flipH="1" rot="10800000">
            <a:off x="1568902" y="5764059"/>
            <a:ext cx="4557600" cy="897912"/>
          </a:xfrm>
          <a:custGeom>
            <a:rect b="b" l="l" r="r" t="t"/>
            <a:pathLst>
              <a:path extrusionOk="0" h="21600" w="21600">
                <a:moveTo>
                  <a:pt x="0" y="0"/>
                </a:moveTo>
                <a:lnTo>
                  <a:pt x="2456" y="21600"/>
                </a:lnTo>
                <a:lnTo>
                  <a:pt x="19144" y="21600"/>
                </a:lnTo>
                <a:lnTo>
                  <a:pt x="21600" y="0"/>
                </a:lnTo>
                <a:lnTo>
                  <a:pt x="0" y="0"/>
                </a:lnTo>
                <a:close/>
              </a:path>
            </a:pathLst>
          </a:cu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1" name="Google Shape;101;g25e1d32d120_0_0"/>
          <p:cNvSpPr/>
          <p:nvPr/>
        </p:nvSpPr>
        <p:spPr>
          <a:xfrm flipH="1" rot="10800000">
            <a:off x="76200" y="5577423"/>
            <a:ext cx="4586814" cy="867294"/>
          </a:xfrm>
          <a:custGeom>
            <a:rect b="b" l="l" r="r" t="t"/>
            <a:pathLst>
              <a:path extrusionOk="0" h="21600" w="21600">
                <a:moveTo>
                  <a:pt x="0" y="0"/>
                </a:moveTo>
                <a:lnTo>
                  <a:pt x="2456" y="21600"/>
                </a:lnTo>
                <a:lnTo>
                  <a:pt x="19144" y="21600"/>
                </a:lnTo>
                <a:lnTo>
                  <a:pt x="21600" y="0"/>
                </a:lnTo>
                <a:lnTo>
                  <a:pt x="0" y="0"/>
                </a:lnTo>
                <a:close/>
              </a:path>
            </a:pathLst>
          </a:custGeom>
          <a:solidFill>
            <a:srgbClr val="99CC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02" name="Google Shape;102;g25e1d32d120_0_0"/>
          <p:cNvSpPr txBox="1"/>
          <p:nvPr/>
        </p:nvSpPr>
        <p:spPr>
          <a:xfrm>
            <a:off x="4534836" y="5896491"/>
            <a:ext cx="1367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Design</a:t>
            </a:r>
            <a:endParaRPr/>
          </a:p>
        </p:txBody>
      </p:sp>
      <p:sp>
        <p:nvSpPr>
          <p:cNvPr id="103" name="Google Shape;103;g25e1d32d120_0_0"/>
          <p:cNvSpPr txBox="1"/>
          <p:nvPr/>
        </p:nvSpPr>
        <p:spPr>
          <a:xfrm>
            <a:off x="747916" y="5718276"/>
            <a:ext cx="31119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Test Procedures</a:t>
            </a:r>
            <a:endParaRPr/>
          </a:p>
        </p:txBody>
      </p:sp>
      <p:sp>
        <p:nvSpPr>
          <p:cNvPr id="104" name="Google Shape;104;g25e1d32d120_0_0"/>
          <p:cNvSpPr txBox="1"/>
          <p:nvPr/>
        </p:nvSpPr>
        <p:spPr>
          <a:xfrm>
            <a:off x="6269290" y="5879518"/>
            <a:ext cx="1192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User Doc</a:t>
            </a:r>
            <a:endParaRPr/>
          </a:p>
        </p:txBody>
      </p:sp>
      <p:sp>
        <p:nvSpPr>
          <p:cNvPr id="105" name="Google Shape;105;g25e1d32d120_0_0"/>
          <p:cNvSpPr txBox="1"/>
          <p:nvPr/>
        </p:nvSpPr>
        <p:spPr>
          <a:xfrm>
            <a:off x="849149" y="3347162"/>
            <a:ext cx="18495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Features</a:t>
            </a:r>
            <a:endParaRPr/>
          </a:p>
        </p:txBody>
      </p:sp>
      <p:cxnSp>
        <p:nvCxnSpPr>
          <p:cNvPr id="106" name="Google Shape;106;g25e1d32d120_0_0"/>
          <p:cNvCxnSpPr/>
          <p:nvPr/>
        </p:nvCxnSpPr>
        <p:spPr>
          <a:xfrm>
            <a:off x="1325527" y="3942905"/>
            <a:ext cx="2182200" cy="0"/>
          </a:xfrm>
          <a:prstGeom prst="straightConnector1">
            <a:avLst/>
          </a:prstGeom>
          <a:noFill/>
          <a:ln cap="flat" cmpd="sng" w="28575">
            <a:solidFill>
              <a:srgbClr val="FFFFFF"/>
            </a:solidFill>
            <a:prstDash val="solid"/>
            <a:miter lim="800000"/>
            <a:headEnd len="med" w="med" type="none"/>
            <a:tailEnd len="med" w="med" type="none"/>
          </a:ln>
        </p:spPr>
      </p:cxnSp>
      <p:sp>
        <p:nvSpPr>
          <p:cNvPr id="107" name="Google Shape;107;g25e1d32d120_0_0"/>
          <p:cNvSpPr txBox="1"/>
          <p:nvPr/>
        </p:nvSpPr>
        <p:spPr>
          <a:xfrm>
            <a:off x="6543494" y="3788450"/>
            <a:ext cx="2523000"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0" i="1" lang="en-US" sz="2800" u="none">
                <a:solidFill>
                  <a:srgbClr val="000000"/>
                </a:solidFill>
                <a:latin typeface="Arial"/>
                <a:ea typeface="Arial"/>
                <a:cs typeface="Arial"/>
                <a:sym typeface="Arial"/>
              </a:rPr>
              <a:t>Solution Space</a:t>
            </a:r>
            <a:endParaRPr/>
          </a:p>
        </p:txBody>
      </p:sp>
      <p:cxnSp>
        <p:nvCxnSpPr>
          <p:cNvPr id="108" name="Google Shape;108;g25e1d32d120_0_0"/>
          <p:cNvCxnSpPr/>
          <p:nvPr/>
        </p:nvCxnSpPr>
        <p:spPr>
          <a:xfrm flipH="1" rot="10800000">
            <a:off x="3069716" y="2873505"/>
            <a:ext cx="5876700" cy="1800"/>
          </a:xfrm>
          <a:prstGeom prst="straightConnector1">
            <a:avLst/>
          </a:prstGeom>
          <a:noFill/>
          <a:ln cap="flat" cmpd="sng" w="38100">
            <a:solidFill>
              <a:srgbClr val="A6A6A6"/>
            </a:solidFill>
            <a:prstDash val="solid"/>
            <a:miter lim="800000"/>
            <a:headEnd len="med" w="med" type="none"/>
            <a:tailEnd len="med" w="med" type="none"/>
          </a:ln>
        </p:spPr>
      </p:cxnSp>
      <p:sp>
        <p:nvSpPr>
          <p:cNvPr id="109" name="Google Shape;109;g25e1d32d120_0_0"/>
          <p:cNvSpPr txBox="1"/>
          <p:nvPr/>
        </p:nvSpPr>
        <p:spPr>
          <a:xfrm>
            <a:off x="6535381" y="1329069"/>
            <a:ext cx="2495400"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0" i="1" lang="en-US" sz="2800" u="none">
                <a:solidFill>
                  <a:srgbClr val="000000"/>
                </a:solidFill>
                <a:latin typeface="Arial"/>
                <a:ea typeface="Arial"/>
                <a:cs typeface="Arial"/>
                <a:sym typeface="Arial"/>
              </a:rPr>
              <a:t>Problem Space</a:t>
            </a:r>
            <a:endParaRPr/>
          </a:p>
        </p:txBody>
      </p:sp>
      <p:cxnSp>
        <p:nvCxnSpPr>
          <p:cNvPr id="110" name="Google Shape;110;g25e1d32d120_0_0"/>
          <p:cNvCxnSpPr/>
          <p:nvPr/>
        </p:nvCxnSpPr>
        <p:spPr>
          <a:xfrm>
            <a:off x="2368795" y="1396961"/>
            <a:ext cx="1659600" cy="3858000"/>
          </a:xfrm>
          <a:prstGeom prst="straightConnector1">
            <a:avLst/>
          </a:prstGeom>
          <a:noFill/>
          <a:ln cap="flat" cmpd="sng" w="38100">
            <a:solidFill>
              <a:srgbClr val="FFFFFF"/>
            </a:solidFill>
            <a:prstDash val="solid"/>
            <a:miter lim="800000"/>
            <a:headEnd len="med" w="med" type="none"/>
            <a:tailEnd len="med" w="med" type="none"/>
          </a:ln>
        </p:spPr>
      </p:cxnSp>
      <p:cxnSp>
        <p:nvCxnSpPr>
          <p:cNvPr id="111" name="Google Shape;111;g25e1d32d120_0_0"/>
          <p:cNvCxnSpPr/>
          <p:nvPr/>
        </p:nvCxnSpPr>
        <p:spPr>
          <a:xfrm flipH="1">
            <a:off x="6512626" y="3347153"/>
            <a:ext cx="285600" cy="176400"/>
          </a:xfrm>
          <a:prstGeom prst="straightConnector1">
            <a:avLst/>
          </a:prstGeom>
          <a:noFill/>
          <a:ln cap="flat" cmpd="sng" w="28575">
            <a:solidFill>
              <a:srgbClr val="EAEAEA"/>
            </a:solidFill>
            <a:prstDash val="solid"/>
            <a:miter lim="800000"/>
            <a:headEnd len="med" w="med" type="none"/>
            <a:tailEnd len="med" w="med" type="stealth"/>
          </a:ln>
        </p:spPr>
      </p:cxnSp>
      <p:grpSp>
        <p:nvGrpSpPr>
          <p:cNvPr id="112" name="Google Shape;112;g25e1d32d120_0_0"/>
          <p:cNvGrpSpPr/>
          <p:nvPr/>
        </p:nvGrpSpPr>
        <p:grpSpPr>
          <a:xfrm>
            <a:off x="4411526" y="3150267"/>
            <a:ext cx="298562" cy="395482"/>
            <a:chOff x="7654" y="3380"/>
            <a:chExt cx="554" cy="754"/>
          </a:xfrm>
        </p:grpSpPr>
        <p:sp>
          <p:nvSpPr>
            <p:cNvPr id="113" name="Google Shape;113;g25e1d32d120_0_0"/>
            <p:cNvSpPr/>
            <p:nvPr/>
          </p:nvSpPr>
          <p:spPr>
            <a:xfrm>
              <a:off x="7805" y="3380"/>
              <a:ext cx="300" cy="300"/>
            </a:xfrm>
            <a:prstGeom prst="ellipse">
              <a:avLst/>
            </a:prstGeom>
            <a:noFill/>
            <a:ln cap="flat" cmpd="sng" w="28575">
              <a:solidFill>
                <a:srgbClr val="EAEAEA"/>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114" name="Google Shape;114;g25e1d32d120_0_0"/>
            <p:cNvCxnSpPr/>
            <p:nvPr/>
          </p:nvCxnSpPr>
          <p:spPr>
            <a:xfrm>
              <a:off x="7931" y="3630"/>
              <a:ext cx="0" cy="300"/>
            </a:xfrm>
            <a:prstGeom prst="straightConnector1">
              <a:avLst/>
            </a:prstGeom>
            <a:noFill/>
            <a:ln cap="flat" cmpd="sng" w="28575">
              <a:solidFill>
                <a:srgbClr val="EAEAEA"/>
              </a:solidFill>
              <a:prstDash val="solid"/>
              <a:miter lim="800000"/>
              <a:headEnd len="med" w="med" type="none"/>
              <a:tailEnd len="med" w="med" type="none"/>
            </a:ln>
          </p:spPr>
        </p:cxnSp>
        <p:cxnSp>
          <p:nvCxnSpPr>
            <p:cNvPr id="115" name="Google Shape;115;g25e1d32d120_0_0"/>
            <p:cNvCxnSpPr/>
            <p:nvPr/>
          </p:nvCxnSpPr>
          <p:spPr>
            <a:xfrm>
              <a:off x="7731" y="3695"/>
              <a:ext cx="300" cy="0"/>
            </a:xfrm>
            <a:prstGeom prst="straightConnector1">
              <a:avLst/>
            </a:prstGeom>
            <a:noFill/>
            <a:ln cap="flat" cmpd="sng" w="28575">
              <a:solidFill>
                <a:srgbClr val="EAEAEA"/>
              </a:solidFill>
              <a:prstDash val="solid"/>
              <a:miter lim="800000"/>
              <a:headEnd len="med" w="med" type="none"/>
              <a:tailEnd len="med" w="med" type="none"/>
            </a:ln>
          </p:spPr>
        </p:cxnSp>
        <p:sp>
          <p:nvSpPr>
            <p:cNvPr id="116" name="Google Shape;116;g25e1d32d120_0_0"/>
            <p:cNvSpPr/>
            <p:nvPr/>
          </p:nvSpPr>
          <p:spPr>
            <a:xfrm>
              <a:off x="7654" y="3862"/>
              <a:ext cx="554" cy="272"/>
            </a:xfrm>
            <a:custGeom>
              <a:rect b="b" l="l" r="r" t="t"/>
              <a:pathLst>
                <a:path extrusionOk="0" h="54" w="108">
                  <a:moveTo>
                    <a:pt x="0" y="54"/>
                  </a:moveTo>
                  <a:lnTo>
                    <a:pt x="54" y="0"/>
                  </a:lnTo>
                  <a:lnTo>
                    <a:pt x="108" y="54"/>
                  </a:lnTo>
                </a:path>
              </a:pathLst>
            </a:custGeom>
            <a:noFill/>
            <a:ln cap="flat" cmpd="sng" w="28575">
              <a:solidFill>
                <a:srgbClr val="EAEAEA"/>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grpSp>
        <p:nvGrpSpPr>
          <p:cNvPr id="117" name="Google Shape;117;g25e1d32d120_0_0"/>
          <p:cNvGrpSpPr/>
          <p:nvPr/>
        </p:nvGrpSpPr>
        <p:grpSpPr>
          <a:xfrm>
            <a:off x="4362851" y="3776569"/>
            <a:ext cx="311543" cy="410759"/>
            <a:chOff x="7654" y="3380"/>
            <a:chExt cx="554" cy="754"/>
          </a:xfrm>
        </p:grpSpPr>
        <p:sp>
          <p:nvSpPr>
            <p:cNvPr id="118" name="Google Shape;118;g25e1d32d120_0_0"/>
            <p:cNvSpPr/>
            <p:nvPr/>
          </p:nvSpPr>
          <p:spPr>
            <a:xfrm>
              <a:off x="7805" y="3380"/>
              <a:ext cx="300" cy="300"/>
            </a:xfrm>
            <a:prstGeom prst="ellipse">
              <a:avLst/>
            </a:prstGeom>
            <a:noFill/>
            <a:ln cap="flat" cmpd="sng" w="28575">
              <a:solidFill>
                <a:srgbClr val="EAEAEA"/>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119" name="Google Shape;119;g25e1d32d120_0_0"/>
            <p:cNvCxnSpPr/>
            <p:nvPr/>
          </p:nvCxnSpPr>
          <p:spPr>
            <a:xfrm>
              <a:off x="7931" y="3630"/>
              <a:ext cx="0" cy="300"/>
            </a:xfrm>
            <a:prstGeom prst="straightConnector1">
              <a:avLst/>
            </a:prstGeom>
            <a:noFill/>
            <a:ln cap="flat" cmpd="sng" w="28575">
              <a:solidFill>
                <a:srgbClr val="EAEAEA"/>
              </a:solidFill>
              <a:prstDash val="solid"/>
              <a:miter lim="800000"/>
              <a:headEnd len="med" w="med" type="none"/>
              <a:tailEnd len="med" w="med" type="none"/>
            </a:ln>
          </p:spPr>
        </p:cxnSp>
        <p:cxnSp>
          <p:nvCxnSpPr>
            <p:cNvPr id="120" name="Google Shape;120;g25e1d32d120_0_0"/>
            <p:cNvCxnSpPr/>
            <p:nvPr/>
          </p:nvCxnSpPr>
          <p:spPr>
            <a:xfrm>
              <a:off x="7731" y="3695"/>
              <a:ext cx="300" cy="0"/>
            </a:xfrm>
            <a:prstGeom prst="straightConnector1">
              <a:avLst/>
            </a:prstGeom>
            <a:noFill/>
            <a:ln cap="flat" cmpd="sng" w="28575">
              <a:solidFill>
                <a:srgbClr val="EAEAEA"/>
              </a:solidFill>
              <a:prstDash val="solid"/>
              <a:miter lim="800000"/>
              <a:headEnd len="med" w="med" type="none"/>
              <a:tailEnd len="med" w="med" type="none"/>
            </a:ln>
          </p:spPr>
        </p:cxnSp>
        <p:sp>
          <p:nvSpPr>
            <p:cNvPr id="121" name="Google Shape;121;g25e1d32d120_0_0"/>
            <p:cNvSpPr/>
            <p:nvPr/>
          </p:nvSpPr>
          <p:spPr>
            <a:xfrm>
              <a:off x="7654" y="3862"/>
              <a:ext cx="554" cy="272"/>
            </a:xfrm>
            <a:custGeom>
              <a:rect b="b" l="l" r="r" t="t"/>
              <a:pathLst>
                <a:path extrusionOk="0" h="54" w="108">
                  <a:moveTo>
                    <a:pt x="0" y="54"/>
                  </a:moveTo>
                  <a:lnTo>
                    <a:pt x="54" y="0"/>
                  </a:lnTo>
                  <a:lnTo>
                    <a:pt x="108" y="54"/>
                  </a:lnTo>
                </a:path>
              </a:pathLst>
            </a:custGeom>
            <a:noFill/>
            <a:ln cap="flat" cmpd="sng" w="28575">
              <a:solidFill>
                <a:srgbClr val="EAEAEA"/>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grpSp>
        <p:nvGrpSpPr>
          <p:cNvPr id="122" name="Google Shape;122;g25e1d32d120_0_0"/>
          <p:cNvGrpSpPr/>
          <p:nvPr/>
        </p:nvGrpSpPr>
        <p:grpSpPr>
          <a:xfrm>
            <a:off x="6864749" y="3168938"/>
            <a:ext cx="298562" cy="395482"/>
            <a:chOff x="7654" y="3380"/>
            <a:chExt cx="554" cy="754"/>
          </a:xfrm>
        </p:grpSpPr>
        <p:sp>
          <p:nvSpPr>
            <p:cNvPr id="123" name="Google Shape;123;g25e1d32d120_0_0"/>
            <p:cNvSpPr/>
            <p:nvPr/>
          </p:nvSpPr>
          <p:spPr>
            <a:xfrm>
              <a:off x="7805" y="3380"/>
              <a:ext cx="300" cy="300"/>
            </a:xfrm>
            <a:prstGeom prst="ellipse">
              <a:avLst/>
            </a:prstGeom>
            <a:noFill/>
            <a:ln cap="flat" cmpd="sng" w="28575">
              <a:solidFill>
                <a:srgbClr val="EAEAEA"/>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124" name="Google Shape;124;g25e1d32d120_0_0"/>
            <p:cNvCxnSpPr/>
            <p:nvPr/>
          </p:nvCxnSpPr>
          <p:spPr>
            <a:xfrm>
              <a:off x="7931" y="3630"/>
              <a:ext cx="0" cy="300"/>
            </a:xfrm>
            <a:prstGeom prst="straightConnector1">
              <a:avLst/>
            </a:prstGeom>
            <a:noFill/>
            <a:ln cap="flat" cmpd="sng" w="28575">
              <a:solidFill>
                <a:srgbClr val="EAEAEA"/>
              </a:solidFill>
              <a:prstDash val="solid"/>
              <a:miter lim="800000"/>
              <a:headEnd len="med" w="med" type="none"/>
              <a:tailEnd len="med" w="med" type="none"/>
            </a:ln>
          </p:spPr>
        </p:cxnSp>
        <p:cxnSp>
          <p:nvCxnSpPr>
            <p:cNvPr id="125" name="Google Shape;125;g25e1d32d120_0_0"/>
            <p:cNvCxnSpPr/>
            <p:nvPr/>
          </p:nvCxnSpPr>
          <p:spPr>
            <a:xfrm>
              <a:off x="7731" y="3695"/>
              <a:ext cx="300" cy="0"/>
            </a:xfrm>
            <a:prstGeom prst="straightConnector1">
              <a:avLst/>
            </a:prstGeom>
            <a:noFill/>
            <a:ln cap="flat" cmpd="sng" w="28575">
              <a:solidFill>
                <a:srgbClr val="EAEAEA"/>
              </a:solidFill>
              <a:prstDash val="solid"/>
              <a:miter lim="800000"/>
              <a:headEnd len="med" w="med" type="none"/>
              <a:tailEnd len="med" w="med" type="none"/>
            </a:ln>
          </p:spPr>
        </p:cxnSp>
        <p:sp>
          <p:nvSpPr>
            <p:cNvPr id="126" name="Google Shape;126;g25e1d32d120_0_0"/>
            <p:cNvSpPr/>
            <p:nvPr/>
          </p:nvSpPr>
          <p:spPr>
            <a:xfrm>
              <a:off x="7654" y="3862"/>
              <a:ext cx="554" cy="272"/>
            </a:xfrm>
            <a:custGeom>
              <a:rect b="b" l="l" r="r" t="t"/>
              <a:pathLst>
                <a:path extrusionOk="0" h="54" w="108">
                  <a:moveTo>
                    <a:pt x="0" y="54"/>
                  </a:moveTo>
                  <a:lnTo>
                    <a:pt x="54" y="0"/>
                  </a:lnTo>
                  <a:lnTo>
                    <a:pt x="108" y="54"/>
                  </a:lnTo>
                </a:path>
              </a:pathLst>
            </a:custGeom>
            <a:noFill/>
            <a:ln cap="flat" cmpd="sng" w="28575">
              <a:solidFill>
                <a:srgbClr val="EAEAEA"/>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grpSp>
        <p:nvGrpSpPr>
          <p:cNvPr id="127" name="Google Shape;127;g25e1d32d120_0_0"/>
          <p:cNvGrpSpPr/>
          <p:nvPr/>
        </p:nvGrpSpPr>
        <p:grpSpPr>
          <a:xfrm>
            <a:off x="6864749" y="3858040"/>
            <a:ext cx="298562" cy="395482"/>
            <a:chOff x="7654" y="3380"/>
            <a:chExt cx="554" cy="754"/>
          </a:xfrm>
        </p:grpSpPr>
        <p:sp>
          <p:nvSpPr>
            <p:cNvPr id="128" name="Google Shape;128;g25e1d32d120_0_0"/>
            <p:cNvSpPr/>
            <p:nvPr/>
          </p:nvSpPr>
          <p:spPr>
            <a:xfrm>
              <a:off x="7805" y="3380"/>
              <a:ext cx="300" cy="300"/>
            </a:xfrm>
            <a:prstGeom prst="ellipse">
              <a:avLst/>
            </a:prstGeom>
            <a:noFill/>
            <a:ln cap="flat" cmpd="sng" w="28575">
              <a:solidFill>
                <a:srgbClr val="EAEAEA"/>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129" name="Google Shape;129;g25e1d32d120_0_0"/>
            <p:cNvCxnSpPr/>
            <p:nvPr/>
          </p:nvCxnSpPr>
          <p:spPr>
            <a:xfrm>
              <a:off x="7931" y="3630"/>
              <a:ext cx="0" cy="300"/>
            </a:xfrm>
            <a:prstGeom prst="straightConnector1">
              <a:avLst/>
            </a:prstGeom>
            <a:noFill/>
            <a:ln cap="flat" cmpd="sng" w="28575">
              <a:solidFill>
                <a:srgbClr val="EAEAEA"/>
              </a:solidFill>
              <a:prstDash val="solid"/>
              <a:miter lim="800000"/>
              <a:headEnd len="med" w="med" type="none"/>
              <a:tailEnd len="med" w="med" type="none"/>
            </a:ln>
          </p:spPr>
        </p:cxnSp>
        <p:cxnSp>
          <p:nvCxnSpPr>
            <p:cNvPr id="130" name="Google Shape;130;g25e1d32d120_0_0"/>
            <p:cNvCxnSpPr/>
            <p:nvPr/>
          </p:nvCxnSpPr>
          <p:spPr>
            <a:xfrm>
              <a:off x="7731" y="3695"/>
              <a:ext cx="300" cy="0"/>
            </a:xfrm>
            <a:prstGeom prst="straightConnector1">
              <a:avLst/>
            </a:prstGeom>
            <a:noFill/>
            <a:ln cap="flat" cmpd="sng" w="28575">
              <a:solidFill>
                <a:srgbClr val="EAEAEA"/>
              </a:solidFill>
              <a:prstDash val="solid"/>
              <a:miter lim="800000"/>
              <a:headEnd len="med" w="med" type="none"/>
              <a:tailEnd len="med" w="med" type="none"/>
            </a:ln>
          </p:spPr>
        </p:cxnSp>
        <p:sp>
          <p:nvSpPr>
            <p:cNvPr id="131" name="Google Shape;131;g25e1d32d120_0_0"/>
            <p:cNvSpPr/>
            <p:nvPr/>
          </p:nvSpPr>
          <p:spPr>
            <a:xfrm>
              <a:off x="7654" y="3862"/>
              <a:ext cx="554" cy="272"/>
            </a:xfrm>
            <a:custGeom>
              <a:rect b="b" l="l" r="r" t="t"/>
              <a:pathLst>
                <a:path extrusionOk="0" h="54" w="108">
                  <a:moveTo>
                    <a:pt x="0" y="54"/>
                  </a:moveTo>
                  <a:lnTo>
                    <a:pt x="54" y="0"/>
                  </a:lnTo>
                  <a:lnTo>
                    <a:pt x="108" y="54"/>
                  </a:lnTo>
                </a:path>
              </a:pathLst>
            </a:custGeom>
            <a:noFill/>
            <a:ln cap="flat" cmpd="sng" w="28575">
              <a:solidFill>
                <a:srgbClr val="EAEAEA"/>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cxnSp>
        <p:nvCxnSpPr>
          <p:cNvPr id="132" name="Google Shape;132;g25e1d32d120_0_0"/>
          <p:cNvCxnSpPr/>
          <p:nvPr/>
        </p:nvCxnSpPr>
        <p:spPr>
          <a:xfrm rot="-4770176">
            <a:off x="4675866" y="3837646"/>
            <a:ext cx="223948" cy="233869"/>
          </a:xfrm>
          <a:prstGeom prst="straightConnector1">
            <a:avLst/>
          </a:prstGeom>
          <a:noFill/>
          <a:ln cap="flat" cmpd="sng" w="28575">
            <a:solidFill>
              <a:srgbClr val="EAEAEA"/>
            </a:solidFill>
            <a:prstDash val="solid"/>
            <a:miter lim="800000"/>
            <a:headEnd len="med" w="med" type="none"/>
            <a:tailEnd len="med" w="med" type="stealth"/>
          </a:ln>
        </p:spPr>
      </p:cxnSp>
      <p:cxnSp>
        <p:nvCxnSpPr>
          <p:cNvPr id="133" name="Google Shape;133;g25e1d32d120_0_0"/>
          <p:cNvCxnSpPr/>
          <p:nvPr/>
        </p:nvCxnSpPr>
        <p:spPr>
          <a:xfrm>
            <a:off x="1779827" y="2865121"/>
            <a:ext cx="1205700" cy="13500"/>
          </a:xfrm>
          <a:prstGeom prst="straightConnector1">
            <a:avLst/>
          </a:prstGeom>
          <a:noFill/>
          <a:ln cap="flat" cmpd="sng" w="28575">
            <a:solidFill>
              <a:srgbClr val="FFFFFF"/>
            </a:solidFill>
            <a:prstDash val="solid"/>
            <a:miter lim="800000"/>
            <a:headEnd len="med" w="med" type="none"/>
            <a:tailEnd len="med" w="med" type="none"/>
          </a:ln>
        </p:spPr>
      </p:cxnSp>
      <p:cxnSp>
        <p:nvCxnSpPr>
          <p:cNvPr id="134" name="Google Shape;134;g25e1d32d120_0_0"/>
          <p:cNvCxnSpPr/>
          <p:nvPr/>
        </p:nvCxnSpPr>
        <p:spPr>
          <a:xfrm flipH="1" rot="10800000">
            <a:off x="3506170" y="3810575"/>
            <a:ext cx="129600" cy="88200"/>
          </a:xfrm>
          <a:prstGeom prst="straightConnector1">
            <a:avLst/>
          </a:prstGeom>
          <a:noFill/>
          <a:ln cap="flat" cmpd="sng" w="28575">
            <a:solidFill>
              <a:srgbClr val="FFFFFF"/>
            </a:solidFill>
            <a:prstDash val="solid"/>
            <a:miter lim="800000"/>
            <a:headEnd len="med" w="med" type="none"/>
            <a:tailEnd len="med" w="med" type="none"/>
          </a:ln>
        </p:spPr>
      </p:cxnSp>
      <p:cxnSp>
        <p:nvCxnSpPr>
          <p:cNvPr id="135" name="Google Shape;135;g25e1d32d120_0_0"/>
          <p:cNvCxnSpPr/>
          <p:nvPr/>
        </p:nvCxnSpPr>
        <p:spPr>
          <a:xfrm flipH="1" rot="10800000">
            <a:off x="3024286" y="2753159"/>
            <a:ext cx="129600" cy="88200"/>
          </a:xfrm>
          <a:prstGeom prst="straightConnector1">
            <a:avLst/>
          </a:prstGeom>
          <a:noFill/>
          <a:ln cap="flat" cmpd="sng" w="28575">
            <a:solidFill>
              <a:srgbClr val="FFFFFF"/>
            </a:solidFill>
            <a:prstDash val="solid"/>
            <a:miter lim="800000"/>
            <a:headEnd len="med" w="med" type="none"/>
            <a:tailEnd len="med" w="med" type="none"/>
          </a:ln>
        </p:spPr>
      </p:cxnSp>
      <p:sp>
        <p:nvSpPr>
          <p:cNvPr id="136" name="Google Shape;136;g25e1d32d120_0_0"/>
          <p:cNvSpPr/>
          <p:nvPr/>
        </p:nvSpPr>
        <p:spPr>
          <a:xfrm rot="313751">
            <a:off x="3480116" y="3423651"/>
            <a:ext cx="521010" cy="726205"/>
          </a:xfrm>
          <a:custGeom>
            <a:rect b="b" l="l" r="r" t="t"/>
            <a:pathLst>
              <a:path extrusionOk="0" h="585" w="321">
                <a:moveTo>
                  <a:pt x="0" y="0"/>
                </a:moveTo>
                <a:cubicBezTo>
                  <a:pt x="78" y="7"/>
                  <a:pt x="157" y="14"/>
                  <a:pt x="209" y="79"/>
                </a:cubicBezTo>
                <a:cubicBezTo>
                  <a:pt x="261" y="144"/>
                  <a:pt x="307" y="309"/>
                  <a:pt x="314" y="393"/>
                </a:cubicBezTo>
                <a:cubicBezTo>
                  <a:pt x="321" y="477"/>
                  <a:pt x="287" y="531"/>
                  <a:pt x="253" y="585"/>
                </a:cubicBezTo>
              </a:path>
            </a:pathLst>
          </a:custGeom>
          <a:noFill/>
          <a:ln cap="flat" cmpd="sng" w="28575">
            <a:solidFill>
              <a:srgbClr val="000000"/>
            </a:solidFill>
            <a:prstDash val="solid"/>
            <a:round/>
            <a:headEnd len="sm" w="sm" type="none"/>
            <a:tailEnd len="sm" w="sm" type="none"/>
          </a:ln>
        </p:spPr>
        <p:txBody>
          <a:bodyPr anchorCtr="0" anchor="t"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7" name="Google Shape;137;g25e1d32d120_0_0"/>
          <p:cNvSpPr/>
          <p:nvPr/>
        </p:nvSpPr>
        <p:spPr>
          <a:xfrm rot="313751">
            <a:off x="3007967" y="2357749"/>
            <a:ext cx="521010" cy="726205"/>
          </a:xfrm>
          <a:custGeom>
            <a:rect b="b" l="l" r="r" t="t"/>
            <a:pathLst>
              <a:path extrusionOk="0" h="585" w="321">
                <a:moveTo>
                  <a:pt x="0" y="0"/>
                </a:moveTo>
                <a:cubicBezTo>
                  <a:pt x="78" y="7"/>
                  <a:pt x="157" y="14"/>
                  <a:pt x="209" y="79"/>
                </a:cubicBezTo>
                <a:cubicBezTo>
                  <a:pt x="261" y="144"/>
                  <a:pt x="307" y="309"/>
                  <a:pt x="314" y="393"/>
                </a:cubicBezTo>
                <a:cubicBezTo>
                  <a:pt x="321" y="477"/>
                  <a:pt x="287" y="531"/>
                  <a:pt x="253" y="585"/>
                </a:cubicBezTo>
              </a:path>
            </a:pathLst>
          </a:custGeom>
          <a:noFill/>
          <a:ln cap="flat" cmpd="sng" w="28575">
            <a:solidFill>
              <a:srgbClr val="000000"/>
            </a:solidFill>
            <a:prstDash val="solid"/>
            <a:round/>
            <a:headEnd len="sm" w="sm" type="none"/>
            <a:tailEnd len="sm" w="sm" type="none"/>
          </a:ln>
        </p:spPr>
        <p:txBody>
          <a:bodyPr anchorCtr="0" anchor="t"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8" name="Google Shape;138;g25e1d32d120_0_0"/>
          <p:cNvSpPr/>
          <p:nvPr/>
        </p:nvSpPr>
        <p:spPr>
          <a:xfrm rot="313751">
            <a:off x="4151832" y="4856168"/>
            <a:ext cx="521010" cy="726205"/>
          </a:xfrm>
          <a:custGeom>
            <a:rect b="b" l="l" r="r" t="t"/>
            <a:pathLst>
              <a:path extrusionOk="0" h="585" w="321">
                <a:moveTo>
                  <a:pt x="0" y="0"/>
                </a:moveTo>
                <a:cubicBezTo>
                  <a:pt x="78" y="7"/>
                  <a:pt x="157" y="14"/>
                  <a:pt x="209" y="79"/>
                </a:cubicBezTo>
                <a:cubicBezTo>
                  <a:pt x="261" y="144"/>
                  <a:pt x="307" y="309"/>
                  <a:pt x="314" y="393"/>
                </a:cubicBezTo>
                <a:cubicBezTo>
                  <a:pt x="321" y="477"/>
                  <a:pt x="287" y="531"/>
                  <a:pt x="253" y="585"/>
                </a:cubicBezTo>
              </a:path>
            </a:pathLst>
          </a:custGeom>
          <a:noFill/>
          <a:ln cap="flat" cmpd="sng" w="28575">
            <a:solidFill>
              <a:srgbClr val="000000"/>
            </a:solidFill>
            <a:prstDash val="solid"/>
            <a:round/>
            <a:headEnd len="sm" w="sm" type="none"/>
            <a:tailEnd len="sm" w="sm" type="none"/>
          </a:ln>
        </p:spPr>
        <p:txBody>
          <a:bodyPr anchorCtr="0" anchor="t"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39" name="Google Shape;139;g25e1d32d120_0_0"/>
          <p:cNvSpPr/>
          <p:nvPr/>
        </p:nvSpPr>
        <p:spPr>
          <a:xfrm>
            <a:off x="4583511" y="5115735"/>
            <a:ext cx="765821" cy="473545"/>
          </a:xfrm>
          <a:custGeom>
            <a:rect b="b" l="l" r="r" t="t"/>
            <a:pathLst>
              <a:path extrusionOk="0" h="279" w="472">
                <a:moveTo>
                  <a:pt x="0" y="0"/>
                </a:moveTo>
                <a:cubicBezTo>
                  <a:pt x="126" y="16"/>
                  <a:pt x="253" y="32"/>
                  <a:pt x="332" y="79"/>
                </a:cubicBezTo>
                <a:cubicBezTo>
                  <a:pt x="411" y="126"/>
                  <a:pt x="441" y="202"/>
                  <a:pt x="472" y="279"/>
                </a:cubicBezTo>
              </a:path>
            </a:pathLst>
          </a:custGeom>
          <a:noFill/>
          <a:ln cap="flat" cmpd="sng" w="28575">
            <a:solidFill>
              <a:srgbClr val="000000"/>
            </a:solidFill>
            <a:prstDash val="solid"/>
            <a:round/>
            <a:headEnd len="sm" w="sm" type="none"/>
            <a:tailEnd len="sm" w="sm" type="none"/>
          </a:ln>
        </p:spPr>
        <p:txBody>
          <a:bodyPr anchorCtr="0" anchor="t"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0" name="Google Shape;140;g25e1d32d120_0_0"/>
          <p:cNvSpPr/>
          <p:nvPr/>
        </p:nvSpPr>
        <p:spPr>
          <a:xfrm>
            <a:off x="4948573" y="5163260"/>
            <a:ext cx="1685780" cy="436205"/>
          </a:xfrm>
          <a:custGeom>
            <a:rect b="b" l="l" r="r" t="t"/>
            <a:pathLst>
              <a:path extrusionOk="0" h="257" w="1039">
                <a:moveTo>
                  <a:pt x="0" y="21"/>
                </a:moveTo>
                <a:cubicBezTo>
                  <a:pt x="262" y="10"/>
                  <a:pt x="525" y="0"/>
                  <a:pt x="698" y="39"/>
                </a:cubicBezTo>
                <a:cubicBezTo>
                  <a:pt x="871" y="78"/>
                  <a:pt x="979" y="218"/>
                  <a:pt x="1039" y="257"/>
                </a:cubicBezTo>
              </a:path>
            </a:pathLst>
          </a:custGeom>
          <a:noFill/>
          <a:ln cap="flat" cmpd="sng" w="28575">
            <a:solidFill>
              <a:srgbClr val="000000"/>
            </a:solidFill>
            <a:prstDash val="solid"/>
            <a:round/>
            <a:headEnd len="sm" w="sm" type="none"/>
            <a:tailEnd len="sm" w="sm" type="none"/>
          </a:ln>
        </p:spPr>
        <p:txBody>
          <a:bodyPr anchorCtr="0" anchor="t"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1" name="Google Shape;141;g25e1d32d120_0_0"/>
          <p:cNvSpPr txBox="1"/>
          <p:nvPr/>
        </p:nvSpPr>
        <p:spPr>
          <a:xfrm>
            <a:off x="5659229" y="4779671"/>
            <a:ext cx="2041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Traceability</a:t>
            </a:r>
            <a:endParaRPr/>
          </a:p>
        </p:txBody>
      </p:sp>
      <p:cxnSp>
        <p:nvCxnSpPr>
          <p:cNvPr id="142" name="Google Shape;142;g25e1d32d120_0_0"/>
          <p:cNvCxnSpPr/>
          <p:nvPr/>
        </p:nvCxnSpPr>
        <p:spPr>
          <a:xfrm>
            <a:off x="4121097" y="5597767"/>
            <a:ext cx="498300" cy="843600"/>
          </a:xfrm>
          <a:prstGeom prst="straightConnector1">
            <a:avLst/>
          </a:prstGeom>
          <a:noFill/>
          <a:ln cap="flat" cmpd="sng" w="28575">
            <a:solidFill>
              <a:srgbClr val="FFFFFF"/>
            </a:solidFill>
            <a:prstDash val="solid"/>
            <a:miter lim="800000"/>
            <a:headEnd len="med" w="med" type="none"/>
            <a:tailEnd len="med" w="med" type="none"/>
          </a:ln>
        </p:spPr>
      </p:cxnSp>
      <p:cxnSp>
        <p:nvCxnSpPr>
          <p:cNvPr id="143" name="Google Shape;143;g25e1d32d120_0_0"/>
          <p:cNvCxnSpPr/>
          <p:nvPr/>
        </p:nvCxnSpPr>
        <p:spPr>
          <a:xfrm>
            <a:off x="5566747" y="5760708"/>
            <a:ext cx="478500" cy="863700"/>
          </a:xfrm>
          <a:prstGeom prst="straightConnector1">
            <a:avLst/>
          </a:prstGeom>
          <a:noFill/>
          <a:ln cap="flat" cmpd="sng" w="28575">
            <a:solidFill>
              <a:srgbClr val="FFFFFF"/>
            </a:solidFill>
            <a:prstDash val="solid"/>
            <a:miter lim="800000"/>
            <a:headEnd len="med" w="med" type="none"/>
            <a:tailEnd len="med" w="med" type="none"/>
          </a:ln>
        </p:spPr>
      </p:cxnSp>
      <p:cxnSp>
        <p:nvCxnSpPr>
          <p:cNvPr id="144" name="Google Shape;144;g25e1d32d120_0_0"/>
          <p:cNvCxnSpPr/>
          <p:nvPr/>
        </p:nvCxnSpPr>
        <p:spPr>
          <a:xfrm>
            <a:off x="7328785" y="5908373"/>
            <a:ext cx="498300" cy="843600"/>
          </a:xfrm>
          <a:prstGeom prst="straightConnector1">
            <a:avLst/>
          </a:prstGeom>
          <a:noFill/>
          <a:ln cap="flat" cmpd="sng" w="28575">
            <a:solidFill>
              <a:srgbClr val="FFFFFF"/>
            </a:solidFill>
            <a:prstDash val="solid"/>
            <a:miter lim="800000"/>
            <a:headEnd len="med" w="med" type="none"/>
            <a:tailEnd len="med" w="med" type="none"/>
          </a:ln>
        </p:spPr>
      </p:cxnSp>
      <p:grpSp>
        <p:nvGrpSpPr>
          <p:cNvPr id="145" name="Google Shape;145;g25e1d32d120_0_0"/>
          <p:cNvGrpSpPr/>
          <p:nvPr/>
        </p:nvGrpSpPr>
        <p:grpSpPr>
          <a:xfrm>
            <a:off x="4333646" y="1074475"/>
            <a:ext cx="2505143" cy="1432517"/>
            <a:chOff x="2672" y="520"/>
            <a:chExt cx="1544" cy="844"/>
          </a:xfrm>
        </p:grpSpPr>
        <p:grpSp>
          <p:nvGrpSpPr>
            <p:cNvPr id="146" name="Google Shape;146;g25e1d32d120_0_0"/>
            <p:cNvGrpSpPr/>
            <p:nvPr/>
          </p:nvGrpSpPr>
          <p:grpSpPr>
            <a:xfrm>
              <a:off x="2728" y="520"/>
              <a:ext cx="1488" cy="796"/>
              <a:chOff x="2848" y="512"/>
              <a:chExt cx="1488" cy="796"/>
            </a:xfrm>
          </p:grpSpPr>
          <p:sp>
            <p:nvSpPr>
              <p:cNvPr id="147" name="Google Shape;147;g25e1d32d120_0_0"/>
              <p:cNvSpPr/>
              <p:nvPr/>
            </p:nvSpPr>
            <p:spPr>
              <a:xfrm>
                <a:off x="3056" y="528"/>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8" name="Google Shape;148;g25e1d32d120_0_0"/>
              <p:cNvSpPr/>
              <p:nvPr/>
            </p:nvSpPr>
            <p:spPr>
              <a:xfrm>
                <a:off x="3472" y="800"/>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49" name="Google Shape;149;g25e1d32d120_0_0"/>
              <p:cNvSpPr/>
              <p:nvPr/>
            </p:nvSpPr>
            <p:spPr>
              <a:xfrm>
                <a:off x="3568" y="896"/>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0" name="Google Shape;150;g25e1d32d120_0_0"/>
              <p:cNvSpPr/>
              <p:nvPr/>
            </p:nvSpPr>
            <p:spPr>
              <a:xfrm>
                <a:off x="3416" y="992"/>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1" name="Google Shape;151;g25e1d32d120_0_0"/>
              <p:cNvSpPr/>
              <p:nvPr/>
            </p:nvSpPr>
            <p:spPr>
              <a:xfrm>
                <a:off x="3224" y="888"/>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2" name="Google Shape;152;g25e1d32d120_0_0"/>
              <p:cNvSpPr/>
              <p:nvPr/>
            </p:nvSpPr>
            <p:spPr>
              <a:xfrm>
                <a:off x="3208" y="1008"/>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3" name="Google Shape;153;g25e1d32d120_0_0"/>
              <p:cNvSpPr/>
              <p:nvPr/>
            </p:nvSpPr>
            <p:spPr>
              <a:xfrm>
                <a:off x="2904" y="824"/>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4" name="Google Shape;154;g25e1d32d120_0_0"/>
              <p:cNvSpPr/>
              <p:nvPr/>
            </p:nvSpPr>
            <p:spPr>
              <a:xfrm>
                <a:off x="2848" y="712"/>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5" name="Google Shape;155;g25e1d32d120_0_0"/>
              <p:cNvSpPr/>
              <p:nvPr/>
            </p:nvSpPr>
            <p:spPr>
              <a:xfrm>
                <a:off x="3344" y="512"/>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6" name="Google Shape;156;g25e1d32d120_0_0"/>
              <p:cNvSpPr/>
              <p:nvPr/>
            </p:nvSpPr>
            <p:spPr>
              <a:xfrm>
                <a:off x="3640" y="624"/>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7" name="Google Shape;157;g25e1d32d120_0_0"/>
              <p:cNvSpPr/>
              <p:nvPr/>
            </p:nvSpPr>
            <p:spPr>
              <a:xfrm>
                <a:off x="3736" y="816"/>
                <a:ext cx="600" cy="3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8" name="Google Shape;158;g25e1d32d120_0_0"/>
              <p:cNvSpPr/>
              <p:nvPr/>
            </p:nvSpPr>
            <p:spPr>
              <a:xfrm>
                <a:off x="3008" y="624"/>
                <a:ext cx="1200" cy="600"/>
              </a:xfrm>
              <a:prstGeom prst="ellipse">
                <a:avLst/>
              </a:prstGeom>
              <a:solidFill>
                <a:srgbClr val="99CC00"/>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59" name="Google Shape;159;g25e1d32d120_0_0"/>
              <p:cNvSpPr txBox="1"/>
              <p:nvPr/>
            </p:nvSpPr>
            <p:spPr>
              <a:xfrm>
                <a:off x="3104" y="787"/>
                <a:ext cx="900" cy="300"/>
              </a:xfrm>
              <a:prstGeom prst="rect">
                <a:avLst/>
              </a:prstGeom>
              <a:solidFill>
                <a:srgbClr val="99CC00"/>
              </a:solidFill>
              <a:ln cap="flat" cmpd="sng" w="31750">
                <a:solidFill>
                  <a:srgbClr val="00999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808080"/>
                  </a:buClr>
                  <a:buSzPts val="2400"/>
                  <a:buFont typeface="Arial"/>
                  <a:buNone/>
                </a:pPr>
                <a:r>
                  <a:rPr b="1" i="0" lang="en-US" sz="2400" u="none">
                    <a:solidFill>
                      <a:srgbClr val="808080"/>
                    </a:solidFill>
                    <a:latin typeface="Arial"/>
                    <a:ea typeface="Arial"/>
                    <a:cs typeface="Arial"/>
                    <a:sym typeface="Arial"/>
                  </a:rPr>
                  <a:t>Problem</a:t>
                </a:r>
                <a:endParaRPr/>
              </a:p>
            </p:txBody>
          </p:sp>
        </p:grpSp>
        <p:sp>
          <p:nvSpPr>
            <p:cNvPr id="160" name="Google Shape;160;g25e1d32d120_0_0"/>
            <p:cNvSpPr/>
            <p:nvPr/>
          </p:nvSpPr>
          <p:spPr>
            <a:xfrm>
              <a:off x="2880" y="584"/>
              <a:ext cx="600" cy="300"/>
            </a:xfrm>
            <a:prstGeom prst="ellipse">
              <a:avLst/>
            </a:prstGeom>
            <a:solidFill>
              <a:srgbClr val="FFCC66"/>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1" name="Google Shape;161;g25e1d32d120_0_0"/>
            <p:cNvSpPr/>
            <p:nvPr/>
          </p:nvSpPr>
          <p:spPr>
            <a:xfrm>
              <a:off x="3296" y="856"/>
              <a:ext cx="600" cy="300"/>
            </a:xfrm>
            <a:prstGeom prst="ellipse">
              <a:avLst/>
            </a:prstGeom>
            <a:solidFill>
              <a:srgbClr val="FFCC66"/>
            </a:solidFill>
            <a:ln>
              <a:noFill/>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2" name="Google Shape;162;g25e1d32d120_0_0"/>
            <p:cNvSpPr/>
            <p:nvPr/>
          </p:nvSpPr>
          <p:spPr>
            <a:xfrm>
              <a:off x="3392" y="952"/>
              <a:ext cx="600" cy="300"/>
            </a:xfrm>
            <a:prstGeom prst="ellipse">
              <a:avLst/>
            </a:prstGeom>
            <a:solidFill>
              <a:srgbClr val="FFCC66"/>
            </a:solidFill>
            <a:ln>
              <a:noFill/>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3" name="Google Shape;163;g25e1d32d120_0_0"/>
            <p:cNvSpPr/>
            <p:nvPr/>
          </p:nvSpPr>
          <p:spPr>
            <a:xfrm>
              <a:off x="3240" y="1048"/>
              <a:ext cx="600" cy="300"/>
            </a:xfrm>
            <a:prstGeom prst="ellipse">
              <a:avLst/>
            </a:prstGeom>
            <a:solidFill>
              <a:srgbClr val="FFCC66"/>
            </a:solidFill>
            <a:ln>
              <a:noFill/>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4" name="Google Shape;164;g25e1d32d120_0_0"/>
            <p:cNvSpPr/>
            <p:nvPr/>
          </p:nvSpPr>
          <p:spPr>
            <a:xfrm>
              <a:off x="3048" y="944"/>
              <a:ext cx="600" cy="300"/>
            </a:xfrm>
            <a:prstGeom prst="ellipse">
              <a:avLst/>
            </a:prstGeom>
            <a:solidFill>
              <a:srgbClr val="FFCC66"/>
            </a:solidFill>
            <a:ln>
              <a:noFill/>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5" name="Google Shape;165;g25e1d32d120_0_0"/>
            <p:cNvSpPr/>
            <p:nvPr/>
          </p:nvSpPr>
          <p:spPr>
            <a:xfrm>
              <a:off x="3032" y="1064"/>
              <a:ext cx="600" cy="300"/>
            </a:xfrm>
            <a:prstGeom prst="ellipse">
              <a:avLst/>
            </a:prstGeom>
            <a:solidFill>
              <a:srgbClr val="FFCC66"/>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6" name="Google Shape;166;g25e1d32d120_0_0"/>
            <p:cNvSpPr/>
            <p:nvPr/>
          </p:nvSpPr>
          <p:spPr>
            <a:xfrm>
              <a:off x="2728" y="880"/>
              <a:ext cx="600" cy="300"/>
            </a:xfrm>
            <a:prstGeom prst="ellipse">
              <a:avLst/>
            </a:prstGeom>
            <a:solidFill>
              <a:srgbClr val="FFCC66"/>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7" name="Google Shape;167;g25e1d32d120_0_0"/>
            <p:cNvSpPr/>
            <p:nvPr/>
          </p:nvSpPr>
          <p:spPr>
            <a:xfrm>
              <a:off x="2672" y="768"/>
              <a:ext cx="600" cy="300"/>
            </a:xfrm>
            <a:prstGeom prst="ellipse">
              <a:avLst/>
            </a:prstGeom>
            <a:solidFill>
              <a:srgbClr val="FFCC66"/>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8" name="Google Shape;168;g25e1d32d120_0_0"/>
            <p:cNvSpPr/>
            <p:nvPr/>
          </p:nvSpPr>
          <p:spPr>
            <a:xfrm>
              <a:off x="3168" y="568"/>
              <a:ext cx="600" cy="300"/>
            </a:xfrm>
            <a:prstGeom prst="ellipse">
              <a:avLst/>
            </a:prstGeom>
            <a:solidFill>
              <a:srgbClr val="FFCC66"/>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69" name="Google Shape;169;g25e1d32d120_0_0"/>
            <p:cNvSpPr/>
            <p:nvPr/>
          </p:nvSpPr>
          <p:spPr>
            <a:xfrm>
              <a:off x="3464" y="680"/>
              <a:ext cx="600" cy="300"/>
            </a:xfrm>
            <a:prstGeom prst="ellipse">
              <a:avLst/>
            </a:prstGeom>
            <a:solidFill>
              <a:srgbClr val="FFCC66"/>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70" name="Google Shape;170;g25e1d32d120_0_0"/>
            <p:cNvSpPr/>
            <p:nvPr/>
          </p:nvSpPr>
          <p:spPr>
            <a:xfrm>
              <a:off x="3560" y="872"/>
              <a:ext cx="600" cy="300"/>
            </a:xfrm>
            <a:prstGeom prst="ellipse">
              <a:avLst/>
            </a:prstGeom>
            <a:solidFill>
              <a:srgbClr val="FFCC66"/>
            </a:solidFill>
            <a:ln cap="flat" cmpd="sng" w="9525">
              <a:solidFill>
                <a:srgbClr val="009999"/>
              </a:solidFill>
              <a:prstDash val="solid"/>
              <a:miter lim="800000"/>
              <a:headEnd len="sm" w="sm" type="none"/>
              <a:tailEnd len="sm" w="sm" type="none"/>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71" name="Google Shape;171;g25e1d32d120_0_0"/>
            <p:cNvSpPr/>
            <p:nvPr/>
          </p:nvSpPr>
          <p:spPr>
            <a:xfrm>
              <a:off x="2832" y="680"/>
              <a:ext cx="1200" cy="600"/>
            </a:xfrm>
            <a:prstGeom prst="ellipse">
              <a:avLst/>
            </a:prstGeom>
            <a:gradFill>
              <a:gsLst>
                <a:gs pos="0">
                  <a:srgbClr val="BBE0E3"/>
                </a:gs>
                <a:gs pos="100000">
                  <a:srgbClr val="FFCC66"/>
                </a:gs>
              </a:gsLst>
              <a:path path="circle">
                <a:fillToRect b="50%" l="50%" r="50%" t="50%"/>
              </a:path>
              <a:tileRect/>
            </a:gradFill>
            <a:ln>
              <a:noFill/>
            </a:ln>
          </p:spPr>
          <p:txBody>
            <a:bodyPr anchorCtr="0" anchor="ctr" bIns="53975" lIns="107950" spcFirstLastPara="1" rIns="107950" wrap="square" tIns="53975">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72" name="Google Shape;172;g25e1d32d120_0_0"/>
            <p:cNvSpPr txBox="1"/>
            <p:nvPr/>
          </p:nvSpPr>
          <p:spPr>
            <a:xfrm>
              <a:off x="2928" y="843"/>
              <a:ext cx="900" cy="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808080"/>
                </a:buClr>
                <a:buSzPts val="2400"/>
                <a:buFont typeface="Arial"/>
                <a:buNone/>
              </a:pPr>
              <a:r>
                <a:rPr b="1" i="0" lang="en-US" sz="2400" u="none">
                  <a:solidFill>
                    <a:srgbClr val="808080"/>
                  </a:solidFill>
                  <a:latin typeface="Arial"/>
                  <a:ea typeface="Arial"/>
                  <a:cs typeface="Arial"/>
                  <a:sym typeface="Arial"/>
                </a:rPr>
                <a:t>Problem</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5e1d32d120_0_89"/>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Requirements Exist at Many Levels</a:t>
            </a:r>
            <a:endParaRPr/>
          </a:p>
        </p:txBody>
      </p:sp>
      <p:sp>
        <p:nvSpPr>
          <p:cNvPr id="178" name="Google Shape;178;g25e1d32d120_0_89"/>
          <p:cNvSpPr txBox="1"/>
          <p:nvPr/>
        </p:nvSpPr>
        <p:spPr>
          <a:xfrm>
            <a:off x="533400" y="1527975"/>
            <a:ext cx="8077200" cy="5105400"/>
          </a:xfrm>
          <a:prstGeom prst="rect">
            <a:avLst/>
          </a:prstGeom>
          <a:solidFill>
            <a:srgbClr val="99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179" name="Google Shape;179;g25e1d32d120_0_89"/>
          <p:cNvCxnSpPr/>
          <p:nvPr/>
        </p:nvCxnSpPr>
        <p:spPr>
          <a:xfrm rot="10800000">
            <a:off x="2590912" y="2442350"/>
            <a:ext cx="1357200" cy="473100"/>
          </a:xfrm>
          <a:prstGeom prst="straightConnector1">
            <a:avLst/>
          </a:prstGeom>
          <a:noFill/>
          <a:ln cap="flat" cmpd="sng" w="28575">
            <a:solidFill>
              <a:srgbClr val="FFFF99"/>
            </a:solidFill>
            <a:prstDash val="solid"/>
            <a:miter lim="800000"/>
            <a:headEnd len="med" w="med" type="triangle"/>
            <a:tailEnd len="med" w="med" type="none"/>
          </a:ln>
        </p:spPr>
      </p:cxnSp>
      <p:cxnSp>
        <p:nvCxnSpPr>
          <p:cNvPr id="180" name="Google Shape;180;g25e1d32d120_0_89"/>
          <p:cNvCxnSpPr/>
          <p:nvPr/>
        </p:nvCxnSpPr>
        <p:spPr>
          <a:xfrm flipH="1">
            <a:off x="2743350" y="1972475"/>
            <a:ext cx="1238100" cy="88800"/>
          </a:xfrm>
          <a:prstGeom prst="straightConnector1">
            <a:avLst/>
          </a:prstGeom>
          <a:noFill/>
          <a:ln cap="flat" cmpd="sng" w="28575">
            <a:solidFill>
              <a:srgbClr val="FFFF99"/>
            </a:solidFill>
            <a:prstDash val="solid"/>
            <a:miter lim="800000"/>
            <a:headEnd len="med" w="med" type="none"/>
            <a:tailEnd len="med" w="med" type="triangle"/>
          </a:ln>
        </p:spPr>
      </p:cxnSp>
      <p:sp>
        <p:nvSpPr>
          <p:cNvPr id="181" name="Google Shape;181;g25e1d32d120_0_89"/>
          <p:cNvSpPr txBox="1"/>
          <p:nvPr/>
        </p:nvSpPr>
        <p:spPr>
          <a:xfrm>
            <a:off x="2063750" y="2085187"/>
            <a:ext cx="209700" cy="322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2" name="Google Shape;182;g25e1d32d120_0_89"/>
          <p:cNvSpPr txBox="1"/>
          <p:nvPr/>
        </p:nvSpPr>
        <p:spPr>
          <a:xfrm>
            <a:off x="1809750" y="1816900"/>
            <a:ext cx="887400" cy="322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183" name="Google Shape;183;g25e1d32d120_0_89"/>
          <p:cNvCxnSpPr/>
          <p:nvPr/>
        </p:nvCxnSpPr>
        <p:spPr>
          <a:xfrm rot="10800000">
            <a:off x="2666962" y="3737750"/>
            <a:ext cx="1185900" cy="473100"/>
          </a:xfrm>
          <a:prstGeom prst="straightConnector1">
            <a:avLst/>
          </a:prstGeom>
          <a:noFill/>
          <a:ln cap="flat" cmpd="sng" w="28575">
            <a:solidFill>
              <a:srgbClr val="FFFF99"/>
            </a:solidFill>
            <a:prstDash val="solid"/>
            <a:miter lim="800000"/>
            <a:headEnd len="med" w="med" type="triangle"/>
            <a:tailEnd len="med" w="med" type="none"/>
          </a:ln>
        </p:spPr>
      </p:cxnSp>
      <p:cxnSp>
        <p:nvCxnSpPr>
          <p:cNvPr id="184" name="Google Shape;184;g25e1d32d120_0_89"/>
          <p:cNvCxnSpPr/>
          <p:nvPr/>
        </p:nvCxnSpPr>
        <p:spPr>
          <a:xfrm flipH="1">
            <a:off x="2743312" y="3155162"/>
            <a:ext cx="1166700" cy="201600"/>
          </a:xfrm>
          <a:prstGeom prst="straightConnector1">
            <a:avLst/>
          </a:prstGeom>
          <a:noFill/>
          <a:ln cap="flat" cmpd="sng" w="28575">
            <a:solidFill>
              <a:srgbClr val="FFFF99"/>
            </a:solidFill>
            <a:prstDash val="solid"/>
            <a:miter lim="800000"/>
            <a:headEnd len="med" w="med" type="none"/>
            <a:tailEnd len="med" w="med" type="triangle"/>
          </a:ln>
        </p:spPr>
      </p:cxnSp>
      <p:sp>
        <p:nvSpPr>
          <p:cNvPr id="185" name="Google Shape;185;g25e1d32d120_0_89"/>
          <p:cNvSpPr txBox="1"/>
          <p:nvPr/>
        </p:nvSpPr>
        <p:spPr>
          <a:xfrm>
            <a:off x="2063750" y="3428212"/>
            <a:ext cx="209700" cy="322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86" name="Google Shape;186;g25e1d32d120_0_89"/>
          <p:cNvSpPr txBox="1"/>
          <p:nvPr/>
        </p:nvSpPr>
        <p:spPr>
          <a:xfrm>
            <a:off x="1809750" y="3159925"/>
            <a:ext cx="887400" cy="322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cxnSp>
        <p:nvCxnSpPr>
          <p:cNvPr id="187" name="Google Shape;187;g25e1d32d120_0_89"/>
          <p:cNvCxnSpPr/>
          <p:nvPr/>
        </p:nvCxnSpPr>
        <p:spPr>
          <a:xfrm rot="10260286">
            <a:off x="2752794" y="5079041"/>
            <a:ext cx="1185784" cy="719253"/>
          </a:xfrm>
          <a:prstGeom prst="straightConnector1">
            <a:avLst/>
          </a:prstGeom>
          <a:noFill/>
          <a:ln cap="flat" cmpd="sng" w="28575">
            <a:solidFill>
              <a:srgbClr val="FFFF99"/>
            </a:solidFill>
            <a:prstDash val="solid"/>
            <a:miter lim="800000"/>
            <a:headEnd len="med" w="med" type="triangle"/>
            <a:tailEnd len="med" w="med" type="none"/>
          </a:ln>
        </p:spPr>
      </p:cxnSp>
      <p:cxnSp>
        <p:nvCxnSpPr>
          <p:cNvPr id="188" name="Google Shape;188;g25e1d32d120_0_89"/>
          <p:cNvCxnSpPr/>
          <p:nvPr/>
        </p:nvCxnSpPr>
        <p:spPr>
          <a:xfrm flipH="1">
            <a:off x="2765525" y="4407700"/>
            <a:ext cx="1041300" cy="357300"/>
          </a:xfrm>
          <a:prstGeom prst="straightConnector1">
            <a:avLst/>
          </a:prstGeom>
          <a:noFill/>
          <a:ln cap="flat" cmpd="sng" w="28575">
            <a:solidFill>
              <a:srgbClr val="FFFF99"/>
            </a:solidFill>
            <a:prstDash val="solid"/>
            <a:miter lim="800000"/>
            <a:headEnd len="med" w="med" type="none"/>
            <a:tailEnd len="med" w="med" type="triangle"/>
          </a:ln>
        </p:spPr>
      </p:cxnSp>
      <p:sp>
        <p:nvSpPr>
          <p:cNvPr id="189" name="Google Shape;189;g25e1d32d120_0_89"/>
          <p:cNvSpPr txBox="1"/>
          <p:nvPr/>
        </p:nvSpPr>
        <p:spPr>
          <a:xfrm>
            <a:off x="2063750" y="4836325"/>
            <a:ext cx="209700" cy="322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0" name="Google Shape;190;g25e1d32d120_0_89"/>
          <p:cNvSpPr txBox="1"/>
          <p:nvPr/>
        </p:nvSpPr>
        <p:spPr>
          <a:xfrm>
            <a:off x="1809750" y="4568037"/>
            <a:ext cx="887400" cy="322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191" name="Google Shape;191;g25e1d32d120_0_89"/>
          <p:cNvSpPr txBox="1"/>
          <p:nvPr/>
        </p:nvSpPr>
        <p:spPr>
          <a:xfrm>
            <a:off x="1809750" y="1807375"/>
            <a:ext cx="1116000" cy="831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What</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How</a:t>
            </a:r>
            <a:endParaRPr/>
          </a:p>
        </p:txBody>
      </p:sp>
      <p:sp>
        <p:nvSpPr>
          <p:cNvPr id="192" name="Google Shape;192;g25e1d32d120_0_89"/>
          <p:cNvSpPr txBox="1"/>
          <p:nvPr/>
        </p:nvSpPr>
        <p:spPr>
          <a:xfrm>
            <a:off x="1809750" y="3150400"/>
            <a:ext cx="1116000" cy="831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What</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How</a:t>
            </a:r>
            <a:endParaRPr/>
          </a:p>
        </p:txBody>
      </p:sp>
      <p:sp>
        <p:nvSpPr>
          <p:cNvPr id="193" name="Google Shape;193;g25e1d32d120_0_89"/>
          <p:cNvSpPr txBox="1"/>
          <p:nvPr/>
        </p:nvSpPr>
        <p:spPr>
          <a:xfrm>
            <a:off x="1809750" y="4558512"/>
            <a:ext cx="1116000" cy="8319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What</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How</a:t>
            </a:r>
            <a:endParaRPr/>
          </a:p>
        </p:txBody>
      </p:sp>
      <p:sp>
        <p:nvSpPr>
          <p:cNvPr id="194" name="Google Shape;194;g25e1d32d120_0_89"/>
          <p:cNvSpPr txBox="1"/>
          <p:nvPr/>
        </p:nvSpPr>
        <p:spPr>
          <a:xfrm>
            <a:off x="3937000" y="1694662"/>
            <a:ext cx="3368700" cy="462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Stakeholder </a:t>
            </a:r>
            <a:r>
              <a:rPr b="1" i="0" lang="en-US" sz="2400" u="none">
                <a:solidFill>
                  <a:srgbClr val="000000"/>
                </a:solidFill>
                <a:latin typeface="Arial"/>
                <a:ea typeface="Arial"/>
                <a:cs typeface="Arial"/>
                <a:sym typeface="Arial"/>
              </a:rPr>
              <a:t>Needs</a:t>
            </a:r>
            <a:endParaRPr/>
          </a:p>
        </p:txBody>
      </p:sp>
      <p:sp>
        <p:nvSpPr>
          <p:cNvPr id="195" name="Google Shape;195;g25e1d32d120_0_89"/>
          <p:cNvSpPr txBox="1"/>
          <p:nvPr/>
        </p:nvSpPr>
        <p:spPr>
          <a:xfrm>
            <a:off x="3922712" y="2720187"/>
            <a:ext cx="4567200" cy="462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Product or System </a:t>
            </a:r>
            <a:r>
              <a:rPr b="1" i="0" lang="en-US" sz="2400" u="none">
                <a:solidFill>
                  <a:srgbClr val="000000"/>
                </a:solidFill>
                <a:latin typeface="Arial"/>
                <a:ea typeface="Arial"/>
                <a:cs typeface="Arial"/>
                <a:sym typeface="Arial"/>
              </a:rPr>
              <a:t>Features</a:t>
            </a:r>
            <a:endParaRPr/>
          </a:p>
        </p:txBody>
      </p:sp>
      <p:sp>
        <p:nvSpPr>
          <p:cNvPr id="196" name="Google Shape;196;g25e1d32d120_0_89"/>
          <p:cNvSpPr txBox="1"/>
          <p:nvPr/>
        </p:nvSpPr>
        <p:spPr>
          <a:xfrm>
            <a:off x="3852862" y="4044162"/>
            <a:ext cx="3587700" cy="4623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Software </a:t>
            </a:r>
            <a:r>
              <a:rPr b="1" i="0" lang="en-US" sz="2400" u="none">
                <a:solidFill>
                  <a:srgbClr val="000000"/>
                </a:solidFill>
                <a:latin typeface="Arial"/>
                <a:ea typeface="Arial"/>
                <a:cs typeface="Arial"/>
                <a:sym typeface="Arial"/>
              </a:rPr>
              <a:t>Requirements</a:t>
            </a:r>
            <a:endParaRPr/>
          </a:p>
        </p:txBody>
      </p:sp>
      <p:sp>
        <p:nvSpPr>
          <p:cNvPr id="197" name="Google Shape;197;g25e1d32d120_0_89"/>
          <p:cNvSpPr txBox="1"/>
          <p:nvPr/>
        </p:nvSpPr>
        <p:spPr>
          <a:xfrm>
            <a:off x="3910012" y="5103025"/>
            <a:ext cx="4091100" cy="1201200"/>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Design Spec</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Test Procedures</a:t>
            </a:r>
            <a:endParaRPr/>
          </a:p>
          <a:p>
            <a:pPr indent="0" lvl="0" marL="0" marR="0" rtl="0" algn="l">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 Documentation Plans</a:t>
            </a:r>
            <a:endParaRPr/>
          </a:p>
        </p:txBody>
      </p:sp>
      <p:grpSp>
        <p:nvGrpSpPr>
          <p:cNvPr id="198" name="Google Shape;198;g25e1d32d120_0_89"/>
          <p:cNvGrpSpPr/>
          <p:nvPr/>
        </p:nvGrpSpPr>
        <p:grpSpPr>
          <a:xfrm>
            <a:off x="1341437" y="1756575"/>
            <a:ext cx="467860" cy="627995"/>
            <a:chOff x="1871" y="1694"/>
            <a:chExt cx="259" cy="336"/>
          </a:xfrm>
        </p:grpSpPr>
        <p:sp>
          <p:nvSpPr>
            <p:cNvPr id="199" name="Google Shape;199;g25e1d32d120_0_89"/>
            <p:cNvSpPr/>
            <p:nvPr/>
          </p:nvSpPr>
          <p:spPr>
            <a:xfrm>
              <a:off x="1871" y="1694"/>
              <a:ext cx="259" cy="336"/>
            </a:xfrm>
            <a:custGeom>
              <a:rect b="b" l="l" r="r" t="t"/>
              <a:pathLst>
                <a:path extrusionOk="0" h="1346" w="1035">
                  <a:moveTo>
                    <a:pt x="14" y="283"/>
                  </a:moveTo>
                  <a:lnTo>
                    <a:pt x="7" y="177"/>
                  </a:lnTo>
                  <a:lnTo>
                    <a:pt x="59" y="79"/>
                  </a:lnTo>
                  <a:lnTo>
                    <a:pt x="157" y="0"/>
                  </a:lnTo>
                  <a:lnTo>
                    <a:pt x="306" y="33"/>
                  </a:lnTo>
                  <a:lnTo>
                    <a:pt x="436" y="125"/>
                  </a:lnTo>
                  <a:lnTo>
                    <a:pt x="599" y="197"/>
                  </a:lnTo>
                  <a:lnTo>
                    <a:pt x="775" y="269"/>
                  </a:lnTo>
                  <a:lnTo>
                    <a:pt x="938" y="368"/>
                  </a:lnTo>
                  <a:lnTo>
                    <a:pt x="1035" y="459"/>
                  </a:lnTo>
                  <a:lnTo>
                    <a:pt x="1015" y="486"/>
                  </a:lnTo>
                  <a:lnTo>
                    <a:pt x="833" y="656"/>
                  </a:lnTo>
                  <a:lnTo>
                    <a:pt x="768" y="749"/>
                  </a:lnTo>
                  <a:lnTo>
                    <a:pt x="755" y="834"/>
                  </a:lnTo>
                  <a:lnTo>
                    <a:pt x="748" y="946"/>
                  </a:lnTo>
                  <a:lnTo>
                    <a:pt x="736" y="1090"/>
                  </a:lnTo>
                  <a:lnTo>
                    <a:pt x="703" y="1241"/>
                  </a:lnTo>
                  <a:lnTo>
                    <a:pt x="651" y="1326"/>
                  </a:lnTo>
                  <a:lnTo>
                    <a:pt x="599" y="1346"/>
                  </a:lnTo>
                  <a:lnTo>
                    <a:pt x="541" y="1300"/>
                  </a:lnTo>
                  <a:lnTo>
                    <a:pt x="443" y="1241"/>
                  </a:lnTo>
                  <a:lnTo>
                    <a:pt x="339" y="1176"/>
                  </a:lnTo>
                  <a:lnTo>
                    <a:pt x="222" y="1129"/>
                  </a:lnTo>
                  <a:lnTo>
                    <a:pt x="117" y="1116"/>
                  </a:lnTo>
                  <a:lnTo>
                    <a:pt x="65" y="1031"/>
                  </a:lnTo>
                  <a:lnTo>
                    <a:pt x="27" y="907"/>
                  </a:lnTo>
                  <a:lnTo>
                    <a:pt x="0" y="703"/>
                  </a:lnTo>
                  <a:lnTo>
                    <a:pt x="7" y="525"/>
                  </a:lnTo>
                  <a:lnTo>
                    <a:pt x="20" y="420"/>
                  </a:lnTo>
                  <a:lnTo>
                    <a:pt x="65" y="420"/>
                  </a:lnTo>
                  <a:lnTo>
                    <a:pt x="59" y="597"/>
                  </a:lnTo>
                  <a:lnTo>
                    <a:pt x="59" y="788"/>
                  </a:lnTo>
                  <a:lnTo>
                    <a:pt x="85" y="900"/>
                  </a:lnTo>
                  <a:lnTo>
                    <a:pt x="131" y="1031"/>
                  </a:lnTo>
                  <a:lnTo>
                    <a:pt x="234" y="1083"/>
                  </a:lnTo>
                  <a:lnTo>
                    <a:pt x="378" y="1122"/>
                  </a:lnTo>
                  <a:lnTo>
                    <a:pt x="494" y="1188"/>
                  </a:lnTo>
                  <a:lnTo>
                    <a:pt x="606" y="1267"/>
                  </a:lnTo>
                  <a:lnTo>
                    <a:pt x="651" y="1215"/>
                  </a:lnTo>
                  <a:lnTo>
                    <a:pt x="678" y="1103"/>
                  </a:lnTo>
                  <a:lnTo>
                    <a:pt x="690" y="959"/>
                  </a:lnTo>
                  <a:lnTo>
                    <a:pt x="703" y="808"/>
                  </a:lnTo>
                  <a:lnTo>
                    <a:pt x="748" y="676"/>
                  </a:lnTo>
                  <a:lnTo>
                    <a:pt x="878" y="538"/>
                  </a:lnTo>
                  <a:lnTo>
                    <a:pt x="938" y="466"/>
                  </a:lnTo>
                  <a:lnTo>
                    <a:pt x="931" y="439"/>
                  </a:lnTo>
                  <a:lnTo>
                    <a:pt x="768" y="328"/>
                  </a:lnTo>
                  <a:lnTo>
                    <a:pt x="606" y="256"/>
                  </a:lnTo>
                  <a:lnTo>
                    <a:pt x="469" y="190"/>
                  </a:lnTo>
                  <a:lnTo>
                    <a:pt x="384" y="151"/>
                  </a:lnTo>
                  <a:lnTo>
                    <a:pt x="299" y="99"/>
                  </a:lnTo>
                  <a:lnTo>
                    <a:pt x="247" y="72"/>
                  </a:lnTo>
                  <a:lnTo>
                    <a:pt x="163" y="66"/>
                  </a:lnTo>
                  <a:lnTo>
                    <a:pt x="111" y="111"/>
                  </a:lnTo>
                  <a:lnTo>
                    <a:pt x="72" y="184"/>
                  </a:lnTo>
                  <a:lnTo>
                    <a:pt x="72" y="249"/>
                  </a:lnTo>
                  <a:lnTo>
                    <a:pt x="65" y="315"/>
                  </a:lnTo>
                  <a:lnTo>
                    <a:pt x="14" y="283"/>
                  </a:lnTo>
                  <a:close/>
                </a:path>
              </a:pathLst>
            </a:custGeom>
            <a:solidFill>
              <a:srgbClr val="BBE0E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0" name="Google Shape;200;g25e1d32d120_0_89"/>
            <p:cNvSpPr/>
            <p:nvPr/>
          </p:nvSpPr>
          <p:spPr>
            <a:xfrm>
              <a:off x="1926" y="1797"/>
              <a:ext cx="82" cy="120"/>
            </a:xfrm>
            <a:custGeom>
              <a:rect b="b" l="l" r="r" t="t"/>
              <a:pathLst>
                <a:path extrusionOk="0" h="480" w="325">
                  <a:moveTo>
                    <a:pt x="39" y="132"/>
                  </a:moveTo>
                  <a:lnTo>
                    <a:pt x="110" y="53"/>
                  </a:lnTo>
                  <a:lnTo>
                    <a:pt x="227" y="0"/>
                  </a:lnTo>
                  <a:lnTo>
                    <a:pt x="286" y="105"/>
                  </a:lnTo>
                  <a:lnTo>
                    <a:pt x="325" y="243"/>
                  </a:lnTo>
                  <a:lnTo>
                    <a:pt x="234" y="480"/>
                  </a:lnTo>
                  <a:lnTo>
                    <a:pt x="117" y="474"/>
                  </a:lnTo>
                  <a:lnTo>
                    <a:pt x="0" y="395"/>
                  </a:lnTo>
                  <a:lnTo>
                    <a:pt x="0" y="191"/>
                  </a:lnTo>
                  <a:lnTo>
                    <a:pt x="32" y="184"/>
                  </a:lnTo>
                  <a:lnTo>
                    <a:pt x="58" y="217"/>
                  </a:lnTo>
                  <a:lnTo>
                    <a:pt x="52" y="375"/>
                  </a:lnTo>
                  <a:lnTo>
                    <a:pt x="130" y="434"/>
                  </a:lnTo>
                  <a:lnTo>
                    <a:pt x="221" y="420"/>
                  </a:lnTo>
                  <a:lnTo>
                    <a:pt x="272" y="250"/>
                  </a:lnTo>
                  <a:lnTo>
                    <a:pt x="201" y="250"/>
                  </a:lnTo>
                  <a:lnTo>
                    <a:pt x="110" y="204"/>
                  </a:lnTo>
                  <a:lnTo>
                    <a:pt x="117" y="191"/>
                  </a:lnTo>
                  <a:lnTo>
                    <a:pt x="227" y="217"/>
                  </a:lnTo>
                  <a:lnTo>
                    <a:pt x="286" y="210"/>
                  </a:lnTo>
                  <a:lnTo>
                    <a:pt x="214" y="46"/>
                  </a:lnTo>
                  <a:lnTo>
                    <a:pt x="136" y="99"/>
                  </a:lnTo>
                  <a:lnTo>
                    <a:pt x="65" y="178"/>
                  </a:lnTo>
                  <a:lnTo>
                    <a:pt x="39" y="132"/>
                  </a:lnTo>
                  <a:close/>
                </a:path>
              </a:pathLst>
            </a:custGeom>
            <a:solidFill>
              <a:srgbClr val="BBE0E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grpSp>
        <p:nvGrpSpPr>
          <p:cNvPr id="201" name="Google Shape;201;g25e1d32d120_0_89"/>
          <p:cNvGrpSpPr/>
          <p:nvPr/>
        </p:nvGrpSpPr>
        <p:grpSpPr>
          <a:xfrm>
            <a:off x="947737" y="1828012"/>
            <a:ext cx="789439" cy="1210796"/>
            <a:chOff x="1653" y="1732"/>
            <a:chExt cx="436" cy="650"/>
          </a:xfrm>
        </p:grpSpPr>
        <p:sp>
          <p:nvSpPr>
            <p:cNvPr id="202" name="Google Shape;202;g25e1d32d120_0_89"/>
            <p:cNvSpPr/>
            <p:nvPr/>
          </p:nvSpPr>
          <p:spPr>
            <a:xfrm>
              <a:off x="1738" y="1843"/>
              <a:ext cx="351" cy="120"/>
            </a:xfrm>
            <a:custGeom>
              <a:rect b="b" l="l" r="r" t="t"/>
              <a:pathLst>
                <a:path extrusionOk="0" h="480" w="1405">
                  <a:moveTo>
                    <a:pt x="0" y="374"/>
                  </a:moveTo>
                  <a:lnTo>
                    <a:pt x="32" y="335"/>
                  </a:lnTo>
                  <a:lnTo>
                    <a:pt x="103" y="322"/>
                  </a:lnTo>
                  <a:lnTo>
                    <a:pt x="332" y="367"/>
                  </a:lnTo>
                  <a:lnTo>
                    <a:pt x="552" y="407"/>
                  </a:lnTo>
                  <a:lnTo>
                    <a:pt x="826" y="401"/>
                  </a:lnTo>
                  <a:lnTo>
                    <a:pt x="1079" y="347"/>
                  </a:lnTo>
                  <a:lnTo>
                    <a:pt x="1236" y="256"/>
                  </a:lnTo>
                  <a:lnTo>
                    <a:pt x="1216" y="184"/>
                  </a:lnTo>
                  <a:lnTo>
                    <a:pt x="1243" y="85"/>
                  </a:lnTo>
                  <a:lnTo>
                    <a:pt x="1301" y="33"/>
                  </a:lnTo>
                  <a:lnTo>
                    <a:pt x="1366" y="0"/>
                  </a:lnTo>
                  <a:lnTo>
                    <a:pt x="1391" y="72"/>
                  </a:lnTo>
                  <a:lnTo>
                    <a:pt x="1405" y="144"/>
                  </a:lnTo>
                  <a:lnTo>
                    <a:pt x="1378" y="282"/>
                  </a:lnTo>
                  <a:lnTo>
                    <a:pt x="1313" y="322"/>
                  </a:lnTo>
                  <a:lnTo>
                    <a:pt x="1158" y="374"/>
                  </a:lnTo>
                  <a:lnTo>
                    <a:pt x="989" y="420"/>
                  </a:lnTo>
                  <a:lnTo>
                    <a:pt x="709" y="473"/>
                  </a:lnTo>
                  <a:lnTo>
                    <a:pt x="448" y="480"/>
                  </a:lnTo>
                  <a:lnTo>
                    <a:pt x="97" y="446"/>
                  </a:lnTo>
                  <a:lnTo>
                    <a:pt x="0" y="374"/>
                  </a:lnTo>
                  <a:close/>
                </a:path>
              </a:pathLst>
            </a:custGeom>
            <a:solidFill>
              <a:srgbClr val="FFCC99"/>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3" name="Google Shape;203;g25e1d32d120_0_89"/>
            <p:cNvSpPr/>
            <p:nvPr/>
          </p:nvSpPr>
          <p:spPr>
            <a:xfrm>
              <a:off x="1710" y="1758"/>
              <a:ext cx="190" cy="171"/>
            </a:xfrm>
            <a:custGeom>
              <a:rect b="b" l="l" r="r" t="t"/>
              <a:pathLst>
                <a:path extrusionOk="0" h="683" w="761">
                  <a:moveTo>
                    <a:pt x="20" y="683"/>
                  </a:moveTo>
                  <a:lnTo>
                    <a:pt x="0" y="617"/>
                  </a:lnTo>
                  <a:lnTo>
                    <a:pt x="39" y="558"/>
                  </a:lnTo>
                  <a:lnTo>
                    <a:pt x="169" y="506"/>
                  </a:lnTo>
                  <a:lnTo>
                    <a:pt x="319" y="493"/>
                  </a:lnTo>
                  <a:lnTo>
                    <a:pt x="423" y="459"/>
                  </a:lnTo>
                  <a:lnTo>
                    <a:pt x="488" y="400"/>
                  </a:lnTo>
                  <a:lnTo>
                    <a:pt x="559" y="269"/>
                  </a:lnTo>
                  <a:lnTo>
                    <a:pt x="618" y="124"/>
                  </a:lnTo>
                  <a:lnTo>
                    <a:pt x="618" y="52"/>
                  </a:lnTo>
                  <a:lnTo>
                    <a:pt x="651" y="13"/>
                  </a:lnTo>
                  <a:lnTo>
                    <a:pt x="696" y="0"/>
                  </a:lnTo>
                  <a:lnTo>
                    <a:pt x="741" y="33"/>
                  </a:lnTo>
                  <a:lnTo>
                    <a:pt x="761" y="104"/>
                  </a:lnTo>
                  <a:lnTo>
                    <a:pt x="755" y="197"/>
                  </a:lnTo>
                  <a:lnTo>
                    <a:pt x="729" y="262"/>
                  </a:lnTo>
                  <a:lnTo>
                    <a:pt x="703" y="262"/>
                  </a:lnTo>
                  <a:lnTo>
                    <a:pt x="690" y="237"/>
                  </a:lnTo>
                  <a:lnTo>
                    <a:pt x="651" y="230"/>
                  </a:lnTo>
                  <a:lnTo>
                    <a:pt x="579" y="328"/>
                  </a:lnTo>
                  <a:lnTo>
                    <a:pt x="494" y="479"/>
                  </a:lnTo>
                  <a:lnTo>
                    <a:pt x="436" y="545"/>
                  </a:lnTo>
                  <a:lnTo>
                    <a:pt x="319" y="584"/>
                  </a:lnTo>
                  <a:lnTo>
                    <a:pt x="182" y="624"/>
                  </a:lnTo>
                  <a:lnTo>
                    <a:pt x="92" y="656"/>
                  </a:lnTo>
                  <a:lnTo>
                    <a:pt x="20" y="683"/>
                  </a:lnTo>
                  <a:close/>
                </a:path>
              </a:pathLst>
            </a:custGeom>
            <a:solidFill>
              <a:srgbClr val="FFCC99"/>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4" name="Google Shape;204;g25e1d32d120_0_89"/>
            <p:cNvSpPr/>
            <p:nvPr/>
          </p:nvSpPr>
          <p:spPr>
            <a:xfrm>
              <a:off x="1686" y="1904"/>
              <a:ext cx="143" cy="253"/>
            </a:xfrm>
            <a:custGeom>
              <a:rect b="b" l="l" r="r" t="t"/>
              <a:pathLst>
                <a:path extrusionOk="0" h="1011" w="579">
                  <a:moveTo>
                    <a:pt x="0" y="132"/>
                  </a:moveTo>
                  <a:lnTo>
                    <a:pt x="32" y="53"/>
                  </a:lnTo>
                  <a:lnTo>
                    <a:pt x="77" y="0"/>
                  </a:lnTo>
                  <a:lnTo>
                    <a:pt x="194" y="0"/>
                  </a:lnTo>
                  <a:lnTo>
                    <a:pt x="312" y="53"/>
                  </a:lnTo>
                  <a:lnTo>
                    <a:pt x="449" y="203"/>
                  </a:lnTo>
                  <a:lnTo>
                    <a:pt x="520" y="322"/>
                  </a:lnTo>
                  <a:lnTo>
                    <a:pt x="566" y="486"/>
                  </a:lnTo>
                  <a:lnTo>
                    <a:pt x="579" y="676"/>
                  </a:lnTo>
                  <a:lnTo>
                    <a:pt x="553" y="880"/>
                  </a:lnTo>
                  <a:lnTo>
                    <a:pt x="488" y="979"/>
                  </a:lnTo>
                  <a:lnTo>
                    <a:pt x="371" y="1011"/>
                  </a:lnTo>
                  <a:lnTo>
                    <a:pt x="299" y="1005"/>
                  </a:lnTo>
                  <a:lnTo>
                    <a:pt x="241" y="972"/>
                  </a:lnTo>
                  <a:lnTo>
                    <a:pt x="189" y="926"/>
                  </a:lnTo>
                  <a:lnTo>
                    <a:pt x="169" y="847"/>
                  </a:lnTo>
                  <a:lnTo>
                    <a:pt x="182" y="768"/>
                  </a:lnTo>
                  <a:lnTo>
                    <a:pt x="227" y="723"/>
                  </a:lnTo>
                  <a:lnTo>
                    <a:pt x="259" y="670"/>
                  </a:lnTo>
                  <a:lnTo>
                    <a:pt x="273" y="605"/>
                  </a:lnTo>
                  <a:lnTo>
                    <a:pt x="273" y="545"/>
                  </a:lnTo>
                  <a:lnTo>
                    <a:pt x="247" y="493"/>
                  </a:lnTo>
                  <a:lnTo>
                    <a:pt x="156" y="401"/>
                  </a:lnTo>
                  <a:lnTo>
                    <a:pt x="45" y="296"/>
                  </a:lnTo>
                  <a:lnTo>
                    <a:pt x="6" y="210"/>
                  </a:lnTo>
                  <a:lnTo>
                    <a:pt x="0" y="132"/>
                  </a:lnTo>
                  <a:close/>
                </a:path>
              </a:pathLst>
            </a:custGeom>
            <a:solidFill>
              <a:srgbClr val="FFCC99"/>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5" name="Google Shape;205;g25e1d32d120_0_89"/>
            <p:cNvSpPr/>
            <p:nvPr/>
          </p:nvSpPr>
          <p:spPr>
            <a:xfrm>
              <a:off x="1653" y="1732"/>
              <a:ext cx="148" cy="133"/>
            </a:xfrm>
            <a:custGeom>
              <a:rect b="b" l="l" r="r" t="t"/>
              <a:pathLst>
                <a:path extrusionOk="0" h="532" w="592">
                  <a:moveTo>
                    <a:pt x="436" y="289"/>
                  </a:moveTo>
                  <a:lnTo>
                    <a:pt x="390" y="197"/>
                  </a:lnTo>
                  <a:lnTo>
                    <a:pt x="306" y="86"/>
                  </a:lnTo>
                  <a:lnTo>
                    <a:pt x="227" y="14"/>
                  </a:lnTo>
                  <a:lnTo>
                    <a:pt x="136" y="0"/>
                  </a:lnTo>
                  <a:lnTo>
                    <a:pt x="58" y="27"/>
                  </a:lnTo>
                  <a:lnTo>
                    <a:pt x="6" y="93"/>
                  </a:lnTo>
                  <a:lnTo>
                    <a:pt x="0" y="184"/>
                  </a:lnTo>
                  <a:lnTo>
                    <a:pt x="39" y="315"/>
                  </a:lnTo>
                  <a:lnTo>
                    <a:pt x="136" y="440"/>
                  </a:lnTo>
                  <a:lnTo>
                    <a:pt x="247" y="525"/>
                  </a:lnTo>
                  <a:lnTo>
                    <a:pt x="351" y="532"/>
                  </a:lnTo>
                  <a:lnTo>
                    <a:pt x="416" y="505"/>
                  </a:lnTo>
                  <a:lnTo>
                    <a:pt x="429" y="466"/>
                  </a:lnTo>
                  <a:lnTo>
                    <a:pt x="436" y="407"/>
                  </a:lnTo>
                  <a:lnTo>
                    <a:pt x="514" y="421"/>
                  </a:lnTo>
                  <a:lnTo>
                    <a:pt x="566" y="446"/>
                  </a:lnTo>
                  <a:lnTo>
                    <a:pt x="592" y="407"/>
                  </a:lnTo>
                  <a:lnTo>
                    <a:pt x="566" y="381"/>
                  </a:lnTo>
                  <a:lnTo>
                    <a:pt x="481" y="348"/>
                  </a:lnTo>
                  <a:lnTo>
                    <a:pt x="429" y="328"/>
                  </a:lnTo>
                  <a:lnTo>
                    <a:pt x="436" y="289"/>
                  </a:lnTo>
                  <a:close/>
                </a:path>
              </a:pathLst>
            </a:custGeom>
            <a:solidFill>
              <a:srgbClr val="FFCC99"/>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6" name="Google Shape;206;g25e1d32d120_0_89"/>
            <p:cNvSpPr/>
            <p:nvPr/>
          </p:nvSpPr>
          <p:spPr>
            <a:xfrm>
              <a:off x="1720" y="2114"/>
              <a:ext cx="91" cy="249"/>
            </a:xfrm>
            <a:custGeom>
              <a:rect b="b" l="l" r="r" t="t"/>
              <a:pathLst>
                <a:path extrusionOk="0" h="997" w="364">
                  <a:moveTo>
                    <a:pt x="90" y="0"/>
                  </a:moveTo>
                  <a:lnTo>
                    <a:pt x="155" y="6"/>
                  </a:lnTo>
                  <a:lnTo>
                    <a:pt x="202" y="92"/>
                  </a:lnTo>
                  <a:lnTo>
                    <a:pt x="188" y="178"/>
                  </a:lnTo>
                  <a:lnTo>
                    <a:pt x="169" y="355"/>
                  </a:lnTo>
                  <a:lnTo>
                    <a:pt x="175" y="466"/>
                  </a:lnTo>
                  <a:lnTo>
                    <a:pt x="169" y="578"/>
                  </a:lnTo>
                  <a:lnTo>
                    <a:pt x="117" y="807"/>
                  </a:lnTo>
                  <a:lnTo>
                    <a:pt x="104" y="866"/>
                  </a:lnTo>
                  <a:lnTo>
                    <a:pt x="117" y="880"/>
                  </a:lnTo>
                  <a:lnTo>
                    <a:pt x="188" y="841"/>
                  </a:lnTo>
                  <a:lnTo>
                    <a:pt x="305" y="821"/>
                  </a:lnTo>
                  <a:lnTo>
                    <a:pt x="364" y="847"/>
                  </a:lnTo>
                  <a:lnTo>
                    <a:pt x="357" y="893"/>
                  </a:lnTo>
                  <a:lnTo>
                    <a:pt x="279" y="913"/>
                  </a:lnTo>
                  <a:lnTo>
                    <a:pt x="188" y="920"/>
                  </a:lnTo>
                  <a:lnTo>
                    <a:pt x="97" y="959"/>
                  </a:lnTo>
                  <a:lnTo>
                    <a:pt x="26" y="997"/>
                  </a:lnTo>
                  <a:lnTo>
                    <a:pt x="0" y="979"/>
                  </a:lnTo>
                  <a:lnTo>
                    <a:pt x="0" y="913"/>
                  </a:lnTo>
                  <a:lnTo>
                    <a:pt x="52" y="788"/>
                  </a:lnTo>
                  <a:lnTo>
                    <a:pt x="78" y="644"/>
                  </a:lnTo>
                  <a:lnTo>
                    <a:pt x="90" y="440"/>
                  </a:lnTo>
                  <a:lnTo>
                    <a:pt x="65" y="257"/>
                  </a:lnTo>
                  <a:lnTo>
                    <a:pt x="39" y="112"/>
                  </a:lnTo>
                  <a:lnTo>
                    <a:pt x="65" y="0"/>
                  </a:lnTo>
                  <a:lnTo>
                    <a:pt x="90" y="0"/>
                  </a:lnTo>
                  <a:close/>
                </a:path>
              </a:pathLst>
            </a:custGeom>
            <a:solidFill>
              <a:srgbClr val="FFCC99"/>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07" name="Google Shape;207;g25e1d32d120_0_89"/>
            <p:cNvSpPr/>
            <p:nvPr/>
          </p:nvSpPr>
          <p:spPr>
            <a:xfrm>
              <a:off x="1770" y="2091"/>
              <a:ext cx="146" cy="291"/>
            </a:xfrm>
            <a:custGeom>
              <a:rect b="b" l="l" r="r" t="t"/>
              <a:pathLst>
                <a:path extrusionOk="0" h="1163" w="585">
                  <a:moveTo>
                    <a:pt x="124" y="13"/>
                  </a:moveTo>
                  <a:lnTo>
                    <a:pt x="33" y="0"/>
                  </a:lnTo>
                  <a:lnTo>
                    <a:pt x="0" y="66"/>
                  </a:lnTo>
                  <a:lnTo>
                    <a:pt x="33" y="144"/>
                  </a:lnTo>
                  <a:lnTo>
                    <a:pt x="124" y="275"/>
                  </a:lnTo>
                  <a:lnTo>
                    <a:pt x="195" y="467"/>
                  </a:lnTo>
                  <a:lnTo>
                    <a:pt x="221" y="623"/>
                  </a:lnTo>
                  <a:lnTo>
                    <a:pt x="208" y="788"/>
                  </a:lnTo>
                  <a:lnTo>
                    <a:pt x="183" y="998"/>
                  </a:lnTo>
                  <a:lnTo>
                    <a:pt x="156" y="1116"/>
                  </a:lnTo>
                  <a:lnTo>
                    <a:pt x="169" y="1163"/>
                  </a:lnTo>
                  <a:lnTo>
                    <a:pt x="215" y="1163"/>
                  </a:lnTo>
                  <a:lnTo>
                    <a:pt x="300" y="1123"/>
                  </a:lnTo>
                  <a:lnTo>
                    <a:pt x="430" y="1096"/>
                  </a:lnTo>
                  <a:lnTo>
                    <a:pt x="567" y="1096"/>
                  </a:lnTo>
                  <a:lnTo>
                    <a:pt x="585" y="1057"/>
                  </a:lnTo>
                  <a:lnTo>
                    <a:pt x="508" y="1005"/>
                  </a:lnTo>
                  <a:lnTo>
                    <a:pt x="468" y="1005"/>
                  </a:lnTo>
                  <a:lnTo>
                    <a:pt x="300" y="1057"/>
                  </a:lnTo>
                  <a:lnTo>
                    <a:pt x="248" y="1077"/>
                  </a:lnTo>
                  <a:lnTo>
                    <a:pt x="235" y="1051"/>
                  </a:lnTo>
                  <a:lnTo>
                    <a:pt x="260" y="880"/>
                  </a:lnTo>
                  <a:lnTo>
                    <a:pt x="293" y="696"/>
                  </a:lnTo>
                  <a:lnTo>
                    <a:pt x="300" y="532"/>
                  </a:lnTo>
                  <a:lnTo>
                    <a:pt x="273" y="368"/>
                  </a:lnTo>
                  <a:lnTo>
                    <a:pt x="228" y="177"/>
                  </a:lnTo>
                  <a:lnTo>
                    <a:pt x="176" y="33"/>
                  </a:lnTo>
                  <a:lnTo>
                    <a:pt x="124" y="13"/>
                  </a:lnTo>
                  <a:close/>
                </a:path>
              </a:pathLst>
            </a:custGeom>
            <a:solidFill>
              <a:srgbClr val="FFCC99"/>
            </a:solidFill>
            <a:ln cap="flat" cmpd="sng" w="9525">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cxnSp>
        <p:nvCxnSpPr>
          <p:cNvPr id="208" name="Google Shape;208;g25e1d32d120_0_89"/>
          <p:cNvCxnSpPr/>
          <p:nvPr/>
        </p:nvCxnSpPr>
        <p:spPr>
          <a:xfrm rot="8699433">
            <a:off x="2916350" y="4733155"/>
            <a:ext cx="888949" cy="1000135"/>
          </a:xfrm>
          <a:prstGeom prst="straightConnector1">
            <a:avLst/>
          </a:prstGeom>
          <a:noFill/>
          <a:ln cap="flat" cmpd="sng" w="28575">
            <a:solidFill>
              <a:srgbClr val="FFFF99"/>
            </a:solidFill>
            <a:prstDash val="solid"/>
            <a:miter lim="800000"/>
            <a:headEnd len="med" w="med" type="triangle"/>
            <a:tailEnd len="med" w="med" type="none"/>
          </a:ln>
        </p:spPr>
      </p:cxnSp>
      <p:cxnSp>
        <p:nvCxnSpPr>
          <p:cNvPr id="209" name="Google Shape;209;g25e1d32d120_0_89"/>
          <p:cNvCxnSpPr/>
          <p:nvPr/>
        </p:nvCxnSpPr>
        <p:spPr>
          <a:xfrm rot="10260366">
            <a:off x="2741544" y="5142767"/>
            <a:ext cx="1176363" cy="969853"/>
          </a:xfrm>
          <a:prstGeom prst="straightConnector1">
            <a:avLst/>
          </a:prstGeom>
          <a:noFill/>
          <a:ln cap="flat" cmpd="sng" w="28575">
            <a:solidFill>
              <a:srgbClr val="FFFF99"/>
            </a:solidFill>
            <a:prstDash val="solid"/>
            <a:miter lim="800000"/>
            <a:headEnd len="med" w="med" type="triangle"/>
            <a:tailEnd len="med" w="med" type="none"/>
          </a:ln>
        </p:spPr>
      </p:cxnSp>
      <p:grpSp>
        <p:nvGrpSpPr>
          <p:cNvPr id="210" name="Google Shape;210;g25e1d32d120_0_89"/>
          <p:cNvGrpSpPr/>
          <p:nvPr/>
        </p:nvGrpSpPr>
        <p:grpSpPr>
          <a:xfrm>
            <a:off x="1341437" y="3134525"/>
            <a:ext cx="467860" cy="627995"/>
            <a:chOff x="1871" y="2433"/>
            <a:chExt cx="259" cy="337"/>
          </a:xfrm>
        </p:grpSpPr>
        <p:sp>
          <p:nvSpPr>
            <p:cNvPr id="211" name="Google Shape;211;g25e1d32d120_0_89"/>
            <p:cNvSpPr/>
            <p:nvPr/>
          </p:nvSpPr>
          <p:spPr>
            <a:xfrm>
              <a:off x="1871" y="2433"/>
              <a:ext cx="259" cy="337"/>
            </a:xfrm>
            <a:custGeom>
              <a:rect b="b" l="l" r="r" t="t"/>
              <a:pathLst>
                <a:path extrusionOk="0" h="1346" w="1035">
                  <a:moveTo>
                    <a:pt x="14" y="283"/>
                  </a:moveTo>
                  <a:lnTo>
                    <a:pt x="7" y="177"/>
                  </a:lnTo>
                  <a:lnTo>
                    <a:pt x="59" y="79"/>
                  </a:lnTo>
                  <a:lnTo>
                    <a:pt x="157" y="0"/>
                  </a:lnTo>
                  <a:lnTo>
                    <a:pt x="306" y="33"/>
                  </a:lnTo>
                  <a:lnTo>
                    <a:pt x="436" y="125"/>
                  </a:lnTo>
                  <a:lnTo>
                    <a:pt x="599" y="197"/>
                  </a:lnTo>
                  <a:lnTo>
                    <a:pt x="775" y="269"/>
                  </a:lnTo>
                  <a:lnTo>
                    <a:pt x="938" y="368"/>
                  </a:lnTo>
                  <a:lnTo>
                    <a:pt x="1035" y="459"/>
                  </a:lnTo>
                  <a:lnTo>
                    <a:pt x="1015" y="486"/>
                  </a:lnTo>
                  <a:lnTo>
                    <a:pt x="833" y="656"/>
                  </a:lnTo>
                  <a:lnTo>
                    <a:pt x="768" y="749"/>
                  </a:lnTo>
                  <a:lnTo>
                    <a:pt x="755" y="834"/>
                  </a:lnTo>
                  <a:lnTo>
                    <a:pt x="748" y="946"/>
                  </a:lnTo>
                  <a:lnTo>
                    <a:pt x="736" y="1090"/>
                  </a:lnTo>
                  <a:lnTo>
                    <a:pt x="703" y="1241"/>
                  </a:lnTo>
                  <a:lnTo>
                    <a:pt x="651" y="1326"/>
                  </a:lnTo>
                  <a:lnTo>
                    <a:pt x="599" y="1346"/>
                  </a:lnTo>
                  <a:lnTo>
                    <a:pt x="541" y="1300"/>
                  </a:lnTo>
                  <a:lnTo>
                    <a:pt x="443" y="1241"/>
                  </a:lnTo>
                  <a:lnTo>
                    <a:pt x="339" y="1176"/>
                  </a:lnTo>
                  <a:lnTo>
                    <a:pt x="222" y="1129"/>
                  </a:lnTo>
                  <a:lnTo>
                    <a:pt x="117" y="1116"/>
                  </a:lnTo>
                  <a:lnTo>
                    <a:pt x="65" y="1031"/>
                  </a:lnTo>
                  <a:lnTo>
                    <a:pt x="27" y="907"/>
                  </a:lnTo>
                  <a:lnTo>
                    <a:pt x="0" y="703"/>
                  </a:lnTo>
                  <a:lnTo>
                    <a:pt x="7" y="525"/>
                  </a:lnTo>
                  <a:lnTo>
                    <a:pt x="20" y="420"/>
                  </a:lnTo>
                  <a:lnTo>
                    <a:pt x="65" y="420"/>
                  </a:lnTo>
                  <a:lnTo>
                    <a:pt x="59" y="597"/>
                  </a:lnTo>
                  <a:lnTo>
                    <a:pt x="59" y="788"/>
                  </a:lnTo>
                  <a:lnTo>
                    <a:pt x="85" y="900"/>
                  </a:lnTo>
                  <a:lnTo>
                    <a:pt x="131" y="1031"/>
                  </a:lnTo>
                  <a:lnTo>
                    <a:pt x="234" y="1083"/>
                  </a:lnTo>
                  <a:lnTo>
                    <a:pt x="378" y="1122"/>
                  </a:lnTo>
                  <a:lnTo>
                    <a:pt x="494" y="1188"/>
                  </a:lnTo>
                  <a:lnTo>
                    <a:pt x="606" y="1267"/>
                  </a:lnTo>
                  <a:lnTo>
                    <a:pt x="651" y="1215"/>
                  </a:lnTo>
                  <a:lnTo>
                    <a:pt x="678" y="1103"/>
                  </a:lnTo>
                  <a:lnTo>
                    <a:pt x="690" y="959"/>
                  </a:lnTo>
                  <a:lnTo>
                    <a:pt x="703" y="808"/>
                  </a:lnTo>
                  <a:lnTo>
                    <a:pt x="748" y="676"/>
                  </a:lnTo>
                  <a:lnTo>
                    <a:pt x="878" y="538"/>
                  </a:lnTo>
                  <a:lnTo>
                    <a:pt x="938" y="466"/>
                  </a:lnTo>
                  <a:lnTo>
                    <a:pt x="931" y="439"/>
                  </a:lnTo>
                  <a:lnTo>
                    <a:pt x="768" y="328"/>
                  </a:lnTo>
                  <a:lnTo>
                    <a:pt x="606" y="256"/>
                  </a:lnTo>
                  <a:lnTo>
                    <a:pt x="469" y="190"/>
                  </a:lnTo>
                  <a:lnTo>
                    <a:pt x="384" y="151"/>
                  </a:lnTo>
                  <a:lnTo>
                    <a:pt x="299" y="99"/>
                  </a:lnTo>
                  <a:lnTo>
                    <a:pt x="247" y="72"/>
                  </a:lnTo>
                  <a:lnTo>
                    <a:pt x="163" y="66"/>
                  </a:lnTo>
                  <a:lnTo>
                    <a:pt x="111" y="111"/>
                  </a:lnTo>
                  <a:lnTo>
                    <a:pt x="72" y="184"/>
                  </a:lnTo>
                  <a:lnTo>
                    <a:pt x="72" y="249"/>
                  </a:lnTo>
                  <a:lnTo>
                    <a:pt x="65" y="315"/>
                  </a:lnTo>
                  <a:lnTo>
                    <a:pt x="14" y="283"/>
                  </a:lnTo>
                  <a:close/>
                </a:path>
              </a:pathLst>
            </a:custGeom>
            <a:solidFill>
              <a:srgbClr val="BBE0E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12" name="Google Shape;212;g25e1d32d120_0_89"/>
            <p:cNvSpPr/>
            <p:nvPr/>
          </p:nvSpPr>
          <p:spPr>
            <a:xfrm>
              <a:off x="1926" y="2536"/>
              <a:ext cx="82" cy="120"/>
            </a:xfrm>
            <a:custGeom>
              <a:rect b="b" l="l" r="r" t="t"/>
              <a:pathLst>
                <a:path extrusionOk="0" h="480" w="325">
                  <a:moveTo>
                    <a:pt x="39" y="132"/>
                  </a:moveTo>
                  <a:lnTo>
                    <a:pt x="110" y="53"/>
                  </a:lnTo>
                  <a:lnTo>
                    <a:pt x="227" y="0"/>
                  </a:lnTo>
                  <a:lnTo>
                    <a:pt x="286" y="105"/>
                  </a:lnTo>
                  <a:lnTo>
                    <a:pt x="325" y="243"/>
                  </a:lnTo>
                  <a:lnTo>
                    <a:pt x="234" y="480"/>
                  </a:lnTo>
                  <a:lnTo>
                    <a:pt x="117" y="474"/>
                  </a:lnTo>
                  <a:lnTo>
                    <a:pt x="0" y="395"/>
                  </a:lnTo>
                  <a:lnTo>
                    <a:pt x="0" y="191"/>
                  </a:lnTo>
                  <a:lnTo>
                    <a:pt x="32" y="184"/>
                  </a:lnTo>
                  <a:lnTo>
                    <a:pt x="58" y="217"/>
                  </a:lnTo>
                  <a:lnTo>
                    <a:pt x="52" y="375"/>
                  </a:lnTo>
                  <a:lnTo>
                    <a:pt x="130" y="434"/>
                  </a:lnTo>
                  <a:lnTo>
                    <a:pt x="221" y="420"/>
                  </a:lnTo>
                  <a:lnTo>
                    <a:pt x="272" y="250"/>
                  </a:lnTo>
                  <a:lnTo>
                    <a:pt x="201" y="250"/>
                  </a:lnTo>
                  <a:lnTo>
                    <a:pt x="110" y="204"/>
                  </a:lnTo>
                  <a:lnTo>
                    <a:pt x="117" y="191"/>
                  </a:lnTo>
                  <a:lnTo>
                    <a:pt x="227" y="217"/>
                  </a:lnTo>
                  <a:lnTo>
                    <a:pt x="286" y="210"/>
                  </a:lnTo>
                  <a:lnTo>
                    <a:pt x="214" y="46"/>
                  </a:lnTo>
                  <a:lnTo>
                    <a:pt x="136" y="99"/>
                  </a:lnTo>
                  <a:lnTo>
                    <a:pt x="65" y="178"/>
                  </a:lnTo>
                  <a:lnTo>
                    <a:pt x="39" y="132"/>
                  </a:lnTo>
                  <a:close/>
                </a:path>
              </a:pathLst>
            </a:custGeom>
            <a:solidFill>
              <a:srgbClr val="BBE0E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grpSp>
        <p:nvGrpSpPr>
          <p:cNvPr id="213" name="Google Shape;213;g25e1d32d120_0_89"/>
          <p:cNvGrpSpPr/>
          <p:nvPr/>
        </p:nvGrpSpPr>
        <p:grpSpPr>
          <a:xfrm>
            <a:off x="947737" y="3205962"/>
            <a:ext cx="789439" cy="1210796"/>
            <a:chOff x="1653" y="2471"/>
            <a:chExt cx="436" cy="650"/>
          </a:xfrm>
        </p:grpSpPr>
        <p:sp>
          <p:nvSpPr>
            <p:cNvPr id="214" name="Google Shape;214;g25e1d32d120_0_89"/>
            <p:cNvSpPr/>
            <p:nvPr/>
          </p:nvSpPr>
          <p:spPr>
            <a:xfrm>
              <a:off x="1738" y="2582"/>
              <a:ext cx="351" cy="120"/>
            </a:xfrm>
            <a:custGeom>
              <a:rect b="b" l="l" r="r" t="t"/>
              <a:pathLst>
                <a:path extrusionOk="0" h="480" w="1405">
                  <a:moveTo>
                    <a:pt x="0" y="374"/>
                  </a:moveTo>
                  <a:lnTo>
                    <a:pt x="32" y="335"/>
                  </a:lnTo>
                  <a:lnTo>
                    <a:pt x="103" y="322"/>
                  </a:lnTo>
                  <a:lnTo>
                    <a:pt x="332" y="367"/>
                  </a:lnTo>
                  <a:lnTo>
                    <a:pt x="552" y="407"/>
                  </a:lnTo>
                  <a:lnTo>
                    <a:pt x="826" y="401"/>
                  </a:lnTo>
                  <a:lnTo>
                    <a:pt x="1079" y="347"/>
                  </a:lnTo>
                  <a:lnTo>
                    <a:pt x="1236" y="256"/>
                  </a:lnTo>
                  <a:lnTo>
                    <a:pt x="1216" y="184"/>
                  </a:lnTo>
                  <a:lnTo>
                    <a:pt x="1243" y="85"/>
                  </a:lnTo>
                  <a:lnTo>
                    <a:pt x="1301" y="33"/>
                  </a:lnTo>
                  <a:lnTo>
                    <a:pt x="1366" y="0"/>
                  </a:lnTo>
                  <a:lnTo>
                    <a:pt x="1391" y="72"/>
                  </a:lnTo>
                  <a:lnTo>
                    <a:pt x="1405" y="144"/>
                  </a:lnTo>
                  <a:lnTo>
                    <a:pt x="1378" y="282"/>
                  </a:lnTo>
                  <a:lnTo>
                    <a:pt x="1313" y="322"/>
                  </a:lnTo>
                  <a:lnTo>
                    <a:pt x="1158" y="374"/>
                  </a:lnTo>
                  <a:lnTo>
                    <a:pt x="989" y="420"/>
                  </a:lnTo>
                  <a:lnTo>
                    <a:pt x="709" y="473"/>
                  </a:lnTo>
                  <a:lnTo>
                    <a:pt x="448" y="480"/>
                  </a:lnTo>
                  <a:lnTo>
                    <a:pt x="97" y="446"/>
                  </a:lnTo>
                  <a:lnTo>
                    <a:pt x="0" y="374"/>
                  </a:lnTo>
                  <a:close/>
                </a:path>
              </a:pathLst>
            </a:custGeom>
            <a:solidFill>
              <a:srgbClr val="00CC66"/>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15" name="Google Shape;215;g25e1d32d120_0_89"/>
            <p:cNvSpPr/>
            <p:nvPr/>
          </p:nvSpPr>
          <p:spPr>
            <a:xfrm>
              <a:off x="1710" y="2497"/>
              <a:ext cx="190" cy="171"/>
            </a:xfrm>
            <a:custGeom>
              <a:rect b="b" l="l" r="r" t="t"/>
              <a:pathLst>
                <a:path extrusionOk="0" h="683" w="761">
                  <a:moveTo>
                    <a:pt x="20" y="683"/>
                  </a:moveTo>
                  <a:lnTo>
                    <a:pt x="0" y="617"/>
                  </a:lnTo>
                  <a:lnTo>
                    <a:pt x="39" y="558"/>
                  </a:lnTo>
                  <a:lnTo>
                    <a:pt x="169" y="506"/>
                  </a:lnTo>
                  <a:lnTo>
                    <a:pt x="319" y="493"/>
                  </a:lnTo>
                  <a:lnTo>
                    <a:pt x="423" y="459"/>
                  </a:lnTo>
                  <a:lnTo>
                    <a:pt x="488" y="400"/>
                  </a:lnTo>
                  <a:lnTo>
                    <a:pt x="559" y="269"/>
                  </a:lnTo>
                  <a:lnTo>
                    <a:pt x="618" y="124"/>
                  </a:lnTo>
                  <a:lnTo>
                    <a:pt x="618" y="52"/>
                  </a:lnTo>
                  <a:lnTo>
                    <a:pt x="651" y="13"/>
                  </a:lnTo>
                  <a:lnTo>
                    <a:pt x="696" y="0"/>
                  </a:lnTo>
                  <a:lnTo>
                    <a:pt x="741" y="33"/>
                  </a:lnTo>
                  <a:lnTo>
                    <a:pt x="761" y="104"/>
                  </a:lnTo>
                  <a:lnTo>
                    <a:pt x="755" y="197"/>
                  </a:lnTo>
                  <a:lnTo>
                    <a:pt x="729" y="262"/>
                  </a:lnTo>
                  <a:lnTo>
                    <a:pt x="703" y="262"/>
                  </a:lnTo>
                  <a:lnTo>
                    <a:pt x="690" y="237"/>
                  </a:lnTo>
                  <a:lnTo>
                    <a:pt x="651" y="230"/>
                  </a:lnTo>
                  <a:lnTo>
                    <a:pt x="579" y="328"/>
                  </a:lnTo>
                  <a:lnTo>
                    <a:pt x="494" y="479"/>
                  </a:lnTo>
                  <a:lnTo>
                    <a:pt x="436" y="545"/>
                  </a:lnTo>
                  <a:lnTo>
                    <a:pt x="319" y="584"/>
                  </a:lnTo>
                  <a:lnTo>
                    <a:pt x="182" y="624"/>
                  </a:lnTo>
                  <a:lnTo>
                    <a:pt x="92" y="656"/>
                  </a:lnTo>
                  <a:lnTo>
                    <a:pt x="20" y="683"/>
                  </a:lnTo>
                  <a:close/>
                </a:path>
              </a:pathLst>
            </a:custGeom>
            <a:solidFill>
              <a:srgbClr val="00CC66"/>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16" name="Google Shape;216;g25e1d32d120_0_89"/>
            <p:cNvSpPr/>
            <p:nvPr/>
          </p:nvSpPr>
          <p:spPr>
            <a:xfrm>
              <a:off x="1686" y="2643"/>
              <a:ext cx="143" cy="253"/>
            </a:xfrm>
            <a:custGeom>
              <a:rect b="b" l="l" r="r" t="t"/>
              <a:pathLst>
                <a:path extrusionOk="0" h="1011" w="579">
                  <a:moveTo>
                    <a:pt x="0" y="132"/>
                  </a:moveTo>
                  <a:lnTo>
                    <a:pt x="32" y="53"/>
                  </a:lnTo>
                  <a:lnTo>
                    <a:pt x="77" y="0"/>
                  </a:lnTo>
                  <a:lnTo>
                    <a:pt x="194" y="0"/>
                  </a:lnTo>
                  <a:lnTo>
                    <a:pt x="312" y="53"/>
                  </a:lnTo>
                  <a:lnTo>
                    <a:pt x="449" y="203"/>
                  </a:lnTo>
                  <a:lnTo>
                    <a:pt x="520" y="322"/>
                  </a:lnTo>
                  <a:lnTo>
                    <a:pt x="566" y="486"/>
                  </a:lnTo>
                  <a:lnTo>
                    <a:pt x="579" y="676"/>
                  </a:lnTo>
                  <a:lnTo>
                    <a:pt x="553" y="880"/>
                  </a:lnTo>
                  <a:lnTo>
                    <a:pt x="488" y="979"/>
                  </a:lnTo>
                  <a:lnTo>
                    <a:pt x="371" y="1011"/>
                  </a:lnTo>
                  <a:lnTo>
                    <a:pt x="299" y="1005"/>
                  </a:lnTo>
                  <a:lnTo>
                    <a:pt x="241" y="972"/>
                  </a:lnTo>
                  <a:lnTo>
                    <a:pt x="189" y="926"/>
                  </a:lnTo>
                  <a:lnTo>
                    <a:pt x="169" y="847"/>
                  </a:lnTo>
                  <a:lnTo>
                    <a:pt x="182" y="768"/>
                  </a:lnTo>
                  <a:lnTo>
                    <a:pt x="227" y="723"/>
                  </a:lnTo>
                  <a:lnTo>
                    <a:pt x="259" y="670"/>
                  </a:lnTo>
                  <a:lnTo>
                    <a:pt x="273" y="605"/>
                  </a:lnTo>
                  <a:lnTo>
                    <a:pt x="273" y="545"/>
                  </a:lnTo>
                  <a:lnTo>
                    <a:pt x="247" y="493"/>
                  </a:lnTo>
                  <a:lnTo>
                    <a:pt x="156" y="401"/>
                  </a:lnTo>
                  <a:lnTo>
                    <a:pt x="45" y="296"/>
                  </a:lnTo>
                  <a:lnTo>
                    <a:pt x="6" y="210"/>
                  </a:lnTo>
                  <a:lnTo>
                    <a:pt x="0" y="132"/>
                  </a:lnTo>
                  <a:close/>
                </a:path>
              </a:pathLst>
            </a:custGeom>
            <a:solidFill>
              <a:srgbClr val="00CC66"/>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17" name="Google Shape;217;g25e1d32d120_0_89"/>
            <p:cNvSpPr/>
            <p:nvPr/>
          </p:nvSpPr>
          <p:spPr>
            <a:xfrm>
              <a:off x="1653" y="2471"/>
              <a:ext cx="148" cy="133"/>
            </a:xfrm>
            <a:custGeom>
              <a:rect b="b" l="l" r="r" t="t"/>
              <a:pathLst>
                <a:path extrusionOk="0" h="532" w="592">
                  <a:moveTo>
                    <a:pt x="436" y="289"/>
                  </a:moveTo>
                  <a:lnTo>
                    <a:pt x="390" y="197"/>
                  </a:lnTo>
                  <a:lnTo>
                    <a:pt x="306" y="86"/>
                  </a:lnTo>
                  <a:lnTo>
                    <a:pt x="227" y="14"/>
                  </a:lnTo>
                  <a:lnTo>
                    <a:pt x="136" y="0"/>
                  </a:lnTo>
                  <a:lnTo>
                    <a:pt x="58" y="27"/>
                  </a:lnTo>
                  <a:lnTo>
                    <a:pt x="6" y="93"/>
                  </a:lnTo>
                  <a:lnTo>
                    <a:pt x="0" y="184"/>
                  </a:lnTo>
                  <a:lnTo>
                    <a:pt x="39" y="315"/>
                  </a:lnTo>
                  <a:lnTo>
                    <a:pt x="136" y="440"/>
                  </a:lnTo>
                  <a:lnTo>
                    <a:pt x="247" y="525"/>
                  </a:lnTo>
                  <a:lnTo>
                    <a:pt x="351" y="532"/>
                  </a:lnTo>
                  <a:lnTo>
                    <a:pt x="416" y="505"/>
                  </a:lnTo>
                  <a:lnTo>
                    <a:pt x="429" y="466"/>
                  </a:lnTo>
                  <a:lnTo>
                    <a:pt x="436" y="407"/>
                  </a:lnTo>
                  <a:lnTo>
                    <a:pt x="514" y="421"/>
                  </a:lnTo>
                  <a:lnTo>
                    <a:pt x="566" y="446"/>
                  </a:lnTo>
                  <a:lnTo>
                    <a:pt x="592" y="407"/>
                  </a:lnTo>
                  <a:lnTo>
                    <a:pt x="566" y="381"/>
                  </a:lnTo>
                  <a:lnTo>
                    <a:pt x="481" y="348"/>
                  </a:lnTo>
                  <a:lnTo>
                    <a:pt x="429" y="328"/>
                  </a:lnTo>
                  <a:lnTo>
                    <a:pt x="436" y="289"/>
                  </a:lnTo>
                  <a:close/>
                </a:path>
              </a:pathLst>
            </a:custGeom>
            <a:solidFill>
              <a:srgbClr val="00CC66"/>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18" name="Google Shape;218;g25e1d32d120_0_89"/>
            <p:cNvSpPr/>
            <p:nvPr/>
          </p:nvSpPr>
          <p:spPr>
            <a:xfrm>
              <a:off x="1720" y="2853"/>
              <a:ext cx="91" cy="249"/>
            </a:xfrm>
            <a:custGeom>
              <a:rect b="b" l="l" r="r" t="t"/>
              <a:pathLst>
                <a:path extrusionOk="0" h="997" w="364">
                  <a:moveTo>
                    <a:pt x="90" y="0"/>
                  </a:moveTo>
                  <a:lnTo>
                    <a:pt x="155" y="6"/>
                  </a:lnTo>
                  <a:lnTo>
                    <a:pt x="202" y="92"/>
                  </a:lnTo>
                  <a:lnTo>
                    <a:pt x="188" y="178"/>
                  </a:lnTo>
                  <a:lnTo>
                    <a:pt x="169" y="355"/>
                  </a:lnTo>
                  <a:lnTo>
                    <a:pt x="175" y="466"/>
                  </a:lnTo>
                  <a:lnTo>
                    <a:pt x="169" y="578"/>
                  </a:lnTo>
                  <a:lnTo>
                    <a:pt x="117" y="807"/>
                  </a:lnTo>
                  <a:lnTo>
                    <a:pt x="104" y="866"/>
                  </a:lnTo>
                  <a:lnTo>
                    <a:pt x="117" y="880"/>
                  </a:lnTo>
                  <a:lnTo>
                    <a:pt x="188" y="841"/>
                  </a:lnTo>
                  <a:lnTo>
                    <a:pt x="305" y="821"/>
                  </a:lnTo>
                  <a:lnTo>
                    <a:pt x="364" y="847"/>
                  </a:lnTo>
                  <a:lnTo>
                    <a:pt x="357" y="893"/>
                  </a:lnTo>
                  <a:lnTo>
                    <a:pt x="279" y="913"/>
                  </a:lnTo>
                  <a:lnTo>
                    <a:pt x="188" y="920"/>
                  </a:lnTo>
                  <a:lnTo>
                    <a:pt x="97" y="959"/>
                  </a:lnTo>
                  <a:lnTo>
                    <a:pt x="26" y="997"/>
                  </a:lnTo>
                  <a:lnTo>
                    <a:pt x="0" y="979"/>
                  </a:lnTo>
                  <a:lnTo>
                    <a:pt x="0" y="913"/>
                  </a:lnTo>
                  <a:lnTo>
                    <a:pt x="52" y="788"/>
                  </a:lnTo>
                  <a:lnTo>
                    <a:pt x="78" y="644"/>
                  </a:lnTo>
                  <a:lnTo>
                    <a:pt x="90" y="440"/>
                  </a:lnTo>
                  <a:lnTo>
                    <a:pt x="65" y="257"/>
                  </a:lnTo>
                  <a:lnTo>
                    <a:pt x="39" y="112"/>
                  </a:lnTo>
                  <a:lnTo>
                    <a:pt x="65" y="0"/>
                  </a:lnTo>
                  <a:lnTo>
                    <a:pt x="90" y="0"/>
                  </a:lnTo>
                  <a:close/>
                </a:path>
              </a:pathLst>
            </a:custGeom>
            <a:solidFill>
              <a:srgbClr val="00CC66"/>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19" name="Google Shape;219;g25e1d32d120_0_89"/>
            <p:cNvSpPr/>
            <p:nvPr/>
          </p:nvSpPr>
          <p:spPr>
            <a:xfrm>
              <a:off x="1770" y="2830"/>
              <a:ext cx="146" cy="291"/>
            </a:xfrm>
            <a:custGeom>
              <a:rect b="b" l="l" r="r" t="t"/>
              <a:pathLst>
                <a:path extrusionOk="0" h="1163" w="585">
                  <a:moveTo>
                    <a:pt x="124" y="13"/>
                  </a:moveTo>
                  <a:lnTo>
                    <a:pt x="33" y="0"/>
                  </a:lnTo>
                  <a:lnTo>
                    <a:pt x="0" y="66"/>
                  </a:lnTo>
                  <a:lnTo>
                    <a:pt x="33" y="144"/>
                  </a:lnTo>
                  <a:lnTo>
                    <a:pt x="124" y="275"/>
                  </a:lnTo>
                  <a:lnTo>
                    <a:pt x="195" y="467"/>
                  </a:lnTo>
                  <a:lnTo>
                    <a:pt x="221" y="623"/>
                  </a:lnTo>
                  <a:lnTo>
                    <a:pt x="208" y="788"/>
                  </a:lnTo>
                  <a:lnTo>
                    <a:pt x="183" y="998"/>
                  </a:lnTo>
                  <a:lnTo>
                    <a:pt x="156" y="1116"/>
                  </a:lnTo>
                  <a:lnTo>
                    <a:pt x="169" y="1163"/>
                  </a:lnTo>
                  <a:lnTo>
                    <a:pt x="215" y="1163"/>
                  </a:lnTo>
                  <a:lnTo>
                    <a:pt x="300" y="1123"/>
                  </a:lnTo>
                  <a:lnTo>
                    <a:pt x="430" y="1096"/>
                  </a:lnTo>
                  <a:lnTo>
                    <a:pt x="567" y="1096"/>
                  </a:lnTo>
                  <a:lnTo>
                    <a:pt x="585" y="1057"/>
                  </a:lnTo>
                  <a:lnTo>
                    <a:pt x="508" y="1005"/>
                  </a:lnTo>
                  <a:lnTo>
                    <a:pt x="468" y="1005"/>
                  </a:lnTo>
                  <a:lnTo>
                    <a:pt x="300" y="1057"/>
                  </a:lnTo>
                  <a:lnTo>
                    <a:pt x="248" y="1077"/>
                  </a:lnTo>
                  <a:lnTo>
                    <a:pt x="235" y="1051"/>
                  </a:lnTo>
                  <a:lnTo>
                    <a:pt x="260" y="880"/>
                  </a:lnTo>
                  <a:lnTo>
                    <a:pt x="293" y="696"/>
                  </a:lnTo>
                  <a:lnTo>
                    <a:pt x="300" y="532"/>
                  </a:lnTo>
                  <a:lnTo>
                    <a:pt x="273" y="368"/>
                  </a:lnTo>
                  <a:lnTo>
                    <a:pt x="228" y="177"/>
                  </a:lnTo>
                  <a:lnTo>
                    <a:pt x="176" y="33"/>
                  </a:lnTo>
                  <a:lnTo>
                    <a:pt x="124" y="13"/>
                  </a:lnTo>
                  <a:close/>
                </a:path>
              </a:pathLst>
            </a:custGeom>
            <a:solidFill>
              <a:srgbClr val="00CC66"/>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grpSp>
        <p:nvGrpSpPr>
          <p:cNvPr id="220" name="Google Shape;220;g25e1d32d120_0_89"/>
          <p:cNvGrpSpPr/>
          <p:nvPr/>
        </p:nvGrpSpPr>
        <p:grpSpPr>
          <a:xfrm>
            <a:off x="1341437" y="4641062"/>
            <a:ext cx="467860" cy="626406"/>
            <a:chOff x="1871" y="3157"/>
            <a:chExt cx="259" cy="337"/>
          </a:xfrm>
        </p:grpSpPr>
        <p:sp>
          <p:nvSpPr>
            <p:cNvPr id="221" name="Google Shape;221;g25e1d32d120_0_89"/>
            <p:cNvSpPr/>
            <p:nvPr/>
          </p:nvSpPr>
          <p:spPr>
            <a:xfrm>
              <a:off x="1871" y="3157"/>
              <a:ext cx="259" cy="337"/>
            </a:xfrm>
            <a:custGeom>
              <a:rect b="b" l="l" r="r" t="t"/>
              <a:pathLst>
                <a:path extrusionOk="0" h="1346" w="1035">
                  <a:moveTo>
                    <a:pt x="14" y="283"/>
                  </a:moveTo>
                  <a:lnTo>
                    <a:pt x="7" y="177"/>
                  </a:lnTo>
                  <a:lnTo>
                    <a:pt x="59" y="79"/>
                  </a:lnTo>
                  <a:lnTo>
                    <a:pt x="157" y="0"/>
                  </a:lnTo>
                  <a:lnTo>
                    <a:pt x="306" y="33"/>
                  </a:lnTo>
                  <a:lnTo>
                    <a:pt x="436" y="125"/>
                  </a:lnTo>
                  <a:lnTo>
                    <a:pt x="599" y="197"/>
                  </a:lnTo>
                  <a:lnTo>
                    <a:pt x="775" y="269"/>
                  </a:lnTo>
                  <a:lnTo>
                    <a:pt x="938" y="368"/>
                  </a:lnTo>
                  <a:lnTo>
                    <a:pt x="1035" y="459"/>
                  </a:lnTo>
                  <a:lnTo>
                    <a:pt x="1015" y="486"/>
                  </a:lnTo>
                  <a:lnTo>
                    <a:pt x="833" y="656"/>
                  </a:lnTo>
                  <a:lnTo>
                    <a:pt x="768" y="749"/>
                  </a:lnTo>
                  <a:lnTo>
                    <a:pt x="755" y="834"/>
                  </a:lnTo>
                  <a:lnTo>
                    <a:pt x="748" y="946"/>
                  </a:lnTo>
                  <a:lnTo>
                    <a:pt x="736" y="1090"/>
                  </a:lnTo>
                  <a:lnTo>
                    <a:pt x="703" y="1241"/>
                  </a:lnTo>
                  <a:lnTo>
                    <a:pt x="651" y="1326"/>
                  </a:lnTo>
                  <a:lnTo>
                    <a:pt x="599" y="1346"/>
                  </a:lnTo>
                  <a:lnTo>
                    <a:pt x="541" y="1300"/>
                  </a:lnTo>
                  <a:lnTo>
                    <a:pt x="443" y="1241"/>
                  </a:lnTo>
                  <a:lnTo>
                    <a:pt x="339" y="1176"/>
                  </a:lnTo>
                  <a:lnTo>
                    <a:pt x="222" y="1129"/>
                  </a:lnTo>
                  <a:lnTo>
                    <a:pt x="117" y="1116"/>
                  </a:lnTo>
                  <a:lnTo>
                    <a:pt x="65" y="1031"/>
                  </a:lnTo>
                  <a:lnTo>
                    <a:pt x="27" y="907"/>
                  </a:lnTo>
                  <a:lnTo>
                    <a:pt x="0" y="703"/>
                  </a:lnTo>
                  <a:lnTo>
                    <a:pt x="7" y="525"/>
                  </a:lnTo>
                  <a:lnTo>
                    <a:pt x="20" y="420"/>
                  </a:lnTo>
                  <a:lnTo>
                    <a:pt x="65" y="420"/>
                  </a:lnTo>
                  <a:lnTo>
                    <a:pt x="59" y="597"/>
                  </a:lnTo>
                  <a:lnTo>
                    <a:pt x="59" y="788"/>
                  </a:lnTo>
                  <a:lnTo>
                    <a:pt x="85" y="900"/>
                  </a:lnTo>
                  <a:lnTo>
                    <a:pt x="131" y="1031"/>
                  </a:lnTo>
                  <a:lnTo>
                    <a:pt x="234" y="1083"/>
                  </a:lnTo>
                  <a:lnTo>
                    <a:pt x="378" y="1122"/>
                  </a:lnTo>
                  <a:lnTo>
                    <a:pt x="494" y="1188"/>
                  </a:lnTo>
                  <a:lnTo>
                    <a:pt x="606" y="1267"/>
                  </a:lnTo>
                  <a:lnTo>
                    <a:pt x="651" y="1215"/>
                  </a:lnTo>
                  <a:lnTo>
                    <a:pt x="678" y="1103"/>
                  </a:lnTo>
                  <a:lnTo>
                    <a:pt x="690" y="959"/>
                  </a:lnTo>
                  <a:lnTo>
                    <a:pt x="703" y="808"/>
                  </a:lnTo>
                  <a:lnTo>
                    <a:pt x="748" y="676"/>
                  </a:lnTo>
                  <a:lnTo>
                    <a:pt x="878" y="538"/>
                  </a:lnTo>
                  <a:lnTo>
                    <a:pt x="938" y="466"/>
                  </a:lnTo>
                  <a:lnTo>
                    <a:pt x="931" y="439"/>
                  </a:lnTo>
                  <a:lnTo>
                    <a:pt x="768" y="328"/>
                  </a:lnTo>
                  <a:lnTo>
                    <a:pt x="606" y="256"/>
                  </a:lnTo>
                  <a:lnTo>
                    <a:pt x="469" y="190"/>
                  </a:lnTo>
                  <a:lnTo>
                    <a:pt x="384" y="151"/>
                  </a:lnTo>
                  <a:lnTo>
                    <a:pt x="299" y="99"/>
                  </a:lnTo>
                  <a:lnTo>
                    <a:pt x="247" y="72"/>
                  </a:lnTo>
                  <a:lnTo>
                    <a:pt x="163" y="66"/>
                  </a:lnTo>
                  <a:lnTo>
                    <a:pt x="111" y="111"/>
                  </a:lnTo>
                  <a:lnTo>
                    <a:pt x="72" y="184"/>
                  </a:lnTo>
                  <a:lnTo>
                    <a:pt x="72" y="249"/>
                  </a:lnTo>
                  <a:lnTo>
                    <a:pt x="65" y="315"/>
                  </a:lnTo>
                  <a:lnTo>
                    <a:pt x="14" y="283"/>
                  </a:lnTo>
                  <a:close/>
                </a:path>
              </a:pathLst>
            </a:custGeom>
            <a:solidFill>
              <a:srgbClr val="BBE0E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2" name="Google Shape;222;g25e1d32d120_0_89"/>
            <p:cNvSpPr/>
            <p:nvPr/>
          </p:nvSpPr>
          <p:spPr>
            <a:xfrm>
              <a:off x="1926" y="3260"/>
              <a:ext cx="82" cy="120"/>
            </a:xfrm>
            <a:custGeom>
              <a:rect b="b" l="l" r="r" t="t"/>
              <a:pathLst>
                <a:path extrusionOk="0" h="480" w="325">
                  <a:moveTo>
                    <a:pt x="39" y="132"/>
                  </a:moveTo>
                  <a:lnTo>
                    <a:pt x="110" y="53"/>
                  </a:lnTo>
                  <a:lnTo>
                    <a:pt x="227" y="0"/>
                  </a:lnTo>
                  <a:lnTo>
                    <a:pt x="286" y="105"/>
                  </a:lnTo>
                  <a:lnTo>
                    <a:pt x="325" y="243"/>
                  </a:lnTo>
                  <a:lnTo>
                    <a:pt x="234" y="480"/>
                  </a:lnTo>
                  <a:lnTo>
                    <a:pt x="117" y="474"/>
                  </a:lnTo>
                  <a:lnTo>
                    <a:pt x="0" y="395"/>
                  </a:lnTo>
                  <a:lnTo>
                    <a:pt x="0" y="191"/>
                  </a:lnTo>
                  <a:lnTo>
                    <a:pt x="32" y="184"/>
                  </a:lnTo>
                  <a:lnTo>
                    <a:pt x="58" y="217"/>
                  </a:lnTo>
                  <a:lnTo>
                    <a:pt x="52" y="375"/>
                  </a:lnTo>
                  <a:lnTo>
                    <a:pt x="130" y="434"/>
                  </a:lnTo>
                  <a:lnTo>
                    <a:pt x="221" y="420"/>
                  </a:lnTo>
                  <a:lnTo>
                    <a:pt x="272" y="250"/>
                  </a:lnTo>
                  <a:lnTo>
                    <a:pt x="201" y="250"/>
                  </a:lnTo>
                  <a:lnTo>
                    <a:pt x="110" y="204"/>
                  </a:lnTo>
                  <a:lnTo>
                    <a:pt x="117" y="191"/>
                  </a:lnTo>
                  <a:lnTo>
                    <a:pt x="227" y="217"/>
                  </a:lnTo>
                  <a:lnTo>
                    <a:pt x="286" y="210"/>
                  </a:lnTo>
                  <a:lnTo>
                    <a:pt x="214" y="46"/>
                  </a:lnTo>
                  <a:lnTo>
                    <a:pt x="136" y="99"/>
                  </a:lnTo>
                  <a:lnTo>
                    <a:pt x="65" y="178"/>
                  </a:lnTo>
                  <a:lnTo>
                    <a:pt x="39" y="132"/>
                  </a:lnTo>
                  <a:close/>
                </a:path>
              </a:pathLst>
            </a:custGeom>
            <a:solidFill>
              <a:srgbClr val="BBE0E3"/>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grpSp>
        <p:nvGrpSpPr>
          <p:cNvPr id="223" name="Google Shape;223;g25e1d32d120_0_89"/>
          <p:cNvGrpSpPr/>
          <p:nvPr/>
        </p:nvGrpSpPr>
        <p:grpSpPr>
          <a:xfrm>
            <a:off x="947737" y="4710912"/>
            <a:ext cx="789439" cy="1212384"/>
            <a:chOff x="1653" y="3195"/>
            <a:chExt cx="436" cy="650"/>
          </a:xfrm>
        </p:grpSpPr>
        <p:sp>
          <p:nvSpPr>
            <p:cNvPr id="224" name="Google Shape;224;g25e1d32d120_0_89"/>
            <p:cNvSpPr/>
            <p:nvPr/>
          </p:nvSpPr>
          <p:spPr>
            <a:xfrm>
              <a:off x="1738" y="3306"/>
              <a:ext cx="351" cy="120"/>
            </a:xfrm>
            <a:custGeom>
              <a:rect b="b" l="l" r="r" t="t"/>
              <a:pathLst>
                <a:path extrusionOk="0" h="480" w="1405">
                  <a:moveTo>
                    <a:pt x="0" y="374"/>
                  </a:moveTo>
                  <a:lnTo>
                    <a:pt x="32" y="335"/>
                  </a:lnTo>
                  <a:lnTo>
                    <a:pt x="103" y="322"/>
                  </a:lnTo>
                  <a:lnTo>
                    <a:pt x="332" y="367"/>
                  </a:lnTo>
                  <a:lnTo>
                    <a:pt x="552" y="407"/>
                  </a:lnTo>
                  <a:lnTo>
                    <a:pt x="826" y="401"/>
                  </a:lnTo>
                  <a:lnTo>
                    <a:pt x="1079" y="347"/>
                  </a:lnTo>
                  <a:lnTo>
                    <a:pt x="1236" y="256"/>
                  </a:lnTo>
                  <a:lnTo>
                    <a:pt x="1216" y="184"/>
                  </a:lnTo>
                  <a:lnTo>
                    <a:pt x="1243" y="85"/>
                  </a:lnTo>
                  <a:lnTo>
                    <a:pt x="1301" y="33"/>
                  </a:lnTo>
                  <a:lnTo>
                    <a:pt x="1366" y="0"/>
                  </a:lnTo>
                  <a:lnTo>
                    <a:pt x="1391" y="72"/>
                  </a:lnTo>
                  <a:lnTo>
                    <a:pt x="1405" y="144"/>
                  </a:lnTo>
                  <a:lnTo>
                    <a:pt x="1378" y="282"/>
                  </a:lnTo>
                  <a:lnTo>
                    <a:pt x="1313" y="322"/>
                  </a:lnTo>
                  <a:lnTo>
                    <a:pt x="1158" y="374"/>
                  </a:lnTo>
                  <a:lnTo>
                    <a:pt x="989" y="420"/>
                  </a:lnTo>
                  <a:lnTo>
                    <a:pt x="709" y="473"/>
                  </a:lnTo>
                  <a:lnTo>
                    <a:pt x="448" y="480"/>
                  </a:lnTo>
                  <a:lnTo>
                    <a:pt x="97" y="446"/>
                  </a:lnTo>
                  <a:lnTo>
                    <a:pt x="0" y="374"/>
                  </a:lnTo>
                  <a:close/>
                </a:path>
              </a:pathLst>
            </a:custGeom>
            <a:solidFill>
              <a:srgbClr val="A500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5" name="Google Shape;225;g25e1d32d120_0_89"/>
            <p:cNvSpPr/>
            <p:nvPr/>
          </p:nvSpPr>
          <p:spPr>
            <a:xfrm>
              <a:off x="1710" y="3221"/>
              <a:ext cx="190" cy="171"/>
            </a:xfrm>
            <a:custGeom>
              <a:rect b="b" l="l" r="r" t="t"/>
              <a:pathLst>
                <a:path extrusionOk="0" h="683" w="761">
                  <a:moveTo>
                    <a:pt x="20" y="683"/>
                  </a:moveTo>
                  <a:lnTo>
                    <a:pt x="0" y="617"/>
                  </a:lnTo>
                  <a:lnTo>
                    <a:pt x="39" y="558"/>
                  </a:lnTo>
                  <a:lnTo>
                    <a:pt x="169" y="506"/>
                  </a:lnTo>
                  <a:lnTo>
                    <a:pt x="319" y="493"/>
                  </a:lnTo>
                  <a:lnTo>
                    <a:pt x="423" y="459"/>
                  </a:lnTo>
                  <a:lnTo>
                    <a:pt x="488" y="400"/>
                  </a:lnTo>
                  <a:lnTo>
                    <a:pt x="559" y="269"/>
                  </a:lnTo>
                  <a:lnTo>
                    <a:pt x="618" y="124"/>
                  </a:lnTo>
                  <a:lnTo>
                    <a:pt x="618" y="52"/>
                  </a:lnTo>
                  <a:lnTo>
                    <a:pt x="651" y="13"/>
                  </a:lnTo>
                  <a:lnTo>
                    <a:pt x="696" y="0"/>
                  </a:lnTo>
                  <a:lnTo>
                    <a:pt x="741" y="33"/>
                  </a:lnTo>
                  <a:lnTo>
                    <a:pt x="761" y="104"/>
                  </a:lnTo>
                  <a:lnTo>
                    <a:pt x="755" y="197"/>
                  </a:lnTo>
                  <a:lnTo>
                    <a:pt x="729" y="262"/>
                  </a:lnTo>
                  <a:lnTo>
                    <a:pt x="703" y="262"/>
                  </a:lnTo>
                  <a:lnTo>
                    <a:pt x="690" y="237"/>
                  </a:lnTo>
                  <a:lnTo>
                    <a:pt x="651" y="230"/>
                  </a:lnTo>
                  <a:lnTo>
                    <a:pt x="579" y="328"/>
                  </a:lnTo>
                  <a:lnTo>
                    <a:pt x="494" y="479"/>
                  </a:lnTo>
                  <a:lnTo>
                    <a:pt x="436" y="545"/>
                  </a:lnTo>
                  <a:lnTo>
                    <a:pt x="319" y="584"/>
                  </a:lnTo>
                  <a:lnTo>
                    <a:pt x="182" y="624"/>
                  </a:lnTo>
                  <a:lnTo>
                    <a:pt x="92" y="656"/>
                  </a:lnTo>
                  <a:lnTo>
                    <a:pt x="20" y="683"/>
                  </a:lnTo>
                  <a:close/>
                </a:path>
              </a:pathLst>
            </a:custGeom>
            <a:solidFill>
              <a:srgbClr val="A500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6" name="Google Shape;226;g25e1d32d120_0_89"/>
            <p:cNvSpPr/>
            <p:nvPr/>
          </p:nvSpPr>
          <p:spPr>
            <a:xfrm>
              <a:off x="1686" y="3367"/>
              <a:ext cx="143" cy="253"/>
            </a:xfrm>
            <a:custGeom>
              <a:rect b="b" l="l" r="r" t="t"/>
              <a:pathLst>
                <a:path extrusionOk="0" h="1011" w="579">
                  <a:moveTo>
                    <a:pt x="0" y="132"/>
                  </a:moveTo>
                  <a:lnTo>
                    <a:pt x="32" y="53"/>
                  </a:lnTo>
                  <a:lnTo>
                    <a:pt x="77" y="0"/>
                  </a:lnTo>
                  <a:lnTo>
                    <a:pt x="194" y="0"/>
                  </a:lnTo>
                  <a:lnTo>
                    <a:pt x="312" y="53"/>
                  </a:lnTo>
                  <a:lnTo>
                    <a:pt x="449" y="203"/>
                  </a:lnTo>
                  <a:lnTo>
                    <a:pt x="520" y="322"/>
                  </a:lnTo>
                  <a:lnTo>
                    <a:pt x="566" y="486"/>
                  </a:lnTo>
                  <a:lnTo>
                    <a:pt x="579" y="676"/>
                  </a:lnTo>
                  <a:lnTo>
                    <a:pt x="553" y="880"/>
                  </a:lnTo>
                  <a:lnTo>
                    <a:pt x="488" y="979"/>
                  </a:lnTo>
                  <a:lnTo>
                    <a:pt x="371" y="1011"/>
                  </a:lnTo>
                  <a:lnTo>
                    <a:pt x="299" y="1005"/>
                  </a:lnTo>
                  <a:lnTo>
                    <a:pt x="241" y="972"/>
                  </a:lnTo>
                  <a:lnTo>
                    <a:pt x="189" y="926"/>
                  </a:lnTo>
                  <a:lnTo>
                    <a:pt x="169" y="847"/>
                  </a:lnTo>
                  <a:lnTo>
                    <a:pt x="182" y="768"/>
                  </a:lnTo>
                  <a:lnTo>
                    <a:pt x="227" y="723"/>
                  </a:lnTo>
                  <a:lnTo>
                    <a:pt x="259" y="670"/>
                  </a:lnTo>
                  <a:lnTo>
                    <a:pt x="273" y="605"/>
                  </a:lnTo>
                  <a:lnTo>
                    <a:pt x="273" y="545"/>
                  </a:lnTo>
                  <a:lnTo>
                    <a:pt x="247" y="493"/>
                  </a:lnTo>
                  <a:lnTo>
                    <a:pt x="156" y="401"/>
                  </a:lnTo>
                  <a:lnTo>
                    <a:pt x="45" y="296"/>
                  </a:lnTo>
                  <a:lnTo>
                    <a:pt x="6" y="210"/>
                  </a:lnTo>
                  <a:lnTo>
                    <a:pt x="0" y="132"/>
                  </a:lnTo>
                  <a:close/>
                </a:path>
              </a:pathLst>
            </a:custGeom>
            <a:solidFill>
              <a:srgbClr val="A500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7" name="Google Shape;227;g25e1d32d120_0_89"/>
            <p:cNvSpPr/>
            <p:nvPr/>
          </p:nvSpPr>
          <p:spPr>
            <a:xfrm>
              <a:off x="1653" y="3195"/>
              <a:ext cx="148" cy="133"/>
            </a:xfrm>
            <a:custGeom>
              <a:rect b="b" l="l" r="r" t="t"/>
              <a:pathLst>
                <a:path extrusionOk="0" h="532" w="592">
                  <a:moveTo>
                    <a:pt x="436" y="289"/>
                  </a:moveTo>
                  <a:lnTo>
                    <a:pt x="390" y="197"/>
                  </a:lnTo>
                  <a:lnTo>
                    <a:pt x="306" y="86"/>
                  </a:lnTo>
                  <a:lnTo>
                    <a:pt x="227" y="14"/>
                  </a:lnTo>
                  <a:lnTo>
                    <a:pt x="136" y="0"/>
                  </a:lnTo>
                  <a:lnTo>
                    <a:pt x="58" y="27"/>
                  </a:lnTo>
                  <a:lnTo>
                    <a:pt x="6" y="93"/>
                  </a:lnTo>
                  <a:lnTo>
                    <a:pt x="0" y="184"/>
                  </a:lnTo>
                  <a:lnTo>
                    <a:pt x="39" y="315"/>
                  </a:lnTo>
                  <a:lnTo>
                    <a:pt x="136" y="440"/>
                  </a:lnTo>
                  <a:lnTo>
                    <a:pt x="247" y="525"/>
                  </a:lnTo>
                  <a:lnTo>
                    <a:pt x="351" y="532"/>
                  </a:lnTo>
                  <a:lnTo>
                    <a:pt x="416" y="505"/>
                  </a:lnTo>
                  <a:lnTo>
                    <a:pt x="429" y="466"/>
                  </a:lnTo>
                  <a:lnTo>
                    <a:pt x="436" y="407"/>
                  </a:lnTo>
                  <a:lnTo>
                    <a:pt x="514" y="421"/>
                  </a:lnTo>
                  <a:lnTo>
                    <a:pt x="566" y="446"/>
                  </a:lnTo>
                  <a:lnTo>
                    <a:pt x="592" y="407"/>
                  </a:lnTo>
                  <a:lnTo>
                    <a:pt x="566" y="381"/>
                  </a:lnTo>
                  <a:lnTo>
                    <a:pt x="481" y="348"/>
                  </a:lnTo>
                  <a:lnTo>
                    <a:pt x="429" y="328"/>
                  </a:lnTo>
                  <a:lnTo>
                    <a:pt x="436" y="289"/>
                  </a:lnTo>
                  <a:close/>
                </a:path>
              </a:pathLst>
            </a:custGeom>
            <a:solidFill>
              <a:srgbClr val="A500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8" name="Google Shape;228;g25e1d32d120_0_89"/>
            <p:cNvSpPr/>
            <p:nvPr/>
          </p:nvSpPr>
          <p:spPr>
            <a:xfrm>
              <a:off x="1720" y="3577"/>
              <a:ext cx="91" cy="249"/>
            </a:xfrm>
            <a:custGeom>
              <a:rect b="b" l="l" r="r" t="t"/>
              <a:pathLst>
                <a:path extrusionOk="0" h="997" w="364">
                  <a:moveTo>
                    <a:pt x="90" y="0"/>
                  </a:moveTo>
                  <a:lnTo>
                    <a:pt x="155" y="6"/>
                  </a:lnTo>
                  <a:lnTo>
                    <a:pt x="202" y="92"/>
                  </a:lnTo>
                  <a:lnTo>
                    <a:pt x="188" y="178"/>
                  </a:lnTo>
                  <a:lnTo>
                    <a:pt x="169" y="355"/>
                  </a:lnTo>
                  <a:lnTo>
                    <a:pt x="175" y="466"/>
                  </a:lnTo>
                  <a:lnTo>
                    <a:pt x="169" y="578"/>
                  </a:lnTo>
                  <a:lnTo>
                    <a:pt x="117" y="807"/>
                  </a:lnTo>
                  <a:lnTo>
                    <a:pt x="104" y="866"/>
                  </a:lnTo>
                  <a:lnTo>
                    <a:pt x="117" y="880"/>
                  </a:lnTo>
                  <a:lnTo>
                    <a:pt x="188" y="841"/>
                  </a:lnTo>
                  <a:lnTo>
                    <a:pt x="305" y="821"/>
                  </a:lnTo>
                  <a:lnTo>
                    <a:pt x="364" y="847"/>
                  </a:lnTo>
                  <a:lnTo>
                    <a:pt x="357" y="893"/>
                  </a:lnTo>
                  <a:lnTo>
                    <a:pt x="279" y="913"/>
                  </a:lnTo>
                  <a:lnTo>
                    <a:pt x="188" y="920"/>
                  </a:lnTo>
                  <a:lnTo>
                    <a:pt x="97" y="959"/>
                  </a:lnTo>
                  <a:lnTo>
                    <a:pt x="26" y="997"/>
                  </a:lnTo>
                  <a:lnTo>
                    <a:pt x="0" y="979"/>
                  </a:lnTo>
                  <a:lnTo>
                    <a:pt x="0" y="913"/>
                  </a:lnTo>
                  <a:lnTo>
                    <a:pt x="52" y="788"/>
                  </a:lnTo>
                  <a:lnTo>
                    <a:pt x="78" y="644"/>
                  </a:lnTo>
                  <a:lnTo>
                    <a:pt x="90" y="440"/>
                  </a:lnTo>
                  <a:lnTo>
                    <a:pt x="65" y="257"/>
                  </a:lnTo>
                  <a:lnTo>
                    <a:pt x="39" y="112"/>
                  </a:lnTo>
                  <a:lnTo>
                    <a:pt x="65" y="0"/>
                  </a:lnTo>
                  <a:lnTo>
                    <a:pt x="90" y="0"/>
                  </a:lnTo>
                  <a:close/>
                </a:path>
              </a:pathLst>
            </a:custGeom>
            <a:solidFill>
              <a:srgbClr val="A500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229" name="Google Shape;229;g25e1d32d120_0_89"/>
            <p:cNvSpPr/>
            <p:nvPr/>
          </p:nvSpPr>
          <p:spPr>
            <a:xfrm>
              <a:off x="1770" y="3554"/>
              <a:ext cx="146" cy="291"/>
            </a:xfrm>
            <a:custGeom>
              <a:rect b="b" l="l" r="r" t="t"/>
              <a:pathLst>
                <a:path extrusionOk="0" h="1163" w="585">
                  <a:moveTo>
                    <a:pt x="124" y="13"/>
                  </a:moveTo>
                  <a:lnTo>
                    <a:pt x="33" y="0"/>
                  </a:lnTo>
                  <a:lnTo>
                    <a:pt x="0" y="66"/>
                  </a:lnTo>
                  <a:lnTo>
                    <a:pt x="33" y="144"/>
                  </a:lnTo>
                  <a:lnTo>
                    <a:pt x="124" y="275"/>
                  </a:lnTo>
                  <a:lnTo>
                    <a:pt x="195" y="467"/>
                  </a:lnTo>
                  <a:lnTo>
                    <a:pt x="221" y="623"/>
                  </a:lnTo>
                  <a:lnTo>
                    <a:pt x="208" y="788"/>
                  </a:lnTo>
                  <a:lnTo>
                    <a:pt x="183" y="998"/>
                  </a:lnTo>
                  <a:lnTo>
                    <a:pt x="156" y="1116"/>
                  </a:lnTo>
                  <a:lnTo>
                    <a:pt x="169" y="1163"/>
                  </a:lnTo>
                  <a:lnTo>
                    <a:pt x="215" y="1163"/>
                  </a:lnTo>
                  <a:lnTo>
                    <a:pt x="300" y="1123"/>
                  </a:lnTo>
                  <a:lnTo>
                    <a:pt x="430" y="1096"/>
                  </a:lnTo>
                  <a:lnTo>
                    <a:pt x="567" y="1096"/>
                  </a:lnTo>
                  <a:lnTo>
                    <a:pt x="585" y="1057"/>
                  </a:lnTo>
                  <a:lnTo>
                    <a:pt x="508" y="1005"/>
                  </a:lnTo>
                  <a:lnTo>
                    <a:pt x="468" y="1005"/>
                  </a:lnTo>
                  <a:lnTo>
                    <a:pt x="300" y="1057"/>
                  </a:lnTo>
                  <a:lnTo>
                    <a:pt x="248" y="1077"/>
                  </a:lnTo>
                  <a:lnTo>
                    <a:pt x="235" y="1051"/>
                  </a:lnTo>
                  <a:lnTo>
                    <a:pt x="260" y="880"/>
                  </a:lnTo>
                  <a:lnTo>
                    <a:pt x="293" y="696"/>
                  </a:lnTo>
                  <a:lnTo>
                    <a:pt x="300" y="532"/>
                  </a:lnTo>
                  <a:lnTo>
                    <a:pt x="273" y="368"/>
                  </a:lnTo>
                  <a:lnTo>
                    <a:pt x="228" y="177"/>
                  </a:lnTo>
                  <a:lnTo>
                    <a:pt x="176" y="33"/>
                  </a:lnTo>
                  <a:lnTo>
                    <a:pt x="124" y="13"/>
                  </a:lnTo>
                  <a:close/>
                </a:path>
              </a:pathLst>
            </a:custGeom>
            <a:solidFill>
              <a:srgbClr val="A50021"/>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5e1d32d120_0_228"/>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What are Needs?</a:t>
            </a:r>
            <a:endParaRPr/>
          </a:p>
        </p:txBody>
      </p:sp>
      <p:sp>
        <p:nvSpPr>
          <p:cNvPr id="235" name="Google Shape;235;g25e1d32d120_0_228"/>
          <p:cNvSpPr txBox="1"/>
          <p:nvPr/>
        </p:nvSpPr>
        <p:spPr>
          <a:xfrm>
            <a:off x="381000" y="1219200"/>
            <a:ext cx="83820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sz="2000">
                <a:solidFill>
                  <a:srgbClr val="000000"/>
                </a:solidFill>
              </a:rPr>
              <a:t>“a reflection of the business, personal, or operational problem (or opportunity) that must be addressed in order to justify consideration, purchase, or use of a new system”  - p. 96 Leffingwell &amp; Widrig 2</a:t>
            </a:r>
            <a:r>
              <a:rPr baseline="30000" i="1" lang="en-US" sz="2000">
                <a:solidFill>
                  <a:srgbClr val="000000"/>
                </a:solidFill>
              </a:rPr>
              <a:t>nd</a:t>
            </a:r>
            <a:r>
              <a:rPr i="1" lang="en-US" sz="2000">
                <a:solidFill>
                  <a:srgbClr val="000000"/>
                </a:solidFill>
              </a:rPr>
              <a:t> ed</a:t>
            </a:r>
            <a:endParaRPr sz="2400">
              <a:solidFill>
                <a:srgbClr val="000000"/>
              </a:solidFill>
            </a:endParaRPr>
          </a:p>
          <a:p>
            <a:pPr indent="-342900" lvl="0" marL="342900" rtl="0" algn="l">
              <a:spcBef>
                <a:spcPts val="480"/>
              </a:spcBef>
              <a:spcAft>
                <a:spcPts val="0"/>
              </a:spcAft>
              <a:buNone/>
            </a:pPr>
            <a:r>
              <a:t/>
            </a:r>
            <a:endParaRPr i="1" sz="2400">
              <a:solidFill>
                <a:srgbClr val="000000"/>
              </a:solidFill>
            </a:endParaRPr>
          </a:p>
          <a:p>
            <a:pPr indent="-342900" lvl="0" marL="342900" rtl="0" algn="l">
              <a:spcBef>
                <a:spcPts val="480"/>
              </a:spcBef>
              <a:spcAft>
                <a:spcPts val="0"/>
              </a:spcAft>
              <a:buNone/>
            </a:pPr>
            <a:r>
              <a:rPr lang="en-US" sz="2400">
                <a:solidFill>
                  <a:srgbClr val="000000"/>
                </a:solidFill>
              </a:rPr>
              <a:t>Needs can come from any stakeholder</a:t>
            </a:r>
            <a:endParaRPr sz="2400">
              <a:solidFill>
                <a:srgbClr val="000000"/>
              </a:solidFill>
            </a:endParaRPr>
          </a:p>
          <a:p>
            <a:pPr indent="-285750" lvl="1" marL="742950" rtl="0" algn="l">
              <a:spcBef>
                <a:spcPts val="400"/>
              </a:spcBef>
              <a:spcAft>
                <a:spcPts val="0"/>
              </a:spcAft>
              <a:buClr>
                <a:schemeClr val="lt2"/>
              </a:buClr>
              <a:buSzPts val="2000"/>
              <a:buFont typeface="Noto Sans Symbols"/>
              <a:buChar char="●"/>
            </a:pPr>
            <a:r>
              <a:rPr lang="en-US" sz="2000">
                <a:solidFill>
                  <a:srgbClr val="000000"/>
                </a:solidFill>
              </a:rPr>
              <a:t>We typically focus on user needs</a:t>
            </a:r>
            <a:endParaRPr sz="2000">
              <a:solidFill>
                <a:srgbClr val="000000"/>
              </a:solidFill>
            </a:endParaRPr>
          </a:p>
          <a:p>
            <a:pPr indent="-158750" lvl="1" marL="742950" rtl="0" algn="l">
              <a:spcBef>
                <a:spcPts val="400"/>
              </a:spcBef>
              <a:spcAft>
                <a:spcPts val="0"/>
              </a:spcAft>
              <a:buNone/>
            </a:pPr>
            <a:r>
              <a:t/>
            </a:r>
            <a:endParaRPr sz="2000">
              <a:solidFill>
                <a:srgbClr val="000000"/>
              </a:solidFill>
            </a:endParaRPr>
          </a:p>
          <a:p>
            <a:pPr indent="-342900" lvl="0" marL="342900" rtl="0" algn="l">
              <a:spcBef>
                <a:spcPts val="480"/>
              </a:spcBef>
              <a:spcAft>
                <a:spcPts val="0"/>
              </a:spcAft>
              <a:buNone/>
            </a:pPr>
            <a:r>
              <a:rPr lang="en-US" sz="2400">
                <a:solidFill>
                  <a:srgbClr val="000000"/>
                </a:solidFill>
              </a:rPr>
              <a:t>Needs can be vague and contradictory</a:t>
            </a:r>
            <a:endParaRPr sz="2400">
              <a:solidFill>
                <a:srgbClr val="000000"/>
              </a:solidFill>
            </a:endParaRPr>
          </a:p>
          <a:p>
            <a:pPr indent="-285750" lvl="1" marL="742950" rtl="0" algn="l">
              <a:spcBef>
                <a:spcPts val="400"/>
              </a:spcBef>
              <a:spcAft>
                <a:spcPts val="0"/>
              </a:spcAft>
              <a:buClr>
                <a:schemeClr val="lt2"/>
              </a:buClr>
              <a:buSzPts val="2000"/>
              <a:buFont typeface="Noto Sans Symbols"/>
              <a:buChar char="●"/>
            </a:pPr>
            <a:r>
              <a:rPr lang="en-US" sz="2000">
                <a:solidFill>
                  <a:srgbClr val="000000"/>
                </a:solidFill>
              </a:rPr>
              <a:t>Don’t press; some of these will “come out in the wash”</a:t>
            </a:r>
            <a:endParaRPr sz="2000">
              <a:solidFill>
                <a:srgbClr val="000000"/>
              </a:solidFill>
            </a:endParaRPr>
          </a:p>
          <a:p>
            <a:pPr indent="-285750" lvl="1" marL="742950" rtl="0" algn="l">
              <a:spcBef>
                <a:spcPts val="400"/>
              </a:spcBef>
              <a:spcAft>
                <a:spcPts val="0"/>
              </a:spcAft>
              <a:buClr>
                <a:schemeClr val="lt2"/>
              </a:buClr>
              <a:buSzPts val="2000"/>
              <a:buFont typeface="Noto Sans Symbols"/>
              <a:buChar char="●"/>
            </a:pPr>
            <a:r>
              <a:rPr lang="en-US" sz="2000">
                <a:solidFill>
                  <a:srgbClr val="000000"/>
                </a:solidFill>
              </a:rPr>
              <a:t>Needs can help you understand the true nature of the problem(s), but you don’t directly implement them</a:t>
            </a:r>
            <a:endParaRPr sz="2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5e1d32d120_0_285"/>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a:t>What about Features?</a:t>
            </a:r>
            <a:endParaRPr/>
          </a:p>
        </p:txBody>
      </p:sp>
      <p:sp>
        <p:nvSpPr>
          <p:cNvPr id="241" name="Google Shape;241;g25e1d32d120_0_285"/>
          <p:cNvSpPr txBox="1"/>
          <p:nvPr/>
        </p:nvSpPr>
        <p:spPr>
          <a:xfrm>
            <a:off x="381000" y="1219200"/>
            <a:ext cx="83820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i="1" lang="en-US" sz="1700">
                <a:solidFill>
                  <a:schemeClr val="dk1"/>
                </a:solidFill>
              </a:rPr>
              <a:t>“a service the system provides to fulfill one or more stakeholder needs” - p. 97 L &amp; W</a:t>
            </a:r>
            <a:endParaRPr sz="1700">
              <a:solidFill>
                <a:schemeClr val="dk1"/>
              </a:solidFill>
            </a:endParaRPr>
          </a:p>
          <a:p>
            <a:pPr indent="-342900" lvl="0" marL="342900" rtl="0" algn="l">
              <a:spcBef>
                <a:spcPts val="240"/>
              </a:spcBef>
              <a:spcAft>
                <a:spcPts val="0"/>
              </a:spcAft>
              <a:buNone/>
            </a:pPr>
            <a:r>
              <a:t/>
            </a:r>
            <a:endParaRPr sz="1100">
              <a:solidFill>
                <a:schemeClr val="dk1"/>
              </a:solidFill>
            </a:endParaRPr>
          </a:p>
          <a:p>
            <a:pPr indent="-342900" lvl="0" marL="342900" rtl="0" algn="l">
              <a:spcBef>
                <a:spcPts val="480"/>
              </a:spcBef>
              <a:spcAft>
                <a:spcPts val="0"/>
              </a:spcAft>
              <a:buNone/>
            </a:pPr>
            <a:r>
              <a:rPr lang="en-US" sz="2300">
                <a:solidFill>
                  <a:schemeClr val="dk1"/>
                </a:solidFill>
              </a:rPr>
              <a:t>High-level statements of desired behavior</a:t>
            </a:r>
            <a:endParaRPr sz="2300">
              <a:solidFill>
                <a:schemeClr val="dk1"/>
              </a:solidFill>
            </a:endParaRPr>
          </a:p>
          <a:p>
            <a:pPr indent="-279400" lvl="1" marL="742950" rtl="0" algn="l">
              <a:spcBef>
                <a:spcPts val="400"/>
              </a:spcBef>
              <a:spcAft>
                <a:spcPts val="0"/>
              </a:spcAft>
              <a:buClr>
                <a:schemeClr val="lt2"/>
              </a:buClr>
              <a:buSzPts val="1900"/>
              <a:buFont typeface="Noto Sans Symbols"/>
              <a:buChar char="●"/>
            </a:pPr>
            <a:r>
              <a:rPr i="1" lang="en-US" sz="1900" u="sng">
                <a:solidFill>
                  <a:schemeClr val="dk1"/>
                </a:solidFill>
              </a:rPr>
              <a:t>What</a:t>
            </a:r>
            <a:r>
              <a:rPr lang="en-US" sz="1900">
                <a:solidFill>
                  <a:schemeClr val="dk1"/>
                </a:solidFill>
              </a:rPr>
              <a:t> we want the system to do, not </a:t>
            </a:r>
            <a:r>
              <a:rPr i="1" lang="en-US" sz="1900" u="sng">
                <a:solidFill>
                  <a:schemeClr val="dk1"/>
                </a:solidFill>
              </a:rPr>
              <a:t>how</a:t>
            </a:r>
            <a:r>
              <a:rPr i="1" lang="en-US" sz="1900">
                <a:solidFill>
                  <a:schemeClr val="dk1"/>
                </a:solidFill>
              </a:rPr>
              <a:t> </a:t>
            </a:r>
            <a:r>
              <a:rPr lang="en-US" sz="1900">
                <a:solidFill>
                  <a:schemeClr val="dk1"/>
                </a:solidFill>
              </a:rPr>
              <a:t>to do it!</a:t>
            </a:r>
            <a:endParaRPr sz="1900">
              <a:solidFill>
                <a:schemeClr val="dk1"/>
              </a:solidFill>
            </a:endParaRPr>
          </a:p>
          <a:p>
            <a:pPr indent="-279400" lvl="1" marL="742950" rtl="0" algn="l">
              <a:spcBef>
                <a:spcPts val="400"/>
              </a:spcBef>
              <a:spcAft>
                <a:spcPts val="0"/>
              </a:spcAft>
              <a:buClr>
                <a:schemeClr val="lt2"/>
              </a:buClr>
              <a:buSzPts val="1900"/>
              <a:buFont typeface="Noto Sans Symbols"/>
              <a:buChar char="●"/>
            </a:pPr>
            <a:r>
              <a:rPr lang="en-US" sz="1900">
                <a:solidFill>
                  <a:schemeClr val="dk1"/>
                </a:solidFill>
              </a:rPr>
              <a:t>Often the user has translated this some toward a mechanism to realize the feature.</a:t>
            </a:r>
            <a:endParaRPr sz="1900">
              <a:solidFill>
                <a:schemeClr val="dk1"/>
              </a:solidFill>
            </a:endParaRPr>
          </a:p>
          <a:p>
            <a:pPr indent="-222250" lvl="2" marL="1143000" rtl="0" algn="l">
              <a:spcBef>
                <a:spcPts val="360"/>
              </a:spcBef>
              <a:spcAft>
                <a:spcPts val="0"/>
              </a:spcAft>
              <a:buClr>
                <a:schemeClr val="lt2"/>
              </a:buClr>
              <a:buSzPts val="1700"/>
              <a:buChar char="●"/>
            </a:pPr>
            <a:r>
              <a:rPr lang="en-US" sz="1700">
                <a:solidFill>
                  <a:schemeClr val="dk1"/>
                </a:solidFill>
              </a:rPr>
              <a:t>Can be good and bad - work carefully if you want to change the stakeholder’s mind! (change the </a:t>
            </a:r>
            <a:r>
              <a:rPr i="1" lang="en-US" sz="1700">
                <a:solidFill>
                  <a:schemeClr val="dk1"/>
                </a:solidFill>
              </a:rPr>
              <a:t>how</a:t>
            </a:r>
            <a:r>
              <a:rPr lang="en-US" sz="1700">
                <a:solidFill>
                  <a:schemeClr val="dk1"/>
                </a:solidFill>
              </a:rPr>
              <a:t>, not the </a:t>
            </a:r>
            <a:r>
              <a:rPr i="1" lang="en-US" sz="1700">
                <a:solidFill>
                  <a:schemeClr val="dk1"/>
                </a:solidFill>
              </a:rPr>
              <a:t>what</a:t>
            </a:r>
            <a:r>
              <a:rPr lang="en-US" sz="1700">
                <a:solidFill>
                  <a:schemeClr val="dk1"/>
                </a:solidFill>
              </a:rPr>
              <a:t>)</a:t>
            </a:r>
            <a:endParaRPr sz="1700">
              <a:solidFill>
                <a:schemeClr val="dk1"/>
              </a:solidFill>
            </a:endParaRPr>
          </a:p>
          <a:p>
            <a:pPr indent="-222250" lvl="2" marL="1143000" rtl="0" algn="l">
              <a:spcBef>
                <a:spcPts val="360"/>
              </a:spcBef>
              <a:spcAft>
                <a:spcPts val="0"/>
              </a:spcAft>
              <a:buClr>
                <a:schemeClr val="lt2"/>
              </a:buClr>
              <a:buSzPts val="1700"/>
              <a:buChar char="●"/>
            </a:pPr>
            <a:r>
              <a:rPr lang="en-US" sz="1700">
                <a:solidFill>
                  <a:schemeClr val="dk1"/>
                </a:solidFill>
              </a:rPr>
              <a:t>Sometimes needs and features are hard to separate</a:t>
            </a:r>
            <a:endParaRPr sz="1700">
              <a:solidFill>
                <a:schemeClr val="dk1"/>
              </a:solidFill>
            </a:endParaRPr>
          </a:p>
          <a:p>
            <a:pPr indent="-342900" lvl="0" marL="342900" rtl="0" algn="l">
              <a:spcBef>
                <a:spcPts val="320"/>
              </a:spcBef>
              <a:spcAft>
                <a:spcPts val="0"/>
              </a:spcAft>
              <a:buNone/>
            </a:pPr>
            <a:r>
              <a:t/>
            </a:r>
            <a:endParaRPr sz="1500">
              <a:solidFill>
                <a:schemeClr val="dk1"/>
              </a:solidFill>
            </a:endParaRPr>
          </a:p>
          <a:p>
            <a:pPr indent="-342900" lvl="0" marL="342900" rtl="0" algn="l">
              <a:spcBef>
                <a:spcPts val="480"/>
              </a:spcBef>
              <a:spcAft>
                <a:spcPts val="0"/>
              </a:spcAft>
              <a:buNone/>
            </a:pPr>
            <a:r>
              <a:rPr lang="en-US" sz="2300">
                <a:solidFill>
                  <a:schemeClr val="dk1"/>
                </a:solidFill>
              </a:rPr>
              <a:t>Features are </a:t>
            </a:r>
            <a:r>
              <a:rPr i="1" lang="en-US" sz="2300" u="sng">
                <a:solidFill>
                  <a:schemeClr val="dk1"/>
                </a:solidFill>
              </a:rPr>
              <a:t>identifiable</a:t>
            </a:r>
            <a:r>
              <a:rPr lang="en-US" sz="2300">
                <a:solidFill>
                  <a:schemeClr val="dk1"/>
                </a:solidFill>
              </a:rPr>
              <a:t> but not </a:t>
            </a:r>
            <a:r>
              <a:rPr i="1" lang="en-US" sz="2300" u="sng">
                <a:solidFill>
                  <a:schemeClr val="dk1"/>
                </a:solidFill>
              </a:rPr>
              <a:t>implementable</a:t>
            </a:r>
            <a:endParaRPr sz="2300">
              <a:solidFill>
                <a:schemeClr val="dk1"/>
              </a:solidFill>
            </a:endParaRPr>
          </a:p>
          <a:p>
            <a:pPr indent="-279400" lvl="1" marL="742950" rtl="0" algn="l">
              <a:spcBef>
                <a:spcPts val="400"/>
              </a:spcBef>
              <a:spcAft>
                <a:spcPts val="0"/>
              </a:spcAft>
              <a:buClr>
                <a:schemeClr val="lt2"/>
              </a:buClr>
              <a:buSzPts val="1900"/>
              <a:buFont typeface="Noto Sans Symbols"/>
              <a:buChar char="●"/>
            </a:pPr>
            <a:r>
              <a:rPr lang="en-US" sz="1900">
                <a:solidFill>
                  <a:schemeClr val="dk1"/>
                </a:solidFill>
              </a:rPr>
              <a:t>You can track these</a:t>
            </a:r>
            <a:endParaRPr sz="1900">
              <a:solidFill>
                <a:schemeClr val="dk1"/>
              </a:solidFill>
            </a:endParaRPr>
          </a:p>
          <a:p>
            <a:pPr indent="-279400" lvl="1" marL="742950" rtl="0" algn="l">
              <a:spcBef>
                <a:spcPts val="400"/>
              </a:spcBef>
              <a:spcAft>
                <a:spcPts val="0"/>
              </a:spcAft>
              <a:buClr>
                <a:schemeClr val="lt2"/>
              </a:buClr>
              <a:buSzPts val="1900"/>
              <a:buFont typeface="Noto Sans Symbols"/>
              <a:buChar char="●"/>
            </a:pPr>
            <a:r>
              <a:rPr lang="en-US" sz="1900">
                <a:solidFill>
                  <a:schemeClr val="dk1"/>
                </a:solidFill>
              </a:rPr>
              <a:t>You can scope your project with these</a:t>
            </a:r>
            <a:endParaRPr sz="1900">
              <a:solidFill>
                <a:schemeClr val="dk1"/>
              </a:solidFill>
            </a:endParaRPr>
          </a:p>
          <a:p>
            <a:pPr indent="-279400" lvl="1" marL="742950" rtl="0" algn="l">
              <a:spcBef>
                <a:spcPts val="400"/>
              </a:spcBef>
              <a:spcAft>
                <a:spcPts val="0"/>
              </a:spcAft>
              <a:buClr>
                <a:schemeClr val="lt2"/>
              </a:buClr>
              <a:buSzPts val="1900"/>
              <a:buFont typeface="Noto Sans Symbols"/>
              <a:buChar char="●"/>
            </a:pPr>
            <a:r>
              <a:rPr lang="en-US" sz="1900">
                <a:solidFill>
                  <a:schemeClr val="dk1"/>
                </a:solidFill>
              </a:rPr>
              <a:t>You can define metadata for these (attributes that describe them)</a:t>
            </a:r>
            <a:endParaRPr sz="1900">
              <a:solidFill>
                <a:schemeClr val="dk1"/>
              </a:solidFill>
            </a:endParaRPr>
          </a:p>
          <a:p>
            <a:pPr indent="-279400" lvl="1" marL="742950" rtl="0" algn="l">
              <a:spcBef>
                <a:spcPts val="400"/>
              </a:spcBef>
              <a:spcAft>
                <a:spcPts val="0"/>
              </a:spcAft>
              <a:buClr>
                <a:schemeClr val="lt2"/>
              </a:buClr>
              <a:buSzPts val="1900"/>
              <a:buFont typeface="Noto Sans Symbols"/>
              <a:buChar char="●"/>
            </a:pPr>
            <a:r>
              <a:rPr lang="en-US" sz="1900">
                <a:solidFill>
                  <a:schemeClr val="dk1"/>
                </a:solidFill>
              </a:rPr>
              <a:t>Try to keep small and manageable</a:t>
            </a:r>
            <a:endParaRPr sz="1900">
              <a:solidFill>
                <a:schemeClr val="dk1"/>
              </a:solidFill>
            </a:endParaRPr>
          </a:p>
          <a:p>
            <a:pPr indent="-279400" lvl="1" marL="742950" rtl="0" algn="l">
              <a:spcBef>
                <a:spcPts val="400"/>
              </a:spcBef>
              <a:spcAft>
                <a:spcPts val="0"/>
              </a:spcAft>
              <a:buClr>
                <a:schemeClr val="lt2"/>
              </a:buClr>
              <a:buSzPts val="1900"/>
              <a:buFont typeface="Noto Sans Symbols"/>
              <a:buChar char="●"/>
            </a:pPr>
            <a:r>
              <a:rPr lang="en-US" sz="1900">
                <a:solidFill>
                  <a:schemeClr val="dk1"/>
                </a:solidFill>
              </a:rPr>
              <a:t>You may start to anticipate gaps &amp; inconsistencies (as risks)</a:t>
            </a:r>
            <a:endParaRPr i="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5e1d32d120_0_290"/>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sz="3500"/>
              <a:t>The Five Heuristics in Problem Analysis</a:t>
            </a:r>
            <a:endParaRPr sz="3500"/>
          </a:p>
        </p:txBody>
      </p:sp>
      <p:sp>
        <p:nvSpPr>
          <p:cNvPr id="247" name="Google Shape;247;g25e1d32d120_0_290"/>
          <p:cNvSpPr txBox="1"/>
          <p:nvPr/>
        </p:nvSpPr>
        <p:spPr>
          <a:xfrm>
            <a:off x="381000" y="1219200"/>
            <a:ext cx="8382000" cy="5638800"/>
          </a:xfrm>
          <a:prstGeom prst="rect">
            <a:avLst/>
          </a:prstGeom>
          <a:noFill/>
          <a:ln>
            <a:noFill/>
          </a:ln>
        </p:spPr>
        <p:txBody>
          <a:bodyPr anchorCtr="0" anchor="t" bIns="45700" lIns="91425" spcFirstLastPara="1" rIns="91425" wrap="square" tIns="45700">
            <a:noAutofit/>
          </a:bodyPr>
          <a:lstStyle/>
          <a:p>
            <a:pPr indent="-317500" lvl="1" marL="457200" rtl="0" algn="l">
              <a:spcBef>
                <a:spcPts val="0"/>
              </a:spcBef>
              <a:spcAft>
                <a:spcPts val="0"/>
              </a:spcAft>
              <a:buClr>
                <a:schemeClr val="dk1"/>
              </a:buClr>
              <a:buSzPts val="2300"/>
              <a:buFont typeface="Arial"/>
              <a:buAutoNum type="arabicPeriod"/>
            </a:pPr>
            <a:r>
              <a:rPr lang="en-US" sz="2300">
                <a:solidFill>
                  <a:schemeClr val="dk1"/>
                </a:solidFill>
              </a:rPr>
              <a:t>Gain agreement on the Problem Definition</a:t>
            </a:r>
            <a:endParaRPr sz="2300">
              <a:solidFill>
                <a:schemeClr val="dk1"/>
              </a:solidFill>
            </a:endParaRPr>
          </a:p>
          <a:p>
            <a:pPr indent="-234950" lvl="2" marL="857250" rtl="0" algn="l">
              <a:spcBef>
                <a:spcPts val="400"/>
              </a:spcBef>
              <a:spcAft>
                <a:spcPts val="0"/>
              </a:spcAft>
              <a:buClr>
                <a:schemeClr val="lt2"/>
              </a:buClr>
              <a:buSzPts val="1900"/>
              <a:buFont typeface="Noto Sans Symbols"/>
              <a:buChar char="●"/>
            </a:pPr>
            <a:r>
              <a:rPr lang="en-US" sz="1900">
                <a:solidFill>
                  <a:schemeClr val="dk1"/>
                </a:solidFill>
              </a:rPr>
              <a:t>Simply write the problem down and see if everyone agrees!</a:t>
            </a:r>
            <a:endParaRPr sz="1900">
              <a:solidFill>
                <a:schemeClr val="dk1"/>
              </a:solidFill>
            </a:endParaRPr>
          </a:p>
          <a:p>
            <a:pPr indent="-234950" lvl="2" marL="857250" rtl="0" algn="l">
              <a:spcBef>
                <a:spcPts val="400"/>
              </a:spcBef>
              <a:spcAft>
                <a:spcPts val="0"/>
              </a:spcAft>
              <a:buClr>
                <a:schemeClr val="lt2"/>
              </a:buClr>
              <a:buSzPts val="1900"/>
              <a:buFont typeface="Noto Sans Symbols"/>
              <a:buChar char="●"/>
            </a:pPr>
            <a:r>
              <a:rPr lang="en-US" sz="1900">
                <a:solidFill>
                  <a:schemeClr val="dk1"/>
                </a:solidFill>
              </a:rPr>
              <a:t>Format: “The problem of </a:t>
            </a:r>
            <a:r>
              <a:rPr i="1" lang="en-US" sz="1900">
                <a:solidFill>
                  <a:schemeClr val="dk1"/>
                </a:solidFill>
              </a:rPr>
              <a:t>&lt;description&gt;</a:t>
            </a:r>
            <a:r>
              <a:rPr lang="en-US" sz="1900">
                <a:solidFill>
                  <a:schemeClr val="dk1"/>
                </a:solidFill>
              </a:rPr>
              <a:t> affects </a:t>
            </a:r>
            <a:r>
              <a:rPr i="1" lang="en-US" sz="1900">
                <a:solidFill>
                  <a:schemeClr val="dk1"/>
                </a:solidFill>
              </a:rPr>
              <a:t>&lt;stakeholders</a:t>
            </a:r>
            <a:r>
              <a:rPr lang="en-US" sz="1900">
                <a:solidFill>
                  <a:schemeClr val="dk1"/>
                </a:solidFill>
              </a:rPr>
              <a:t>&gt; the result of which</a:t>
            </a:r>
            <a:r>
              <a:rPr i="1" lang="en-US" sz="1900">
                <a:solidFill>
                  <a:schemeClr val="dk1"/>
                </a:solidFill>
              </a:rPr>
              <a:t> &lt;describe impact&gt;</a:t>
            </a:r>
            <a:r>
              <a:rPr lang="en-US" sz="1900">
                <a:solidFill>
                  <a:schemeClr val="dk1"/>
                </a:solidFill>
              </a:rPr>
              <a:t>.”</a:t>
            </a:r>
            <a:endParaRPr sz="1900">
              <a:solidFill>
                <a:schemeClr val="dk1"/>
              </a:solidFill>
            </a:endParaRPr>
          </a:p>
          <a:p>
            <a:pPr indent="-222250" lvl="3" marL="1600200" rtl="0" algn="l">
              <a:spcBef>
                <a:spcPts val="360"/>
              </a:spcBef>
              <a:spcAft>
                <a:spcPts val="0"/>
              </a:spcAft>
              <a:buClr>
                <a:schemeClr val="lt2"/>
              </a:buClr>
              <a:buSzPts val="1700"/>
              <a:buChar char="●"/>
            </a:pPr>
            <a:r>
              <a:rPr lang="en-US" sz="1700">
                <a:solidFill>
                  <a:schemeClr val="dk1"/>
                </a:solidFill>
              </a:rPr>
              <a:t>Example: “The problem of </a:t>
            </a:r>
            <a:r>
              <a:rPr i="1" lang="en-US" sz="1700">
                <a:solidFill>
                  <a:schemeClr val="dk1"/>
                </a:solidFill>
              </a:rPr>
              <a:t>cash flow</a:t>
            </a:r>
            <a:r>
              <a:rPr lang="en-US" sz="1700">
                <a:solidFill>
                  <a:schemeClr val="dk1"/>
                </a:solidFill>
              </a:rPr>
              <a:t> affects the </a:t>
            </a:r>
            <a:r>
              <a:rPr i="1" lang="en-US" sz="1700">
                <a:solidFill>
                  <a:schemeClr val="dk1"/>
                </a:solidFill>
              </a:rPr>
              <a:t>R&amp;D unit’s </a:t>
            </a:r>
            <a:r>
              <a:rPr lang="en-US" sz="1700">
                <a:solidFill>
                  <a:schemeClr val="dk1"/>
                </a:solidFill>
              </a:rPr>
              <a:t>ability to invest in new innovations the result of which is </a:t>
            </a:r>
            <a:r>
              <a:rPr i="1" lang="en-US" sz="1700">
                <a:solidFill>
                  <a:schemeClr val="dk1"/>
                </a:solidFill>
              </a:rPr>
              <a:t>missing time-to-market.</a:t>
            </a:r>
            <a:r>
              <a:rPr lang="en-US" sz="1700">
                <a:solidFill>
                  <a:schemeClr val="dk1"/>
                </a:solidFill>
              </a:rPr>
              <a:t>”</a:t>
            </a:r>
            <a:endParaRPr i="1" sz="1700">
              <a:solidFill>
                <a:schemeClr val="dk1"/>
              </a:solidFill>
            </a:endParaRPr>
          </a:p>
          <a:p>
            <a:pPr indent="-317500" lvl="1" marL="457200" rtl="0" algn="l">
              <a:spcBef>
                <a:spcPts val="480"/>
              </a:spcBef>
              <a:spcAft>
                <a:spcPts val="0"/>
              </a:spcAft>
              <a:buClr>
                <a:schemeClr val="dk1"/>
              </a:buClr>
              <a:buSzPts val="2300"/>
              <a:buFont typeface="Arial"/>
              <a:buAutoNum type="arabicPeriod"/>
            </a:pPr>
            <a:r>
              <a:rPr b="1" lang="en-US" sz="2300">
                <a:solidFill>
                  <a:schemeClr val="dk1"/>
                </a:solidFill>
              </a:rPr>
              <a:t>Understand the Root Causes</a:t>
            </a:r>
            <a:endParaRPr sz="2300">
              <a:solidFill>
                <a:schemeClr val="dk1"/>
              </a:solidFill>
            </a:endParaRPr>
          </a:p>
          <a:p>
            <a:pPr indent="-234950" lvl="2" marL="857250" rtl="0" algn="l">
              <a:spcBef>
                <a:spcPts val="400"/>
              </a:spcBef>
              <a:spcAft>
                <a:spcPts val="0"/>
              </a:spcAft>
              <a:buClr>
                <a:schemeClr val="lt2"/>
              </a:buClr>
              <a:buSzPts val="1900"/>
              <a:buFont typeface="Noto Sans Symbols"/>
              <a:buChar char="●"/>
            </a:pPr>
            <a:r>
              <a:rPr lang="en-US" sz="1900">
                <a:solidFill>
                  <a:schemeClr val="dk1"/>
                </a:solidFill>
              </a:rPr>
              <a:t>Use root-cause analysis and other techniques to </a:t>
            </a:r>
            <a:r>
              <a:rPr i="1" lang="en-US" sz="1900">
                <a:solidFill>
                  <a:schemeClr val="dk1"/>
                </a:solidFill>
              </a:rPr>
              <a:t>ascertain the true problem you are trying to solve </a:t>
            </a:r>
            <a:r>
              <a:rPr lang="en-US" sz="1900">
                <a:solidFill>
                  <a:schemeClr val="dk1"/>
                </a:solidFill>
              </a:rPr>
              <a:t>(see drill-down)</a:t>
            </a:r>
            <a:endParaRPr sz="1900">
              <a:solidFill>
                <a:schemeClr val="dk1"/>
              </a:solidFill>
            </a:endParaRPr>
          </a:p>
          <a:p>
            <a:pPr indent="-292100" lvl="1" marL="457200" rtl="0" algn="l">
              <a:spcBef>
                <a:spcPts val="400"/>
              </a:spcBef>
              <a:spcAft>
                <a:spcPts val="0"/>
              </a:spcAft>
              <a:buClr>
                <a:schemeClr val="dk1"/>
              </a:buClr>
              <a:buSzPts val="1900"/>
              <a:buFont typeface="Noto Sans Symbols"/>
              <a:buAutoNum type="arabicPeriod"/>
            </a:pPr>
            <a:r>
              <a:rPr lang="en-US" sz="2300">
                <a:solidFill>
                  <a:schemeClr val="dk1"/>
                </a:solidFill>
              </a:rPr>
              <a:t>Identify Stakeholders and End Users</a:t>
            </a:r>
            <a:endParaRPr sz="2300">
              <a:solidFill>
                <a:schemeClr val="dk1"/>
              </a:solidFill>
            </a:endParaRPr>
          </a:p>
          <a:p>
            <a:pPr indent="-217487" lvl="1" marL="458787" rtl="0" algn="l">
              <a:spcBef>
                <a:spcPts val="400"/>
              </a:spcBef>
              <a:spcAft>
                <a:spcPts val="0"/>
              </a:spcAft>
              <a:buClr>
                <a:schemeClr val="lt2"/>
              </a:buClr>
              <a:buSzPts val="1900"/>
              <a:buFont typeface="Noto Sans Symbols"/>
              <a:buChar char="●"/>
            </a:pPr>
            <a:r>
              <a:rPr lang="en-US" sz="1900">
                <a:solidFill>
                  <a:schemeClr val="dk1"/>
                </a:solidFill>
              </a:rPr>
              <a:t>For example, some reasonable starting questions:</a:t>
            </a:r>
            <a:endParaRPr sz="1900">
              <a:solidFill>
                <a:schemeClr val="dk1"/>
              </a:solidFill>
            </a:endParaRPr>
          </a:p>
          <a:p>
            <a:pPr indent="-217487" lvl="2" marL="858837" rtl="0" algn="l">
              <a:spcBef>
                <a:spcPts val="360"/>
              </a:spcBef>
              <a:spcAft>
                <a:spcPts val="0"/>
              </a:spcAft>
              <a:buClr>
                <a:schemeClr val="lt2"/>
              </a:buClr>
              <a:buSzPts val="1700"/>
              <a:buChar char="●"/>
            </a:pPr>
            <a:r>
              <a:rPr lang="en-US" sz="1700">
                <a:solidFill>
                  <a:schemeClr val="dk1"/>
                </a:solidFill>
              </a:rPr>
              <a:t>Who are the users of the system?</a:t>
            </a:r>
            <a:endParaRPr sz="1700">
              <a:solidFill>
                <a:schemeClr val="dk1"/>
              </a:solidFill>
            </a:endParaRPr>
          </a:p>
          <a:p>
            <a:pPr indent="-217487" lvl="2" marL="858837" rtl="0" algn="l">
              <a:spcBef>
                <a:spcPts val="360"/>
              </a:spcBef>
              <a:spcAft>
                <a:spcPts val="0"/>
              </a:spcAft>
              <a:buClr>
                <a:schemeClr val="lt2"/>
              </a:buClr>
              <a:buSzPts val="1700"/>
              <a:buChar char="●"/>
            </a:pPr>
            <a:r>
              <a:rPr lang="en-US" sz="1700">
                <a:solidFill>
                  <a:schemeClr val="dk1"/>
                </a:solidFill>
              </a:rPr>
              <a:t>Who pays for (buys) the system?</a:t>
            </a:r>
            <a:endParaRPr sz="1700">
              <a:solidFill>
                <a:schemeClr val="dk1"/>
              </a:solidFill>
            </a:endParaRPr>
          </a:p>
          <a:p>
            <a:pPr indent="-217487" lvl="2" marL="858837" rtl="0" algn="l">
              <a:spcBef>
                <a:spcPts val="360"/>
              </a:spcBef>
              <a:spcAft>
                <a:spcPts val="0"/>
              </a:spcAft>
              <a:buClr>
                <a:schemeClr val="lt2"/>
              </a:buClr>
              <a:buSzPts val="1700"/>
              <a:buChar char="●"/>
            </a:pPr>
            <a:r>
              <a:rPr lang="en-US" sz="1700">
                <a:solidFill>
                  <a:schemeClr val="dk1"/>
                </a:solidFill>
              </a:rPr>
              <a:t>Who else is affected by the outputs of the system?</a:t>
            </a:r>
            <a:endParaRPr sz="1700">
              <a:solidFill>
                <a:schemeClr val="dk1"/>
              </a:solidFill>
            </a:endParaRPr>
          </a:p>
          <a:p>
            <a:pPr indent="-217487" lvl="2" marL="858837" rtl="0" algn="l">
              <a:spcBef>
                <a:spcPts val="360"/>
              </a:spcBef>
              <a:spcAft>
                <a:spcPts val="0"/>
              </a:spcAft>
              <a:buClr>
                <a:schemeClr val="lt2"/>
              </a:buClr>
              <a:buSzPts val="1700"/>
              <a:buChar char="●"/>
            </a:pPr>
            <a:r>
              <a:rPr lang="en-US" sz="1700">
                <a:solidFill>
                  <a:schemeClr val="dk1"/>
                </a:solidFill>
              </a:rPr>
              <a:t>Who will evaluate and sign-off on the delivered system?</a:t>
            </a:r>
            <a:endParaRPr sz="1700">
              <a:solidFill>
                <a:schemeClr val="dk1"/>
              </a:solidFill>
            </a:endParaRPr>
          </a:p>
          <a:p>
            <a:pPr indent="-217487" lvl="2" marL="858837" rtl="0" algn="l">
              <a:spcBef>
                <a:spcPts val="360"/>
              </a:spcBef>
              <a:spcAft>
                <a:spcPts val="0"/>
              </a:spcAft>
              <a:buClr>
                <a:schemeClr val="lt2"/>
              </a:buClr>
              <a:buSzPts val="1700"/>
              <a:buChar char="●"/>
            </a:pPr>
            <a:r>
              <a:rPr lang="en-US" sz="1700">
                <a:solidFill>
                  <a:schemeClr val="dk1"/>
                </a:solidFill>
              </a:rPr>
              <a:t>Who will maintain the system in the field? </a:t>
            </a:r>
            <a:endParaRPr i="1"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5e1d32d120_0_295"/>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sz="3500"/>
              <a:t>The Five Heuristics in Problem Analysis</a:t>
            </a:r>
            <a:endParaRPr sz="3500"/>
          </a:p>
        </p:txBody>
      </p:sp>
      <p:sp>
        <p:nvSpPr>
          <p:cNvPr id="253" name="Google Shape;253;g25e1d32d120_0_295"/>
          <p:cNvSpPr txBox="1"/>
          <p:nvPr/>
        </p:nvSpPr>
        <p:spPr>
          <a:xfrm>
            <a:off x="381000" y="1219200"/>
            <a:ext cx="8382000" cy="5638800"/>
          </a:xfrm>
          <a:prstGeom prst="rect">
            <a:avLst/>
          </a:prstGeom>
          <a:noFill/>
          <a:ln>
            <a:noFill/>
          </a:ln>
        </p:spPr>
        <p:txBody>
          <a:bodyPr anchorCtr="0" anchor="t" bIns="45700" lIns="91425" spcFirstLastPara="1" rIns="91425" wrap="square" tIns="45700">
            <a:noAutofit/>
          </a:bodyPr>
          <a:lstStyle/>
          <a:p>
            <a:pPr indent="-311150" lvl="1" marL="457200" rtl="0" algn="l">
              <a:spcBef>
                <a:spcPts val="0"/>
              </a:spcBef>
              <a:spcAft>
                <a:spcPts val="0"/>
              </a:spcAft>
              <a:buClr>
                <a:schemeClr val="dk1"/>
              </a:buClr>
              <a:buSzPts val="2200"/>
              <a:buFont typeface="Arial"/>
              <a:buAutoNum type="arabicPeriod" startAt="4"/>
            </a:pPr>
            <a:r>
              <a:rPr lang="en-US" sz="2200">
                <a:solidFill>
                  <a:schemeClr val="dk1"/>
                </a:solidFill>
              </a:rPr>
              <a:t>Define the Solution System </a:t>
            </a:r>
            <a:r>
              <a:rPr b="1" lang="en-US" sz="2200">
                <a:solidFill>
                  <a:schemeClr val="dk1"/>
                </a:solidFill>
              </a:rPr>
              <a:t>Boundary</a:t>
            </a:r>
            <a:endParaRPr sz="2200">
              <a:solidFill>
                <a:schemeClr val="dk1"/>
              </a:solidFill>
            </a:endParaRPr>
          </a:p>
          <a:p>
            <a:pPr indent="-228600" lvl="2" marL="1143000" rtl="0" algn="l">
              <a:spcBef>
                <a:spcPts val="400"/>
              </a:spcBef>
              <a:spcAft>
                <a:spcPts val="0"/>
              </a:spcAft>
              <a:buClr>
                <a:schemeClr val="lt2"/>
              </a:buClr>
              <a:buSzPts val="1800"/>
              <a:buFont typeface="Noto Sans Symbols"/>
              <a:buChar char="●"/>
            </a:pPr>
            <a:r>
              <a:rPr lang="en-US" sz="1800">
                <a:solidFill>
                  <a:schemeClr val="dk1"/>
                </a:solidFill>
              </a:rPr>
              <a:t>What is in the system and who interacts with it</a:t>
            </a:r>
            <a:endParaRPr sz="18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Intuitively, you may not be able to pin down exactly what is in the system yet, but you can get agreement on what is </a:t>
            </a:r>
            <a:r>
              <a:rPr i="1" lang="en-US" sz="1600">
                <a:solidFill>
                  <a:schemeClr val="dk1"/>
                </a:solidFill>
              </a:rPr>
              <a:t>not</a:t>
            </a:r>
            <a:r>
              <a:rPr lang="en-US" sz="1600">
                <a:solidFill>
                  <a:schemeClr val="dk1"/>
                </a:solidFill>
              </a:rPr>
              <a:t> going to be in it!</a:t>
            </a:r>
            <a:endParaRPr sz="1600">
              <a:solidFill>
                <a:schemeClr val="dk1"/>
              </a:solidFill>
            </a:endParaRPr>
          </a:p>
          <a:p>
            <a:pPr indent="-228600" lvl="2" marL="1143000" rtl="0" algn="l">
              <a:spcBef>
                <a:spcPts val="400"/>
              </a:spcBef>
              <a:spcAft>
                <a:spcPts val="0"/>
              </a:spcAft>
              <a:buClr>
                <a:schemeClr val="lt2"/>
              </a:buClr>
              <a:buSzPts val="1800"/>
              <a:buFont typeface="Noto Sans Symbols"/>
              <a:buChar char="●"/>
            </a:pPr>
            <a:r>
              <a:rPr lang="en-US" sz="1800">
                <a:solidFill>
                  <a:schemeClr val="dk1"/>
                </a:solidFill>
              </a:rPr>
              <a:t>Some example questions:</a:t>
            </a:r>
            <a:endParaRPr sz="18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Where will the system be used?</a:t>
            </a:r>
            <a:endParaRPr sz="16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Where does the system get its information, or inputs?</a:t>
            </a:r>
            <a:endParaRPr sz="16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What other external systems will this system interact with?</a:t>
            </a:r>
            <a:endParaRPr sz="1600">
              <a:solidFill>
                <a:schemeClr val="dk1"/>
              </a:solidFill>
            </a:endParaRPr>
          </a:p>
          <a:p>
            <a:pPr indent="-311150" lvl="1" marL="457200" rtl="0" algn="l">
              <a:spcBef>
                <a:spcPts val="480"/>
              </a:spcBef>
              <a:spcAft>
                <a:spcPts val="0"/>
              </a:spcAft>
              <a:buClr>
                <a:schemeClr val="dk1"/>
              </a:buClr>
              <a:buSzPts val="2200"/>
              <a:buFont typeface="Arial"/>
              <a:buAutoNum type="arabicPeriod" startAt="4"/>
            </a:pPr>
            <a:r>
              <a:rPr lang="en-US" sz="2200">
                <a:solidFill>
                  <a:schemeClr val="dk1"/>
                </a:solidFill>
              </a:rPr>
              <a:t>Identify Constraints</a:t>
            </a:r>
            <a:endParaRPr sz="2200">
              <a:solidFill>
                <a:schemeClr val="dk1"/>
              </a:solidFill>
            </a:endParaRPr>
          </a:p>
          <a:p>
            <a:pPr indent="-228600" lvl="2" marL="1143000" rtl="0" algn="l">
              <a:spcBef>
                <a:spcPts val="400"/>
              </a:spcBef>
              <a:spcAft>
                <a:spcPts val="0"/>
              </a:spcAft>
              <a:buClr>
                <a:schemeClr val="lt2"/>
              </a:buClr>
              <a:buSzPts val="1800"/>
              <a:buFont typeface="Noto Sans Symbols"/>
              <a:buChar char="●"/>
            </a:pPr>
            <a:r>
              <a:rPr i="1" lang="en-US" sz="1800">
                <a:solidFill>
                  <a:schemeClr val="dk1"/>
                </a:solidFill>
              </a:rPr>
              <a:t>“…a restriction on the degree of freedom we have in providing a solution” (p. 55 L&amp;W) - </a:t>
            </a:r>
            <a:r>
              <a:rPr lang="en-US" sz="1800">
                <a:solidFill>
                  <a:schemeClr val="dk1"/>
                </a:solidFill>
              </a:rPr>
              <a:t>Recall the </a:t>
            </a:r>
            <a:r>
              <a:rPr i="1" lang="en-US" sz="1800">
                <a:solidFill>
                  <a:schemeClr val="dk1"/>
                </a:solidFill>
              </a:rPr>
              <a:t>Engineering Design Process!</a:t>
            </a:r>
            <a:endParaRPr sz="1800">
              <a:solidFill>
                <a:schemeClr val="dk1"/>
              </a:solidFill>
            </a:endParaRPr>
          </a:p>
          <a:p>
            <a:pPr indent="-228600" lvl="2" marL="1143000" rtl="0" algn="l">
              <a:spcBef>
                <a:spcPts val="400"/>
              </a:spcBef>
              <a:spcAft>
                <a:spcPts val="0"/>
              </a:spcAft>
              <a:buClr>
                <a:schemeClr val="lt2"/>
              </a:buClr>
              <a:buSzPts val="1800"/>
              <a:buFont typeface="Noto Sans Symbols"/>
              <a:buChar char="●"/>
            </a:pPr>
            <a:r>
              <a:rPr lang="en-US" sz="1800">
                <a:solidFill>
                  <a:schemeClr val="dk1"/>
                </a:solidFill>
              </a:rPr>
              <a:t>Some examples:</a:t>
            </a:r>
            <a:endParaRPr sz="18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Are there financial constraints (for acquisition/outsourcing/special talent)</a:t>
            </a:r>
            <a:endParaRPr sz="16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Is there a political story (will you offend someone, question a sacred cow?)</a:t>
            </a:r>
            <a:endParaRPr sz="16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Are there regulatory constraints in this vertical</a:t>
            </a:r>
            <a:endParaRPr sz="16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Are there market constraints (affects delivery model, time)</a:t>
            </a:r>
            <a:endParaRPr sz="1600">
              <a:solidFill>
                <a:schemeClr val="dk1"/>
              </a:solidFill>
            </a:endParaRPr>
          </a:p>
          <a:p>
            <a:pPr indent="-215900" lvl="3" marL="1600200" rtl="0" algn="l">
              <a:spcBef>
                <a:spcPts val="360"/>
              </a:spcBef>
              <a:spcAft>
                <a:spcPts val="0"/>
              </a:spcAft>
              <a:buClr>
                <a:schemeClr val="lt2"/>
              </a:buClr>
              <a:buSzPts val="1600"/>
              <a:buChar char="●"/>
            </a:pPr>
            <a:r>
              <a:rPr lang="en-US" sz="1600">
                <a:solidFill>
                  <a:schemeClr val="dk1"/>
                </a:solidFill>
              </a:rPr>
              <a:t>Is there a legacy system/code you must build upon?</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5e1d32d120_0_300"/>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sz="3500"/>
              <a:t>Drill-Down: Step 2 - </a:t>
            </a:r>
            <a:r>
              <a:rPr lang="en-US" sz="3500"/>
              <a:t>Understanding</a:t>
            </a:r>
            <a:r>
              <a:rPr lang="en-US" sz="3500"/>
              <a:t> the Root Cause</a:t>
            </a:r>
            <a:endParaRPr sz="3500"/>
          </a:p>
        </p:txBody>
      </p:sp>
      <p:sp>
        <p:nvSpPr>
          <p:cNvPr id="259" name="Google Shape;259;g25e1d32d120_0_300"/>
          <p:cNvSpPr txBox="1"/>
          <p:nvPr/>
        </p:nvSpPr>
        <p:spPr>
          <a:xfrm>
            <a:off x="381000" y="1219200"/>
            <a:ext cx="8382000" cy="563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None/>
            </a:pPr>
            <a:r>
              <a:rPr i="1" lang="en-US" sz="2300">
                <a:solidFill>
                  <a:schemeClr val="dk1"/>
                </a:solidFill>
              </a:rPr>
              <a:t>Have you asked your customer </a:t>
            </a:r>
            <a:r>
              <a:rPr i="1" lang="en-US" sz="2300" u="sng">
                <a:solidFill>
                  <a:schemeClr val="dk1"/>
                </a:solidFill>
              </a:rPr>
              <a:t>WHY</a:t>
            </a:r>
            <a:r>
              <a:rPr i="1" lang="en-US" sz="2300">
                <a:solidFill>
                  <a:schemeClr val="dk1"/>
                </a:solidFill>
              </a:rPr>
              <a:t> they want the project you are implementing?</a:t>
            </a:r>
            <a:endParaRPr sz="2300">
              <a:solidFill>
                <a:schemeClr val="dk1"/>
              </a:solidFill>
            </a:endParaRPr>
          </a:p>
          <a:p>
            <a:pPr indent="-342900" lvl="0" marL="342900" rtl="0" algn="l">
              <a:spcBef>
                <a:spcPts val="160"/>
              </a:spcBef>
              <a:spcAft>
                <a:spcPts val="0"/>
              </a:spcAft>
              <a:buNone/>
            </a:pPr>
            <a:r>
              <a:t/>
            </a:r>
            <a:endParaRPr sz="700">
              <a:solidFill>
                <a:schemeClr val="dk1"/>
              </a:solidFill>
            </a:endParaRPr>
          </a:p>
          <a:p>
            <a:pPr indent="-342900" lvl="0" marL="342900" rtl="0" algn="l">
              <a:spcBef>
                <a:spcPts val="480"/>
              </a:spcBef>
              <a:spcAft>
                <a:spcPts val="0"/>
              </a:spcAft>
              <a:buNone/>
            </a:pPr>
            <a:r>
              <a:rPr lang="en-US" sz="2300">
                <a:solidFill>
                  <a:schemeClr val="dk1"/>
                </a:solidFill>
              </a:rPr>
              <a:t>Lean Development and the 5 Whys:</a:t>
            </a:r>
            <a:endParaRPr sz="2300">
              <a:solidFill>
                <a:schemeClr val="dk1"/>
              </a:solidFill>
            </a:endParaRPr>
          </a:p>
          <a:p>
            <a:pPr indent="-279400" lvl="1" marL="514350" rtl="0" algn="l">
              <a:spcBef>
                <a:spcPts val="400"/>
              </a:spcBef>
              <a:spcAft>
                <a:spcPts val="0"/>
              </a:spcAft>
              <a:buClr>
                <a:schemeClr val="lt2"/>
              </a:buClr>
              <a:buSzPts val="1900"/>
              <a:buFont typeface="Arial"/>
              <a:buChar char="●"/>
            </a:pPr>
            <a:r>
              <a:rPr i="1" lang="en-US" sz="1900">
                <a:solidFill>
                  <a:schemeClr val="dk1"/>
                </a:solidFill>
              </a:rPr>
              <a:t>Ask your customer why they are having the problem they are asking you to solve. When they tell you, ask them “why is that?” When they tell you, ask them “well, why is that?.” When they respond ask them “why is that?” and when they explain ask them again “why?”</a:t>
            </a:r>
            <a:endParaRPr sz="1900">
              <a:solidFill>
                <a:schemeClr val="dk1"/>
              </a:solidFill>
            </a:endParaRPr>
          </a:p>
          <a:p>
            <a:pPr indent="-279400" lvl="1" marL="514350" rtl="0" algn="l">
              <a:spcBef>
                <a:spcPts val="400"/>
              </a:spcBef>
              <a:spcAft>
                <a:spcPts val="0"/>
              </a:spcAft>
              <a:buClr>
                <a:schemeClr val="lt2"/>
              </a:buClr>
              <a:buSzPts val="1900"/>
              <a:buFont typeface="Arial"/>
              <a:buChar char="●"/>
            </a:pPr>
            <a:r>
              <a:rPr lang="en-US" sz="1900">
                <a:solidFill>
                  <a:schemeClr val="dk1"/>
                </a:solidFill>
              </a:rPr>
              <a:t>The rule is that it can take from 2 to 9 “Why?”s to get to the root cause.</a:t>
            </a:r>
            <a:endParaRPr sz="2100">
              <a:solidFill>
                <a:schemeClr val="dk1"/>
              </a:solidFill>
            </a:endParaRPr>
          </a:p>
        </p:txBody>
      </p:sp>
      <p:pic>
        <p:nvPicPr>
          <p:cNvPr id="260" name="Google Shape;260;g25e1d32d120_0_300"/>
          <p:cNvPicPr preferRelativeResize="0"/>
          <p:nvPr/>
        </p:nvPicPr>
        <p:blipFill rotWithShape="1">
          <a:blip r:embed="rId3">
            <a:alphaModFix/>
          </a:blip>
          <a:srcRect b="0" l="0" r="0" t="0"/>
          <a:stretch/>
        </p:blipFill>
        <p:spPr>
          <a:xfrm>
            <a:off x="609600" y="4114800"/>
            <a:ext cx="4419600" cy="2700337"/>
          </a:xfrm>
          <a:prstGeom prst="rect">
            <a:avLst/>
          </a:prstGeom>
          <a:noFill/>
          <a:ln>
            <a:noFill/>
          </a:ln>
        </p:spPr>
      </p:pic>
      <p:pic>
        <p:nvPicPr>
          <p:cNvPr id="261" name="Google Shape;261;g25e1d32d120_0_300"/>
          <p:cNvPicPr preferRelativeResize="0"/>
          <p:nvPr/>
        </p:nvPicPr>
        <p:blipFill rotWithShape="1">
          <a:blip r:embed="rId4">
            <a:alphaModFix/>
          </a:blip>
          <a:srcRect b="0" l="0" r="0" t="0"/>
          <a:stretch/>
        </p:blipFill>
        <p:spPr>
          <a:xfrm>
            <a:off x="5562600" y="4419600"/>
            <a:ext cx="3124200" cy="2228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5e1d32d120_0_307"/>
          <p:cNvSpPr txBox="1"/>
          <p:nvPr>
            <p:ph type="title"/>
          </p:nvPr>
        </p:nvSpPr>
        <p:spPr>
          <a:xfrm>
            <a:off x="166975" y="0"/>
            <a:ext cx="8705700" cy="933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5C6670"/>
              </a:buClr>
              <a:buSzPts val="3600"/>
              <a:buFont typeface="Arial"/>
              <a:buNone/>
            </a:pPr>
            <a:r>
              <a:rPr lang="en-US" sz="3500"/>
              <a:t>Drill-Down: Step 2 - Tools</a:t>
            </a:r>
            <a:endParaRPr sz="3500"/>
          </a:p>
        </p:txBody>
      </p:sp>
      <p:sp>
        <p:nvSpPr>
          <p:cNvPr id="267" name="Google Shape;267;g25e1d32d120_0_307"/>
          <p:cNvSpPr txBox="1"/>
          <p:nvPr/>
        </p:nvSpPr>
        <p:spPr>
          <a:xfrm>
            <a:off x="381000" y="1219200"/>
            <a:ext cx="5104200" cy="563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2600" u="sng">
                <a:solidFill>
                  <a:schemeClr val="dk1"/>
                </a:solidFill>
              </a:rPr>
              <a:t>Ishakawa (fishbone):</a:t>
            </a:r>
            <a:endParaRPr b="1" sz="2600">
              <a:solidFill>
                <a:schemeClr val="dk1"/>
              </a:solidFill>
            </a:endParaRPr>
          </a:p>
          <a:p>
            <a:pPr indent="-139700" lvl="0" marL="0" rtl="0" algn="l">
              <a:spcBef>
                <a:spcPts val="400"/>
              </a:spcBef>
              <a:spcAft>
                <a:spcPts val="0"/>
              </a:spcAft>
              <a:buClr>
                <a:schemeClr val="lt2"/>
              </a:buClr>
              <a:buSzPts val="2200"/>
              <a:buChar char="●"/>
            </a:pPr>
            <a:r>
              <a:rPr lang="en-US" sz="2200">
                <a:solidFill>
                  <a:schemeClr val="dk1"/>
                </a:solidFill>
              </a:rPr>
              <a:t>Problem goes in box on right</a:t>
            </a:r>
            <a:endParaRPr b="1" sz="2600">
              <a:solidFill>
                <a:schemeClr val="dk1"/>
              </a:solidFill>
            </a:endParaRPr>
          </a:p>
          <a:p>
            <a:pPr indent="-139700" lvl="0" marL="0" rtl="0" algn="l">
              <a:spcBef>
                <a:spcPts val="400"/>
              </a:spcBef>
              <a:spcAft>
                <a:spcPts val="0"/>
              </a:spcAft>
              <a:buClr>
                <a:schemeClr val="lt2"/>
              </a:buClr>
              <a:buSzPts val="2200"/>
              <a:buChar char="●"/>
            </a:pPr>
            <a:r>
              <a:rPr lang="en-US" sz="2200">
                <a:solidFill>
                  <a:schemeClr val="dk1"/>
                </a:solidFill>
              </a:rPr>
              <a:t>Possible causes connected off a main axis (“spine”)</a:t>
            </a:r>
            <a:endParaRPr b="1" sz="2600">
              <a:solidFill>
                <a:schemeClr val="dk1"/>
              </a:solidFill>
            </a:endParaRPr>
          </a:p>
          <a:p>
            <a:pPr indent="-139700" lvl="0" marL="0" rtl="0" algn="l">
              <a:spcBef>
                <a:spcPts val="400"/>
              </a:spcBef>
              <a:spcAft>
                <a:spcPts val="0"/>
              </a:spcAft>
              <a:buClr>
                <a:schemeClr val="lt2"/>
              </a:buClr>
              <a:buSzPts val="2200"/>
              <a:buChar char="●"/>
            </a:pPr>
            <a:r>
              <a:rPr lang="en-US" sz="2200">
                <a:solidFill>
                  <a:schemeClr val="dk1"/>
                </a:solidFill>
              </a:rPr>
              <a:t>Ask Why again – start a mini-skeleton off that cause</a:t>
            </a:r>
            <a:endParaRPr b="1" sz="2600">
              <a:solidFill>
                <a:schemeClr val="dk1"/>
              </a:solidFill>
            </a:endParaRPr>
          </a:p>
          <a:p>
            <a:pPr indent="-139700" lvl="0" marL="0" rtl="0" algn="l">
              <a:spcBef>
                <a:spcPts val="400"/>
              </a:spcBef>
              <a:spcAft>
                <a:spcPts val="0"/>
              </a:spcAft>
              <a:buClr>
                <a:schemeClr val="lt2"/>
              </a:buClr>
              <a:buSzPts val="2200"/>
              <a:buChar char="●"/>
            </a:pPr>
            <a:r>
              <a:rPr lang="en-US" sz="2200">
                <a:solidFill>
                  <a:schemeClr val="dk1"/>
                </a:solidFill>
              </a:rPr>
              <a:t>Heuristic: the 4Ms: consider Man, Machine, Management, &amp; Method</a:t>
            </a:r>
            <a:endParaRPr b="1" sz="2600">
              <a:solidFill>
                <a:schemeClr val="dk1"/>
              </a:solidFill>
            </a:endParaRPr>
          </a:p>
          <a:p>
            <a:pPr indent="0" lvl="0" marL="0" rtl="0" algn="l">
              <a:spcBef>
                <a:spcPts val="200"/>
              </a:spcBef>
              <a:spcAft>
                <a:spcPts val="0"/>
              </a:spcAft>
              <a:buNone/>
            </a:pPr>
            <a:r>
              <a:t/>
            </a:r>
            <a:endParaRPr sz="1200">
              <a:solidFill>
                <a:schemeClr val="dk1"/>
              </a:solidFill>
            </a:endParaRPr>
          </a:p>
          <a:p>
            <a:pPr indent="0" lvl="0" marL="0" rtl="0" algn="l">
              <a:spcBef>
                <a:spcPts val="400"/>
              </a:spcBef>
              <a:spcAft>
                <a:spcPts val="0"/>
              </a:spcAft>
              <a:buNone/>
            </a:pPr>
            <a:r>
              <a:rPr b="1" lang="en-US" sz="2200" u="sng">
                <a:solidFill>
                  <a:schemeClr val="dk1"/>
                </a:solidFill>
              </a:rPr>
              <a:t>Pareto Chart:</a:t>
            </a:r>
            <a:endParaRPr sz="2200">
              <a:solidFill>
                <a:schemeClr val="dk1"/>
              </a:solidFill>
            </a:endParaRPr>
          </a:p>
          <a:p>
            <a:pPr indent="-139700" lvl="0" marL="0" rtl="0" algn="l">
              <a:spcBef>
                <a:spcPts val="400"/>
              </a:spcBef>
              <a:spcAft>
                <a:spcPts val="0"/>
              </a:spcAft>
              <a:buClr>
                <a:schemeClr val="lt2"/>
              </a:buClr>
              <a:buSzPts val="2200"/>
              <a:buChar char="●"/>
            </a:pPr>
            <a:r>
              <a:rPr lang="en-US" sz="2200">
                <a:solidFill>
                  <a:schemeClr val="dk1"/>
                </a:solidFill>
              </a:rPr>
              <a:t>The 80-20 rule: “80% of the problem is in 20% of the causes”</a:t>
            </a:r>
            <a:endParaRPr b="1" sz="2600">
              <a:solidFill>
                <a:schemeClr val="dk1"/>
              </a:solidFill>
            </a:endParaRPr>
          </a:p>
          <a:p>
            <a:pPr indent="-139700" lvl="0" marL="0" rtl="0" algn="l">
              <a:spcBef>
                <a:spcPts val="400"/>
              </a:spcBef>
              <a:spcAft>
                <a:spcPts val="0"/>
              </a:spcAft>
              <a:buClr>
                <a:schemeClr val="lt2"/>
              </a:buClr>
              <a:buSzPts val="2200"/>
              <a:buChar char="●"/>
            </a:pPr>
            <a:r>
              <a:rPr lang="en-US" sz="2200">
                <a:solidFill>
                  <a:schemeClr val="dk1"/>
                </a:solidFill>
              </a:rPr>
              <a:t>Lay out causes and give estimate of its contribution to the problem</a:t>
            </a:r>
            <a:endParaRPr b="1" sz="2600">
              <a:solidFill>
                <a:schemeClr val="dk1"/>
              </a:solidFill>
            </a:endParaRPr>
          </a:p>
          <a:p>
            <a:pPr indent="-139700" lvl="0" marL="0" rtl="0" algn="l">
              <a:spcBef>
                <a:spcPts val="400"/>
              </a:spcBef>
              <a:spcAft>
                <a:spcPts val="0"/>
              </a:spcAft>
              <a:buClr>
                <a:schemeClr val="lt2"/>
              </a:buClr>
              <a:buSzPts val="2200"/>
              <a:buChar char="●"/>
            </a:pPr>
            <a:r>
              <a:rPr lang="en-US" sz="2200">
                <a:solidFill>
                  <a:schemeClr val="dk1"/>
                </a:solidFill>
              </a:rPr>
              <a:t>Display as histogram</a:t>
            </a:r>
            <a:endParaRPr i="1" sz="2500">
              <a:solidFill>
                <a:schemeClr val="dk1"/>
              </a:solidFill>
            </a:endParaRPr>
          </a:p>
        </p:txBody>
      </p:sp>
      <p:pic>
        <p:nvPicPr>
          <p:cNvPr id="268" name="Google Shape;268;g25e1d32d120_0_307"/>
          <p:cNvPicPr preferRelativeResize="0"/>
          <p:nvPr/>
        </p:nvPicPr>
        <p:blipFill rotWithShape="1">
          <a:blip r:embed="rId3">
            <a:alphaModFix/>
          </a:blip>
          <a:srcRect b="0" l="0" r="0" t="0"/>
          <a:stretch/>
        </p:blipFill>
        <p:spPr>
          <a:xfrm>
            <a:off x="5816725" y="4229319"/>
            <a:ext cx="3134950" cy="2628681"/>
          </a:xfrm>
          <a:prstGeom prst="rect">
            <a:avLst/>
          </a:prstGeom>
          <a:noFill/>
          <a:ln cap="flat" cmpd="sng" w="9525">
            <a:solidFill>
              <a:srgbClr val="000000"/>
            </a:solidFill>
            <a:prstDash val="solid"/>
            <a:miter lim="800000"/>
            <a:headEnd len="sm" w="sm" type="none"/>
            <a:tailEnd len="sm" w="sm" type="none"/>
          </a:ln>
        </p:spPr>
      </p:pic>
      <p:pic>
        <p:nvPicPr>
          <p:cNvPr id="269" name="Google Shape;269;g25e1d32d120_0_307"/>
          <p:cNvPicPr preferRelativeResize="0"/>
          <p:nvPr/>
        </p:nvPicPr>
        <p:blipFill rotWithShape="1">
          <a:blip r:embed="rId4">
            <a:alphaModFix/>
          </a:blip>
          <a:srcRect b="0" l="0" r="0" t="0"/>
          <a:stretch/>
        </p:blipFill>
        <p:spPr>
          <a:xfrm>
            <a:off x="5816725" y="1087725"/>
            <a:ext cx="3134951" cy="3141595"/>
          </a:xfrm>
          <a:prstGeom prst="rect">
            <a:avLst/>
          </a:prstGeom>
          <a:noFill/>
          <a:ln cap="flat" cmpd="sng" w="9525">
            <a:solidFill>
              <a:srgbClr val="000000"/>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ASU Brand Colors">
      <a:dk1>
        <a:srgbClr val="000000"/>
      </a:dk1>
      <a:lt1>
        <a:srgbClr val="FFFFFF"/>
      </a:lt1>
      <a:dk2>
        <a:srgbClr val="AF674B"/>
      </a:dk2>
      <a:lt2>
        <a:srgbClr val="5C6670"/>
      </a:lt2>
      <a:accent1>
        <a:srgbClr val="FFC627"/>
      </a:accent1>
      <a:accent2>
        <a:srgbClr val="BC1D40"/>
      </a:accent2>
      <a:accent3>
        <a:srgbClr val="78BE20"/>
      </a:accent3>
      <a:accent4>
        <a:srgbClr val="00A3E0"/>
      </a:accent4>
      <a:accent5>
        <a:srgbClr val="FF7F32"/>
      </a:accent5>
      <a:accent6>
        <a:srgbClr val="E74973"/>
      </a:accent6>
      <a:hlink>
        <a:srgbClr val="BC1D40"/>
      </a:hlink>
      <a:folHlink>
        <a:srgbClr val="4AB7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ASU Brand Colors">
      <a:dk1>
        <a:srgbClr val="000000"/>
      </a:dk1>
      <a:lt1>
        <a:srgbClr val="FFFFFF"/>
      </a:lt1>
      <a:dk2>
        <a:srgbClr val="AF674B"/>
      </a:dk2>
      <a:lt2>
        <a:srgbClr val="5C6670"/>
      </a:lt2>
      <a:accent1>
        <a:srgbClr val="FFC627"/>
      </a:accent1>
      <a:accent2>
        <a:srgbClr val="BC1D40"/>
      </a:accent2>
      <a:accent3>
        <a:srgbClr val="78BE20"/>
      </a:accent3>
      <a:accent4>
        <a:srgbClr val="00A3E0"/>
      </a:accent4>
      <a:accent5>
        <a:srgbClr val="FF7F32"/>
      </a:accent5>
      <a:accent6>
        <a:srgbClr val="E74973"/>
      </a:accent6>
      <a:hlink>
        <a:srgbClr val="BC1D40"/>
      </a:hlink>
      <a:folHlink>
        <a:srgbClr val="4AB7C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2016-12-13T22:43:21Z</dcterms:created>
  <dc:creator>Ron Carranza</dc:creator>
</cp:coreProperties>
</file>