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Short St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jOOsuw1ETEtwAoVU5ZnwUvuXIi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ShortStack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005d3ad86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25005d3ad86_1_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005d3ad86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5005d3ad86_1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005d3ad8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5005d3ad86_1_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005d3ad86_1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25005d3ad86_1_1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005d3ad86_1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25005d3ad86_1_1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178121" y="1436696"/>
            <a:ext cx="8753951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2" type="body"/>
          </p:nvPr>
        </p:nvSpPr>
        <p:spPr>
          <a:xfrm>
            <a:off x="178122" y="6134100"/>
            <a:ext cx="8753951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3" type="body"/>
          </p:nvPr>
        </p:nvSpPr>
        <p:spPr>
          <a:xfrm>
            <a:off x="178121" y="2044707"/>
            <a:ext cx="8753951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" name="Google Shape;36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/>
        </p:nvSpPr>
        <p:spPr>
          <a:xfrm>
            <a:off x="692149" y="1960562"/>
            <a:ext cx="7042393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Requirements Elicitation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Group Meetings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190500" y="1082816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How-to (cont):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the meeting environment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Break-out rooms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tools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capture tools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Distribute meeting notes as before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assigning action items (if possible)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establishing smaller followups – online tools?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 can be self-reinforcing, build consensus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“Real-time” requirements validation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complex to schedule and administer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dynamics – who controls the meeting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Storyboarding / Prototypes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190500" y="1071168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2-way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Participants are end users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structure for individual or group interaction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Storyboarding more conducive to small group interaction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How-to: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functionality based on vague requirements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Throw-away code!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to end user for direct feedback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Robustness of prototype needs only to be “sufficient to facilitate effective user feedback”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base is chosen based on RAD, not based on the non-functional requirements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Storyboarding / Prototypes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190500" y="12192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the solution “visible” provides you a precise means of agreeing on things with the user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also facilitate your design and test cases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to develop (need a RAD framework)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pigeon-hole user into early requirements commitments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pigeon-hole developers into early design commitments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Throw-away solution becomes a BBOM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Questionnaires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190500" y="12192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1-way communication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be anonymous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Technology-assisted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How-to: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your distribution list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careful vocabulary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 questions and answers – try not to show bias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questions to ensure consistency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results are quantifiable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 the benefits is using technology to reach a large group of stakeholders, so be sure you can aggregate results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Questionnaires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190500" y="1111938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reach a lot of stakeholders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Objective, Quantifiable results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 topic coverage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Relatively fast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Anonymity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Ambiguity in questions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time to design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response rates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Restricted (rigidly structured) feedback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Lesson: Do not use in isolation, confirm data with secondary methods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lbertEasy-to-use.gif"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9400" y="2413647"/>
            <a:ext cx="4876800" cy="169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Perform Research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190500" y="1141059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“0-way” communication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Guidance?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How-to: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appropriate information sources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 surveys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Industry studies – association groups, market research, technical standards organizations, research community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wary of the “Google factor”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expert guidance!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as a team for common understanding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taxonomy of the technical and market space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Attempt to get feedback on your understanding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the user/customer vocabulary and enhance communication, not necessarily derive requirements!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Perform Research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190500" y="12192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0-way means it can be planned and executed individually (or in small teams)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current practices facilitates other techniques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build a bias toward one solution space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not supposed to write your own requirements!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assess the proper or best sources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tackle the learning curve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Again, goal is to learn enough to facilitate communication using one of the other methods, not to write your own requirements!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Observation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190500" y="1111938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called “ethnography”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1-way communication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vs. video capture vs. event capture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Staged environment versus real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How-to: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modality – will you observe live or capture via video or some other technology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organizational &amp; regulatory policies, NDAs,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a debriefing memo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a recording format and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 into environment with minimal intrusion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Observation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190500" y="1070197"/>
            <a:ext cx="8458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Observing how customer works allows you to see how the technology benefits.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the 0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-order interpreter – the user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Time-consuming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Observee will not behave “naturally” (Hawthorne effect)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Disruption to the workplace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Note: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Ethnography is a well-known elicitation technique in research circles, and may be suitable for inception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elicitation using ethnography is often too time-consuming, too disruptive – simply too awkward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Observation</a:t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190500" y="1030399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Note (cont):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variant on embedded observation is a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staged observation for HCI evaluation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a user interacting with the system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tracking (mouse clicks, screen visit sequence, etc.)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really “ethnography”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“User-centered design” when designing a HCI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variant on Observation is </a:t>
            </a:r>
            <a:r>
              <a:rPr b="0" i="1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Apprenticing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users train the Business Analyst on how to do the job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 then performs in that role for some time to learn first-hand the issues for end users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Time-consuming but very effective</a:t>
            </a:r>
            <a:endParaRPr/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0243" y="1030399"/>
            <a:ext cx="2209800" cy="201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991343"/>
            <a:ext cx="1380336" cy="186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99011" y="512529"/>
            <a:ext cx="89459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99011" y="2041941"/>
            <a:ext cx="8794548" cy="1287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What is “Elicitation”?                                       - Who are the Players?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Where is the Information?                               - Techniques for eliciting requirements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organize and prioritize the information?</a:t>
            </a:r>
            <a:endParaRPr/>
          </a:p>
        </p:txBody>
      </p:sp>
      <p:pic>
        <p:nvPicPr>
          <p:cNvPr descr="dilbert-software-requirements.gif"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34" y="3429000"/>
            <a:ext cx="7647179" cy="334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Joint Application Design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190500" y="1053695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Multi-way: customers, users, designers, and experts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cross between group meetings and prototypes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to evolutionary style of concurrent development, except the stakeholders are part of the development team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How-to: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Carefully assemble a team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roles are blurred – everyone is a peer and everyone’s opinions are important. Design is not just for the designers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JAD sessions require a clear statement of the purpose of the session and its goals.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JAD sessions are usually run by a facilitator who keeps the participants focused.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have observers, but observers must remain silent according to the rules of JAD.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Joint Application Design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190500" y="1117762"/>
            <a:ext cx="4038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Workshop-type feel facilitates participation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stakeholders feel ownership and teamwork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concerns laid out on the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a skilled facilitator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issues – some individuals may dominate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Consensus building can be difficult in a large group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v_poster_smith"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528763"/>
            <a:ext cx="40386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3200"/>
              <a:t>Elicitation Issues</a:t>
            </a:r>
            <a:endParaRPr sz="3200"/>
          </a:p>
        </p:txBody>
      </p:sp>
      <p:sp>
        <p:nvSpPr>
          <p:cNvPr id="214" name="Google Shape;214;p17"/>
          <p:cNvSpPr txBox="1"/>
          <p:nvPr/>
        </p:nvSpPr>
        <p:spPr>
          <a:xfrm>
            <a:off x="141238" y="119833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“Yes, but…”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Software is “Infinitely malleable”, so users continue to add/morph features. A </a:t>
            </a: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issue!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Make the software “real” (prototype).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“Undiscovered Ruins”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“the more you find the more that remain”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Iterate!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“User and Developer”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</a:t>
            </a: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gap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the two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Burden is on the solution provider! Use multiple techniques, reviews, and checks.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“Over-reliance on Interviews”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Interviews the most obvious thing to do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Employ the full range of techniques here, and have a plan and internal retrospectives of how elicitation is doing on your project.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775090" y="5930183"/>
            <a:ext cx="7536520" cy="738664"/>
          </a:xfrm>
          <a:prstGeom prst="rect">
            <a:avLst/>
          </a:prstGeom>
          <a:gradFill>
            <a:gsLst>
              <a:gs pos="0">
                <a:srgbClr val="FF959E"/>
              </a:gs>
              <a:gs pos="35000">
                <a:srgbClr val="FFB5BB"/>
              </a:gs>
              <a:gs pos="100000">
                <a:srgbClr val="FFE1E5"/>
              </a:gs>
            </a:gsLst>
            <a:lin ang="16200000" scaled="0"/>
          </a:gradFill>
          <a:ln cap="flat" cmpd="sng" w="9525">
            <a:solidFill>
              <a:srgbClr val="BA18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These ideas from Leffingwell &amp; Widrig, but you should also read the 2003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Hickey &amp; Davis paper “Elicitation Technique Selection: How Do Experts Do It?” and at least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the intro of Carrizo et. al. 2014 “Systematizing requirements elicitation technique selection”</a:t>
            </a:r>
            <a:endParaRPr b="0" i="0" sz="1400" u="none" cap="none" strike="noStrike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Elicitation Summary</a:t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190500" y="1030398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Elicitation and the Requirements Workflow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deliverable is “uncovered” knowledge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may or may not be important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assuming not important yet. Natural language is fine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responsibility of the BA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involve documenting, organizing, prioritizing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Reminders: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“soft science” – there is no recipe for success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with the customer until you get convergence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Cross-check results with multiple people and methods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what is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volatile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what is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enduring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early!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burn the customer out! Do not burn yourself out!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over-commit or ask the customer to over-commit!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005d3ad86_1_7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Elicitation</a:t>
            </a:r>
            <a:endParaRPr/>
          </a:p>
        </p:txBody>
      </p:sp>
      <p:sp>
        <p:nvSpPr>
          <p:cNvPr id="92" name="Google Shape;92;g25005d3ad86_1_76"/>
          <p:cNvSpPr txBox="1"/>
          <p:nvPr>
            <p:ph idx="1" type="body"/>
          </p:nvPr>
        </p:nvSpPr>
        <p:spPr>
          <a:xfrm>
            <a:off x="190500" y="1146883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50"/>
              <a:buNone/>
            </a:pPr>
            <a:r>
              <a:rPr lang="en-US" sz="3200"/>
              <a:t>What is “Elicitation”?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i="1" lang="en-US"/>
              <a:t>From Webster’s online (my emphasis):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t/>
            </a:r>
            <a:endParaRPr i="1" sz="1800"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i="1" lang="en-US" sz="1800"/>
              <a:t>“</a:t>
            </a: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Main Entry: 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elic·it</a:t>
            </a: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Pronunciation: i-'li-s&amp;t</a:t>
            </a:r>
            <a:b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Function: transitive verb</a:t>
            </a:r>
            <a:b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Etymology: Latin elicitus, past participle of elicere, from e- + lacere to allure</a:t>
            </a:r>
            <a:b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 u="sng">
                <a:latin typeface="Courier New"/>
                <a:ea typeface="Courier New"/>
                <a:cs typeface="Courier New"/>
                <a:sym typeface="Courier New"/>
              </a:rPr>
              <a:t>to draw forth or bring out</a:t>
            </a: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 (something latent or potential) &lt;hypnotism elicited his hidden fears&gt;</a:t>
            </a:r>
            <a:b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-US" sz="1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i="1" lang="en-US" sz="1800">
                <a:latin typeface="Courier New"/>
                <a:ea typeface="Courier New"/>
                <a:cs typeface="Courier New"/>
                <a:sym typeface="Courier New"/>
              </a:rPr>
              <a:t> to call forth or draw out (as information or a response) &lt;her remarks elicited cheers&gt;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1800"/>
              <a:t>	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Requirements Elicitation is the task of drawing out latent information. Make explicit that which is known.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005d3ad86_1_8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Elicitation</a:t>
            </a:r>
            <a:endParaRPr/>
          </a:p>
        </p:txBody>
      </p:sp>
      <p:sp>
        <p:nvSpPr>
          <p:cNvPr id="98" name="Google Shape;98;g25005d3ad86_1_88"/>
          <p:cNvSpPr txBox="1"/>
          <p:nvPr>
            <p:ph idx="1" type="body"/>
          </p:nvPr>
        </p:nvSpPr>
        <p:spPr>
          <a:xfrm>
            <a:off x="119396" y="1041077"/>
            <a:ext cx="83058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</a:pPr>
            <a:r>
              <a:rPr lang="en-US">
                <a:solidFill>
                  <a:srgbClr val="00B050"/>
                </a:solidFill>
              </a:rPr>
              <a:t>Who are the players?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</a:pPr>
            <a:r>
              <a:t/>
            </a:r>
            <a:endParaRPr sz="200">
              <a:solidFill>
                <a:srgbClr val="00B050"/>
              </a:solidFill>
            </a:endParaRPr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Before you charge in front of the customer, you need to know </a:t>
            </a:r>
            <a:r>
              <a:rPr i="1" lang="en-US" sz="2000"/>
              <a:t>all</a:t>
            </a:r>
            <a:r>
              <a:rPr lang="en-US" sz="2000"/>
              <a:t> the </a:t>
            </a:r>
            <a:r>
              <a:rPr i="1" lang="en-US" sz="2000"/>
              <a:t>people</a:t>
            </a:r>
            <a:r>
              <a:rPr lang="en-US" sz="2000"/>
              <a:t> involved in the process</a:t>
            </a:r>
            <a:endParaRPr/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Some are information sources, others stakeholders.</a:t>
            </a:r>
            <a:endParaRPr/>
          </a:p>
          <a:p>
            <a:pPr indent="-3429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Sources: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1800" u="sng"/>
              <a:t>Users </a:t>
            </a:r>
            <a:r>
              <a:rPr lang="en-US" sz="1800"/>
              <a:t>– The ‘end-user” that will use your software. Note that this might be another system, so the representation may be the Chief Architect of that other system.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1800" u="sng"/>
              <a:t>Buyers </a:t>
            </a:r>
            <a:r>
              <a:rPr lang="en-US" sz="1800"/>
              <a:t>– This is the person responsible for acquiring your software and applying it to the target problem</a:t>
            </a:r>
            <a:endParaRPr/>
          </a:p>
          <a:p>
            <a:pPr indent="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- Note buyer != user in many cases!</a:t>
            </a:r>
            <a:endParaRPr/>
          </a:p>
          <a:p>
            <a:pPr indent="-355600" lvl="2" marL="1371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1800" u="sng"/>
              <a:t>Experts </a:t>
            </a:r>
            <a:r>
              <a:rPr lang="en-US" sz="1800"/>
              <a:t>– “Outside” people who bring experience and/or domain expertise to bear on your problem domain</a:t>
            </a:r>
            <a:endParaRPr/>
          </a:p>
          <a:p>
            <a:pPr indent="-228600" lvl="2" marL="137160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  <a:p>
            <a: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Consider getting an initial “wishlist” from each player so you understand where s/he is coming from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005d3ad86_1_9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Information Sources</a:t>
            </a:r>
            <a:endParaRPr/>
          </a:p>
        </p:txBody>
      </p:sp>
      <p:sp>
        <p:nvSpPr>
          <p:cNvPr id="104" name="Google Shape;104;g25005d3ad86_1_93"/>
          <p:cNvSpPr txBox="1"/>
          <p:nvPr/>
        </p:nvSpPr>
        <p:spPr>
          <a:xfrm>
            <a:off x="311595" y="1152707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is the information?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sources – “players” listed on previous slide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Textbooks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materials (online or printed)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works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 hoc conversation and experience – “osmosis”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WWW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“Google” effect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forums</a:t>
            </a:r>
            <a:endParaRPr/>
          </a:p>
          <a:p>
            <a:pPr indent="-101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you </a:t>
            </a:r>
            <a:r>
              <a:rPr b="0" i="1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qualify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information from these sources?</a:t>
            </a:r>
            <a:endParaRPr/>
          </a:p>
        </p:txBody>
      </p:sp>
      <p:pic>
        <p:nvPicPr>
          <p:cNvPr descr="kungfu6" id="105" name="Google Shape;105;g25005d3ad86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3777504"/>
            <a:ext cx="4038600" cy="159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005d3ad86_1_11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Elicitation Techniques</a:t>
            </a:r>
            <a:endParaRPr/>
          </a:p>
        </p:txBody>
      </p:sp>
      <p:sp>
        <p:nvSpPr>
          <p:cNvPr id="111" name="Google Shape;111;g25005d3ad86_1_110"/>
          <p:cNvSpPr txBox="1"/>
          <p:nvPr/>
        </p:nvSpPr>
        <p:spPr>
          <a:xfrm>
            <a:off x="190500" y="988659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Interviews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Meetings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Storyboarding / Prototyping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Questionnaires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 / Ethnography / User-centered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research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Joint Application Development (JAD)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25005d3ad86_1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1728" y="4665188"/>
            <a:ext cx="63500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Interviews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190500" y="1145913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2-way communication process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Participants may be with User, Buyer, or Expert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versus Unstructured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How-to: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meeting expectations with interviewee a priori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information targets to acquire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Meeting notes should be precise and undistilled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pre-analyze up front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possible, get interviewee signoff “for the record”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Time-sensitive: marathon sessions can lead to burnout and hasty decisions that become chains later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permission to record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data with second sources or repeat interview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05d3ad86_1_14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Interviews (cont)</a:t>
            </a:r>
            <a:endParaRPr/>
          </a:p>
        </p:txBody>
      </p:sp>
      <p:sp>
        <p:nvSpPr>
          <p:cNvPr id="124" name="Google Shape;124;g25005d3ad86_1_146"/>
          <p:cNvSpPr txBox="1"/>
          <p:nvPr/>
        </p:nvSpPr>
        <p:spPr>
          <a:xfrm>
            <a:off x="190499" y="1175033"/>
            <a:ext cx="8295365" cy="3047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Richest form of information expression and capture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customer buy-in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Time-intensive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tensions – burnout, personality conflict, control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Single-source of information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interviewee have “sign-off” authority?</a:t>
            </a:r>
            <a:endParaRPr/>
          </a:p>
        </p:txBody>
      </p:sp>
      <p:pic>
        <p:nvPicPr>
          <p:cNvPr descr="officespace9" id="125" name="Google Shape;125;g25005d3ad86_1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881" y="4222548"/>
            <a:ext cx="4800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Group Meetings</a:t>
            </a:r>
            <a:endParaRPr/>
          </a:p>
        </p:txBody>
      </p:sp>
      <p:pic>
        <p:nvPicPr>
          <p:cNvPr descr="dilbertreqs.gif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200" y="262626"/>
            <a:ext cx="4953000" cy="156008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123750" y="1151737"/>
            <a:ext cx="8839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2-way communication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Participants may be groups of customers, cross-functional teams, buyers, experts, focus groups,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“semi-structured”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Want structured activities to facilitate unstructured conversations!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“workshop” concept vs. the “brainstorming” concept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be facilitated by groupware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How-to: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your expectations and targets ahead as before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Scheduling: Can you get undisturbed time?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 on the level of structure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Leave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brainstorming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sessions open for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discovery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the semi-structured tasks for “workshops”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