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Tahoma"/>
      <p:regular r:id="rId30"/>
      <p:bold r:id="rId31"/>
    </p:embeddedFont>
    <p:embeddedFont>
      <p:font typeface="Short Stack"/>
      <p:regular r:id="rId32"/>
    </p:embeddedFont>
    <p:embeddedFont>
      <p:font typeface="Helvetica Neue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g7iyBwD7oA3HfE6aETMnxW1D8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33" Type="http://schemas.openxmlformats.org/officeDocument/2006/relationships/font" Target="fonts/HelveticaNeue-regular.fntdata"/><Relationship Id="rId10" Type="http://schemas.openxmlformats.org/officeDocument/2006/relationships/slide" Target="slides/slide4.xml"/><Relationship Id="rId32" Type="http://schemas.openxmlformats.org/officeDocument/2006/relationships/font" Target="fonts/ShortStack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bold.fntdata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HelveticaNeue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2" name="Google Shape;51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0" name="Google Shape;59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6" name="Google Shape;59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0" name="Google Shape;610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7" name="Google Shape;617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4" name="Google Shape;624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005d3ad86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25005d3ad86_1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05d3ad86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25005d3ad86_1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005d3ad86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5005d3ad86_1_9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005d3ad86_1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5005d3ad86_1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005d3ad86_1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5005d3ad86_1_1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" name="Google Shape;36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4" name="Google Shape;44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Relationship Id="rId15" Type="http://schemas.openxmlformats.org/officeDocument/2006/relationships/image" Target="../media/image9.png"/><Relationship Id="rId14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"/>
          <p:cNvSpPr txBox="1"/>
          <p:nvPr/>
        </p:nvSpPr>
        <p:spPr>
          <a:xfrm>
            <a:off x="692149" y="1960562"/>
            <a:ext cx="7042393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Requirements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 txBox="1"/>
          <p:nvPr/>
        </p:nvSpPr>
        <p:spPr>
          <a:xfrm>
            <a:off x="1450227" y="3168846"/>
            <a:ext cx="540777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Going from “what” to “how”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RUP 4+1 View Model</a:t>
            </a:r>
            <a:endParaRPr/>
          </a:p>
        </p:txBody>
      </p:sp>
      <p:sp>
        <p:nvSpPr>
          <p:cNvPr id="210" name="Google Shape;210;p5"/>
          <p:cNvSpPr/>
          <p:nvPr/>
        </p:nvSpPr>
        <p:spPr>
          <a:xfrm>
            <a:off x="838200" y="1128930"/>
            <a:ext cx="3576638" cy="2046288"/>
          </a:xfrm>
          <a:prstGeom prst="rect">
            <a:avLst/>
          </a:prstGeom>
          <a:solidFill>
            <a:srgbClr val="DEF1F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838200" y="3237130"/>
            <a:ext cx="3576638" cy="2006600"/>
          </a:xfrm>
          <a:prstGeom prst="rect">
            <a:avLst/>
          </a:prstGeom>
          <a:solidFill>
            <a:srgbClr val="9BE3A6"/>
          </a:solidFill>
          <a:ln cap="flat" cmpd="sng" w="1270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4495800" y="1128930"/>
            <a:ext cx="3644900" cy="2046288"/>
          </a:xfrm>
          <a:prstGeom prst="rect">
            <a:avLst/>
          </a:prstGeom>
          <a:solidFill>
            <a:srgbClr val="E3C3E3"/>
          </a:solidFill>
          <a:ln cap="flat" cmpd="sng" w="1270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2286000" y="3872130"/>
            <a:ext cx="170656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 View</a:t>
            </a:r>
            <a:endParaRPr b="1" i="0" sz="1800" u="none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4508500" y="3237130"/>
            <a:ext cx="3644900" cy="2006600"/>
          </a:xfrm>
          <a:prstGeom prst="rect">
            <a:avLst/>
          </a:prstGeom>
          <a:solidFill>
            <a:srgbClr val="E3C6B2"/>
          </a:solidFill>
          <a:ln cap="flat" cmpd="sng" w="12700">
            <a:solidFill>
              <a:srgbClr val="5F5F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4800600" y="3872130"/>
            <a:ext cx="2319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Deployment View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5"/>
          <p:cNvGraphicFramePr/>
          <p:nvPr/>
        </p:nvGraphicFramePr>
        <p:xfrm>
          <a:off x="6858000" y="1205130"/>
          <a:ext cx="1193800" cy="990600"/>
        </p:xfrm>
        <a:graphic>
          <a:graphicData uri="http://schemas.openxmlformats.org/presentationml/2006/ole">
            <mc:AlternateContent>
              <mc:Choice Requires="v">
                <p:oleObj r:id="rId4" imgH="990600" imgW="1193800" progId="CorelDRAW.Graphic.6" spid="_x0000_s1">
                  <p:embed/>
                </p:oleObj>
              </mc:Choice>
              <mc:Fallback>
                <p:oleObj r:id="rId5" imgH="990600" imgW="1193800" progId="CorelDRAW.Graphic.6">
                  <p:embed/>
                  <p:pic>
                    <p:nvPicPr>
                      <p:cNvPr id="216" name="Google Shape;216;p5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0" y="1205130"/>
                        <a:ext cx="119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" name="Google Shape;217;p5"/>
          <p:cNvSpPr/>
          <p:nvPr/>
        </p:nvSpPr>
        <p:spPr>
          <a:xfrm>
            <a:off x="2286000" y="1738530"/>
            <a:ext cx="16113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i="0" lang="en-US" sz="18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View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5"/>
          <p:cNvGraphicFramePr/>
          <p:nvPr/>
        </p:nvGraphicFramePr>
        <p:xfrm>
          <a:off x="914400" y="1281330"/>
          <a:ext cx="1219200" cy="1066800"/>
        </p:xfrm>
        <a:graphic>
          <a:graphicData uri="http://schemas.openxmlformats.org/presentationml/2006/ole">
            <mc:AlternateContent>
              <mc:Choice Requires="v">
                <p:oleObj r:id="rId7" imgH="1066800" imgW="1219200" progId="CorelDRAW.Graphic.6" spid="_x0000_s2">
                  <p:embed/>
                </p:oleObj>
              </mc:Choice>
              <mc:Fallback>
                <p:oleObj r:id="rId8" imgH="1066800" imgW="1219200" progId="CorelDRAW.Graphic.6">
                  <p:embed/>
                  <p:pic>
                    <p:nvPicPr>
                      <p:cNvPr id="218" name="Google Shape;218;p5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4400" y="1281330"/>
                        <a:ext cx="12192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" name="Google Shape;219;p5"/>
          <p:cNvSpPr/>
          <p:nvPr/>
        </p:nvSpPr>
        <p:spPr>
          <a:xfrm>
            <a:off x="3113088" y="2195730"/>
            <a:ext cx="2830512" cy="1514475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rgbClr val="5F5F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3657600" y="3110130"/>
            <a:ext cx="1811338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Use-Case View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5"/>
          <p:cNvGraphicFramePr/>
          <p:nvPr/>
        </p:nvGraphicFramePr>
        <p:xfrm>
          <a:off x="4038600" y="2271930"/>
          <a:ext cx="1198563" cy="742950"/>
        </p:xfrm>
        <a:graphic>
          <a:graphicData uri="http://schemas.openxmlformats.org/presentationml/2006/ole">
            <mc:AlternateContent>
              <mc:Choice Requires="v">
                <p:oleObj r:id="rId10" imgH="742950" imgW="1198563" progId="CorelDRAW.Graphic.6" spid="_x0000_s3">
                  <p:embed/>
                </p:oleObj>
              </mc:Choice>
              <mc:Fallback>
                <p:oleObj r:id="rId11" imgH="742950" imgW="1198563" progId="CorelDRAW.Graphic.6">
                  <p:embed/>
                  <p:pic>
                    <p:nvPicPr>
                      <p:cNvPr id="221" name="Google Shape;221;p5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038600" y="2271930"/>
                        <a:ext cx="11985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" name="Google Shape;222;p5"/>
          <p:cNvSpPr/>
          <p:nvPr/>
        </p:nvSpPr>
        <p:spPr>
          <a:xfrm>
            <a:off x="4800600" y="1738530"/>
            <a:ext cx="2525713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Implementation View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3" name="Google Shape;223;p5"/>
          <p:cNvGrpSpPr/>
          <p:nvPr/>
        </p:nvGrpSpPr>
        <p:grpSpPr>
          <a:xfrm>
            <a:off x="2749550" y="2479893"/>
            <a:ext cx="1309688" cy="534987"/>
            <a:chOff x="1056" y="755"/>
            <a:chExt cx="825" cy="337"/>
          </a:xfrm>
        </p:grpSpPr>
        <p:sp>
          <p:nvSpPr>
            <p:cNvPr id="224" name="Google Shape;224;p5"/>
            <p:cNvSpPr/>
            <p:nvPr/>
          </p:nvSpPr>
          <p:spPr>
            <a:xfrm>
              <a:off x="1056" y="755"/>
              <a:ext cx="645" cy="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End-user </a:t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056" y="894"/>
              <a:ext cx="825" cy="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Functionality</a:t>
              </a:r>
              <a:endParaRPr b="1" i="1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5"/>
          <p:cNvSpPr/>
          <p:nvPr/>
        </p:nvSpPr>
        <p:spPr>
          <a:xfrm>
            <a:off x="6092825" y="2576730"/>
            <a:ext cx="2157413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Programmers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Software management</a:t>
            </a: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27" name="Google Shape;227;p5"/>
          <p:cNvGrpSpPr/>
          <p:nvPr/>
        </p:nvGrpSpPr>
        <p:grpSpPr>
          <a:xfrm>
            <a:off x="838200" y="4253130"/>
            <a:ext cx="1814513" cy="968375"/>
            <a:chOff x="1680" y="2832"/>
            <a:chExt cx="1143" cy="610"/>
          </a:xfrm>
        </p:grpSpPr>
        <p:sp>
          <p:nvSpPr>
            <p:cNvPr id="228" name="Google Shape;228;p5"/>
            <p:cNvSpPr/>
            <p:nvPr/>
          </p:nvSpPr>
          <p:spPr>
            <a:xfrm>
              <a:off x="1680" y="2976"/>
              <a:ext cx="813" cy="4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Performance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Scalability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Throughput</a:t>
              </a:r>
              <a:r>
                <a:rPr b="1" i="0" lang="en-US" sz="14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680" y="2832"/>
              <a:ext cx="1143" cy="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0800" lIns="101600" spcFirstLastPara="1" rIns="1016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400" u="none" cap="none" strike="noStrik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System integrators</a:t>
              </a:r>
              <a:endParaRPr/>
            </a:p>
          </p:txBody>
        </p:sp>
      </p:grpSp>
      <p:sp>
        <p:nvSpPr>
          <p:cNvPr id="230" name="Google Shape;230;p5"/>
          <p:cNvSpPr/>
          <p:nvPr/>
        </p:nvSpPr>
        <p:spPr>
          <a:xfrm>
            <a:off x="5562600" y="4481730"/>
            <a:ext cx="2566988" cy="73977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 topology</a:t>
            </a:r>
            <a:r>
              <a:rPr b="1" i="0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Delivery, installation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</a:t>
            </a:r>
            <a:endParaRPr b="1" i="1" sz="1400" u="none" cap="none" strike="noStrike">
              <a:solidFill>
                <a:srgbClr val="FE9B0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6167438" y="4253130"/>
            <a:ext cx="1892300" cy="314325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101600" spcFirstLastPara="1" rIns="101600" wrap="square" tIns="508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System engineering</a:t>
            </a:r>
            <a:endParaRPr/>
          </a:p>
        </p:txBody>
      </p:sp>
      <p:graphicFrame>
        <p:nvGraphicFramePr>
          <p:cNvPr id="232" name="Google Shape;232;p5"/>
          <p:cNvGraphicFramePr/>
          <p:nvPr/>
        </p:nvGraphicFramePr>
        <p:xfrm>
          <a:off x="914400" y="3338730"/>
          <a:ext cx="1295400" cy="914400"/>
        </p:xfrm>
        <a:graphic>
          <a:graphicData uri="http://schemas.openxmlformats.org/presentationml/2006/ole">
            <mc:AlternateContent>
              <mc:Choice Requires="v">
                <p:oleObj r:id="rId13" imgH="914400" imgW="1295400" progId="CorelDRAW.Graphic.6" spid="_x0000_s4">
                  <p:embed/>
                </p:oleObj>
              </mc:Choice>
              <mc:Fallback>
                <p:oleObj r:id="rId14" imgH="914400" imgW="1295400" progId="CorelDRAW.Graphic.6">
                  <p:embed/>
                  <p:pic>
                    <p:nvPicPr>
                      <p:cNvPr id="232" name="Google Shape;232;p5"/>
                      <p:cNvPicPr preferRelativeResize="0"/>
                      <p:nvPr/>
                    </p:nvPicPr>
                    <p:blipFill rotWithShape="1">
                      <a:blip r:embed="rId15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914400" y="3338730"/>
                        <a:ext cx="1295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3" name="Google Shape;233;p5"/>
          <p:cNvGrpSpPr/>
          <p:nvPr/>
        </p:nvGrpSpPr>
        <p:grpSpPr>
          <a:xfrm>
            <a:off x="7007225" y="3262530"/>
            <a:ext cx="917575" cy="923925"/>
            <a:chOff x="5185" y="1876"/>
            <a:chExt cx="437" cy="485"/>
          </a:xfrm>
        </p:grpSpPr>
        <p:sp>
          <p:nvSpPr>
            <p:cNvPr id="234" name="Google Shape;234;p5"/>
            <p:cNvSpPr/>
            <p:nvPr/>
          </p:nvSpPr>
          <p:spPr>
            <a:xfrm>
              <a:off x="5185" y="1897"/>
              <a:ext cx="102" cy="107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5185" y="1876"/>
              <a:ext cx="142" cy="21"/>
            </a:xfrm>
            <a:custGeom>
              <a:rect b="b" l="l" r="r" t="t"/>
              <a:pathLst>
                <a:path extrusionOk="0" h="96" w="691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5287" y="1876"/>
              <a:ext cx="40" cy="128"/>
            </a:xfrm>
            <a:custGeom>
              <a:rect b="b" l="l" r="r" t="t"/>
              <a:pathLst>
                <a:path extrusionOk="0" h="577" w="196">
                  <a:moveTo>
                    <a:pt x="0" y="96"/>
                  </a:moveTo>
                  <a:lnTo>
                    <a:pt x="196" y="0"/>
                  </a:lnTo>
                  <a:lnTo>
                    <a:pt x="196" y="432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5480" y="1924"/>
              <a:ext cx="102" cy="106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5480" y="1902"/>
              <a:ext cx="142" cy="22"/>
            </a:xfrm>
            <a:custGeom>
              <a:rect b="b" l="l" r="r" t="t"/>
              <a:pathLst>
                <a:path extrusionOk="0" h="96" w="691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5582" y="1902"/>
              <a:ext cx="40" cy="128"/>
            </a:xfrm>
            <a:custGeom>
              <a:rect b="b" l="l" r="r" t="t"/>
              <a:pathLst>
                <a:path extrusionOk="0" h="577" w="196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0" name="Google Shape;240;p5"/>
            <p:cNvCxnSpPr/>
            <p:nvPr/>
          </p:nvCxnSpPr>
          <p:spPr>
            <a:xfrm>
              <a:off x="5307" y="1940"/>
              <a:ext cx="173" cy="2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1" name="Google Shape;241;p5"/>
            <p:cNvSpPr/>
            <p:nvPr/>
          </p:nvSpPr>
          <p:spPr>
            <a:xfrm>
              <a:off x="5185" y="2096"/>
              <a:ext cx="102" cy="106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5185" y="2074"/>
              <a:ext cx="142" cy="22"/>
            </a:xfrm>
            <a:custGeom>
              <a:rect b="b" l="l" r="r" t="t"/>
              <a:pathLst>
                <a:path extrusionOk="0" h="96" w="691">
                  <a:moveTo>
                    <a:pt x="0" y="96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6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5287" y="2074"/>
              <a:ext cx="40" cy="128"/>
            </a:xfrm>
            <a:custGeom>
              <a:rect b="b" l="l" r="r" t="t"/>
              <a:pathLst>
                <a:path extrusionOk="0" h="577" w="196">
                  <a:moveTo>
                    <a:pt x="0" y="96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6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4" name="Google Shape;244;p5"/>
            <p:cNvCxnSpPr/>
            <p:nvPr/>
          </p:nvCxnSpPr>
          <p:spPr>
            <a:xfrm flipH="1" rot="10800000">
              <a:off x="5307" y="1966"/>
              <a:ext cx="173" cy="172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5" name="Google Shape;245;p5"/>
            <p:cNvSpPr/>
            <p:nvPr/>
          </p:nvSpPr>
          <p:spPr>
            <a:xfrm>
              <a:off x="5480" y="2149"/>
              <a:ext cx="102" cy="106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5480" y="2127"/>
              <a:ext cx="142" cy="22"/>
            </a:xfrm>
            <a:custGeom>
              <a:rect b="b" l="l" r="r" t="t"/>
              <a:pathLst>
                <a:path extrusionOk="0" h="97" w="691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5582" y="2127"/>
              <a:ext cx="40" cy="128"/>
            </a:xfrm>
            <a:custGeom>
              <a:rect b="b" l="l" r="r" t="t"/>
              <a:pathLst>
                <a:path extrusionOk="0" h="577" w="196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5185" y="2254"/>
              <a:ext cx="102" cy="107"/>
            </a:xfrm>
            <a:prstGeom prst="rect">
              <a:avLst/>
            </a:pr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5185" y="2233"/>
              <a:ext cx="142" cy="21"/>
            </a:xfrm>
            <a:custGeom>
              <a:rect b="b" l="l" r="r" t="t"/>
              <a:pathLst>
                <a:path extrusionOk="0" h="97" w="691">
                  <a:moveTo>
                    <a:pt x="0" y="97"/>
                  </a:moveTo>
                  <a:lnTo>
                    <a:pt x="276" y="0"/>
                  </a:lnTo>
                  <a:lnTo>
                    <a:pt x="691" y="0"/>
                  </a:lnTo>
                  <a:lnTo>
                    <a:pt x="49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5287" y="2233"/>
              <a:ext cx="40" cy="128"/>
            </a:xfrm>
            <a:custGeom>
              <a:rect b="b" l="l" r="r" t="t"/>
              <a:pathLst>
                <a:path extrusionOk="0" h="577" w="196">
                  <a:moveTo>
                    <a:pt x="0" y="97"/>
                  </a:moveTo>
                  <a:lnTo>
                    <a:pt x="196" y="0"/>
                  </a:lnTo>
                  <a:lnTo>
                    <a:pt x="196" y="433"/>
                  </a:lnTo>
                  <a:lnTo>
                    <a:pt x="0" y="57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7F7F7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1" name="Google Shape;251;p5"/>
            <p:cNvCxnSpPr/>
            <p:nvPr/>
          </p:nvCxnSpPr>
          <p:spPr>
            <a:xfrm flipH="1" rot="10800000">
              <a:off x="5307" y="2191"/>
              <a:ext cx="173" cy="106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2" name="Google Shape;252;p5"/>
          <p:cNvSpPr/>
          <p:nvPr/>
        </p:nvSpPr>
        <p:spPr>
          <a:xfrm>
            <a:off x="838200" y="2576730"/>
            <a:ext cx="18415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7850" lIns="95725" spcFirstLastPara="1" rIns="95725" wrap="square" tIns="47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Analysts/Designers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b="1" i="0" lang="en-US" sz="14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5"/>
          <p:cNvSpPr txBox="1"/>
          <p:nvPr/>
        </p:nvSpPr>
        <p:spPr>
          <a:xfrm>
            <a:off x="448469" y="539105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architectural view is an abstraction of a system from a particular perspective covering particular concerns, and omitting entities that are not relevant to this perspective. Views are “slices” of models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Analysis Methods Taxonomy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190500" y="1030398"/>
            <a:ext cx="86868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 of analysis modeling techniques:</a:t>
            </a:r>
            <a:endParaRPr/>
          </a:p>
          <a:p>
            <a:pPr indent="-285750" lvl="1" marL="517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Data/object models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data in the given domain and relationships between them.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Entity-Relationship,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OOA&amp;D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Data Dictionaries</a:t>
            </a:r>
            <a:endParaRPr/>
          </a:p>
          <a:p>
            <a:pPr indent="-285750" lvl="1" marL="517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Behavioral models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system behaviors, states, and state transitions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models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statecharts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S-R </a:t>
            </a:r>
            <a:endParaRPr/>
          </a:p>
          <a:p>
            <a:pPr indent="-285750" lvl="1" marL="517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models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functional task flows and/or dataflows</a:t>
            </a:r>
            <a:endParaRPr/>
          </a:p>
          <a:p>
            <a:pPr indent="-228600" lvl="2" marL="69056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Process/workflow models (IDEF0), Dataflow diagrams (DFD),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Sequence/Collaboration diagrams, Activity diagrams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about methods?</a:t>
            </a:r>
            <a:endParaRPr/>
          </a:p>
          <a:p>
            <a:pPr indent="-285750" lvl="1" marL="517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SAM, RUP, JSD</a:t>
            </a:r>
            <a:endParaRPr/>
          </a:p>
          <a:p>
            <a:pPr indent="-285750" lvl="1" marL="5175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RUP example at end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Data Model Example: ER</a:t>
            </a:r>
            <a:endParaRPr/>
          </a:p>
        </p:txBody>
      </p:sp>
      <p:sp>
        <p:nvSpPr>
          <p:cNvPr id="265" name="Google Shape;265;p7"/>
          <p:cNvSpPr txBox="1"/>
          <p:nvPr/>
        </p:nvSpPr>
        <p:spPr>
          <a:xfrm>
            <a:off x="190500" y="1146879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Description: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“At Arizona State University, faculty members teach many students. Each faculty member has a unique employee tax ID, a rank, an assigned academic unit, name, email, and phone number. Each student has a unique ASU ID number, a name, a year in school, a degree program, and an email address. A faculty member teaches a student over the course of a given semester, identified by term and year (example: Fall 2010).”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7"/>
          <p:cNvGrpSpPr/>
          <p:nvPr/>
        </p:nvGrpSpPr>
        <p:grpSpPr>
          <a:xfrm>
            <a:off x="152400" y="3581400"/>
            <a:ext cx="8839200" cy="2743200"/>
            <a:chOff x="96" y="2256"/>
            <a:chExt cx="5568" cy="1728"/>
          </a:xfrm>
        </p:grpSpPr>
        <p:sp>
          <p:nvSpPr>
            <p:cNvPr id="267" name="Google Shape;267;p7"/>
            <p:cNvSpPr/>
            <p:nvPr/>
          </p:nvSpPr>
          <p:spPr>
            <a:xfrm>
              <a:off x="432" y="2400"/>
              <a:ext cx="1152" cy="38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Faculty</a:t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4128" y="2400"/>
              <a:ext cx="1152" cy="38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Student</a:t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448" y="2256"/>
              <a:ext cx="816" cy="672"/>
            </a:xfrm>
            <a:prstGeom prst="diamond">
              <a:avLst/>
            </a:prstGeom>
            <a:solidFill>
              <a:srgbClr val="FFCCCC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teach</a:t>
              </a:r>
              <a:endParaRPr/>
            </a:p>
          </p:txBody>
        </p:sp>
        <p:cxnSp>
          <p:nvCxnSpPr>
            <p:cNvPr id="270" name="Google Shape;270;p7"/>
            <p:cNvCxnSpPr/>
            <p:nvPr/>
          </p:nvCxnSpPr>
          <p:spPr>
            <a:xfrm>
              <a:off x="1584" y="2592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7"/>
            <p:cNvCxnSpPr/>
            <p:nvPr/>
          </p:nvCxnSpPr>
          <p:spPr>
            <a:xfrm>
              <a:off x="3264" y="2592"/>
              <a:ext cx="8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2" name="Google Shape;272;p7"/>
            <p:cNvSpPr txBox="1"/>
            <p:nvPr/>
          </p:nvSpPr>
          <p:spPr>
            <a:xfrm>
              <a:off x="1718" y="2328"/>
              <a:ext cx="3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(0,n)</a:t>
              </a:r>
              <a:endParaRPr/>
            </a:p>
          </p:txBody>
        </p:sp>
        <p:sp>
          <p:nvSpPr>
            <p:cNvPr id="273" name="Google Shape;273;p7"/>
            <p:cNvSpPr txBox="1"/>
            <p:nvPr/>
          </p:nvSpPr>
          <p:spPr>
            <a:xfrm>
              <a:off x="3448" y="2304"/>
              <a:ext cx="3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(1,n)</a:t>
              </a:r>
              <a:endParaRPr/>
            </a:p>
          </p:txBody>
        </p:sp>
        <p:cxnSp>
          <p:nvCxnSpPr>
            <p:cNvPr id="274" name="Google Shape;274;p7"/>
            <p:cNvCxnSpPr/>
            <p:nvPr/>
          </p:nvCxnSpPr>
          <p:spPr>
            <a:xfrm>
              <a:off x="3216" y="2640"/>
              <a:ext cx="91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" name="Google Shape;275;p7"/>
            <p:cNvSpPr/>
            <p:nvPr/>
          </p:nvSpPr>
          <p:spPr>
            <a:xfrm>
              <a:off x="96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TaxID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1200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rank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1728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unit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656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Degree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128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Year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3600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3072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sng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ASUID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3312" y="3744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3888" y="3744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5184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email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256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email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86" name="Google Shape;286;p7"/>
            <p:cNvCxnSpPr/>
            <p:nvPr/>
          </p:nvCxnSpPr>
          <p:spPr>
            <a:xfrm flipH="1" rot="10800000">
              <a:off x="3264" y="2784"/>
              <a:ext cx="134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7"/>
            <p:cNvCxnSpPr/>
            <p:nvPr/>
          </p:nvCxnSpPr>
          <p:spPr>
            <a:xfrm flipH="1" rot="10800000">
              <a:off x="4416" y="2784"/>
              <a:ext cx="192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7"/>
            <p:cNvCxnSpPr/>
            <p:nvPr/>
          </p:nvCxnSpPr>
          <p:spPr>
            <a:xfrm flipH="1" rot="10800000">
              <a:off x="3888" y="2784"/>
              <a:ext cx="72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7"/>
            <p:cNvCxnSpPr/>
            <p:nvPr/>
          </p:nvCxnSpPr>
          <p:spPr>
            <a:xfrm rot="10800000">
              <a:off x="960" y="2784"/>
              <a:ext cx="432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7"/>
            <p:cNvCxnSpPr/>
            <p:nvPr/>
          </p:nvCxnSpPr>
          <p:spPr>
            <a:xfrm rot="10800000">
              <a:off x="3888" y="3600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7"/>
            <p:cNvCxnSpPr/>
            <p:nvPr/>
          </p:nvCxnSpPr>
          <p:spPr>
            <a:xfrm flipH="1" rot="10800000">
              <a:off x="3504" y="3600"/>
              <a:ext cx="33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7"/>
            <p:cNvCxnSpPr/>
            <p:nvPr/>
          </p:nvCxnSpPr>
          <p:spPr>
            <a:xfrm rot="10800000">
              <a:off x="960" y="2784"/>
              <a:ext cx="1488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7"/>
            <p:cNvCxnSpPr/>
            <p:nvPr/>
          </p:nvCxnSpPr>
          <p:spPr>
            <a:xfrm flipH="1" rot="10800000">
              <a:off x="336" y="2784"/>
              <a:ext cx="624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7"/>
            <p:cNvCxnSpPr/>
            <p:nvPr/>
          </p:nvCxnSpPr>
          <p:spPr>
            <a:xfrm rot="10800000">
              <a:off x="4608" y="2784"/>
              <a:ext cx="288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7"/>
            <p:cNvCxnSpPr/>
            <p:nvPr/>
          </p:nvCxnSpPr>
          <p:spPr>
            <a:xfrm rot="10800000">
              <a:off x="4608" y="2784"/>
              <a:ext cx="816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7"/>
            <p:cNvCxnSpPr/>
            <p:nvPr/>
          </p:nvCxnSpPr>
          <p:spPr>
            <a:xfrm rot="10800000">
              <a:off x="960" y="2784"/>
              <a:ext cx="960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7" name="Google Shape;297;p7"/>
            <p:cNvSpPr/>
            <p:nvPr/>
          </p:nvSpPr>
          <p:spPr>
            <a:xfrm>
              <a:off x="624" y="3360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336" y="3744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912" y="3744"/>
              <a:ext cx="480" cy="240"/>
            </a:xfrm>
            <a:prstGeom prst="roundRect">
              <a:avLst>
                <a:gd fmla="val 16667" name="adj"/>
              </a:avLst>
            </a:prstGeom>
            <a:solidFill>
              <a:schemeClr val="fol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Lname</a:t>
              </a:r>
              <a:endParaRPr b="0" i="0" sz="24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0" name="Google Shape;300;p7"/>
            <p:cNvCxnSpPr/>
            <p:nvPr/>
          </p:nvCxnSpPr>
          <p:spPr>
            <a:xfrm rot="10800000">
              <a:off x="912" y="3600"/>
              <a:ext cx="192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1" name="Google Shape;301;p7"/>
            <p:cNvCxnSpPr/>
            <p:nvPr/>
          </p:nvCxnSpPr>
          <p:spPr>
            <a:xfrm flipH="1" rot="10800000">
              <a:off x="528" y="3600"/>
              <a:ext cx="33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2" name="Google Shape;302;p7"/>
            <p:cNvCxnSpPr/>
            <p:nvPr/>
          </p:nvCxnSpPr>
          <p:spPr>
            <a:xfrm flipH="1" rot="10800000">
              <a:off x="864" y="2784"/>
              <a:ext cx="96" cy="57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Behavioral Example: State Machines</a:t>
            </a:r>
            <a:endParaRPr/>
          </a:p>
        </p:txBody>
      </p:sp>
      <p:sp>
        <p:nvSpPr>
          <p:cNvPr id="308" name="Google Shape;308;p8"/>
          <p:cNvSpPr/>
          <p:nvPr/>
        </p:nvSpPr>
        <p:spPr>
          <a:xfrm>
            <a:off x="3219450" y="1543107"/>
            <a:ext cx="2982913" cy="3330575"/>
          </a:xfrm>
          <a:prstGeom prst="roundRect">
            <a:avLst>
              <a:gd fmla="val 3218" name="adj"/>
            </a:avLst>
          </a:prstGeom>
          <a:solidFill>
            <a:schemeClr val="accent1"/>
          </a:solidFill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9" name="Google Shape;309;p8"/>
          <p:cNvGrpSpPr/>
          <p:nvPr/>
        </p:nvGrpSpPr>
        <p:grpSpPr>
          <a:xfrm>
            <a:off x="184150" y="1095432"/>
            <a:ext cx="1363663" cy="1474788"/>
            <a:chOff x="116" y="624"/>
            <a:chExt cx="859" cy="929"/>
          </a:xfrm>
        </p:grpSpPr>
        <p:sp>
          <p:nvSpPr>
            <p:cNvPr id="310" name="Google Shape;310;p8"/>
            <p:cNvSpPr/>
            <p:nvPr/>
          </p:nvSpPr>
          <p:spPr>
            <a:xfrm>
              <a:off x="368" y="624"/>
              <a:ext cx="121" cy="120"/>
            </a:xfrm>
            <a:prstGeom prst="ellipse">
              <a:avLst/>
            </a:prstGeom>
            <a:solidFill>
              <a:srgbClr val="0000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1" name="Google Shape;311;p8"/>
            <p:cNvGrpSpPr/>
            <p:nvPr/>
          </p:nvGrpSpPr>
          <p:grpSpPr>
            <a:xfrm>
              <a:off x="116" y="1284"/>
              <a:ext cx="859" cy="269"/>
              <a:chOff x="1001" y="1030"/>
              <a:chExt cx="859" cy="269"/>
            </a:xfrm>
          </p:grpSpPr>
          <p:sp>
            <p:nvSpPr>
              <p:cNvPr id="312" name="Google Shape;312;p8"/>
              <p:cNvSpPr/>
              <p:nvPr/>
            </p:nvSpPr>
            <p:spPr>
              <a:xfrm>
                <a:off x="1001" y="1030"/>
                <a:ext cx="859" cy="269"/>
              </a:xfrm>
              <a:prstGeom prst="roundRect">
                <a:avLst>
                  <a:gd fmla="val 17106" name="adj"/>
                </a:avLst>
              </a:prstGeom>
              <a:solidFill>
                <a:srgbClr val="FFFFCC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1283" y="1102"/>
                <a:ext cx="320" cy="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Applied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314" name="Google Shape;314;p8"/>
            <p:cNvCxnSpPr/>
            <p:nvPr/>
          </p:nvCxnSpPr>
          <p:spPr>
            <a:xfrm>
              <a:off x="441" y="739"/>
              <a:ext cx="91" cy="53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15" name="Google Shape;315;p8"/>
          <p:cNvGrpSpPr/>
          <p:nvPr/>
        </p:nvGrpSpPr>
        <p:grpSpPr>
          <a:xfrm>
            <a:off x="1550988" y="2128895"/>
            <a:ext cx="2127250" cy="363537"/>
            <a:chOff x="977" y="1275"/>
            <a:chExt cx="1340" cy="229"/>
          </a:xfrm>
        </p:grpSpPr>
        <p:sp>
          <p:nvSpPr>
            <p:cNvPr id="316" name="Google Shape;316;p8"/>
            <p:cNvSpPr/>
            <p:nvPr/>
          </p:nvSpPr>
          <p:spPr>
            <a:xfrm>
              <a:off x="1194" y="1275"/>
              <a:ext cx="390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accepted</a:t>
              </a:r>
              <a:endParaRPr/>
            </a:p>
          </p:txBody>
        </p:sp>
        <p:cxnSp>
          <p:nvCxnSpPr>
            <p:cNvPr id="317" name="Google Shape;317;p8"/>
            <p:cNvCxnSpPr/>
            <p:nvPr/>
          </p:nvCxnSpPr>
          <p:spPr>
            <a:xfrm>
              <a:off x="977" y="1434"/>
              <a:ext cx="119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18" name="Google Shape;318;p8"/>
            <p:cNvGrpSpPr/>
            <p:nvPr/>
          </p:nvGrpSpPr>
          <p:grpSpPr>
            <a:xfrm>
              <a:off x="2158" y="1354"/>
              <a:ext cx="159" cy="150"/>
              <a:chOff x="2876" y="2753"/>
              <a:chExt cx="159" cy="15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2876" y="2753"/>
                <a:ext cx="159" cy="15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2928" y="2774"/>
                <a:ext cx="69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/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>
            <a:off x="152400" y="2559107"/>
            <a:ext cx="3994150" cy="1744663"/>
            <a:chOff x="96" y="1546"/>
            <a:chExt cx="2516" cy="1099"/>
          </a:xfrm>
        </p:grpSpPr>
        <p:grpSp>
          <p:nvGrpSpPr>
            <p:cNvPr id="322" name="Google Shape;322;p8"/>
            <p:cNvGrpSpPr/>
            <p:nvPr/>
          </p:nvGrpSpPr>
          <p:grpSpPr>
            <a:xfrm>
              <a:off x="454" y="2475"/>
              <a:ext cx="177" cy="170"/>
              <a:chOff x="1194" y="2770"/>
              <a:chExt cx="177" cy="17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1194" y="2770"/>
                <a:ext cx="177" cy="170"/>
              </a:xfrm>
              <a:prstGeom prst="ellipse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222" y="2791"/>
                <a:ext cx="121" cy="127"/>
              </a:xfrm>
              <a:prstGeom prst="ellipse">
                <a:avLst/>
              </a:prstGeom>
              <a:solidFill>
                <a:schemeClr val="folHlink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25" name="Google Shape;325;p8"/>
            <p:cNvSpPr/>
            <p:nvPr/>
          </p:nvSpPr>
          <p:spPr>
            <a:xfrm>
              <a:off x="96" y="1893"/>
              <a:ext cx="342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rejected</a:t>
              </a:r>
              <a:endParaRPr/>
            </a:p>
          </p:txBody>
        </p:sp>
        <p:cxnSp>
          <p:nvCxnSpPr>
            <p:cNvPr id="326" name="Google Shape;326;p8"/>
            <p:cNvCxnSpPr/>
            <p:nvPr/>
          </p:nvCxnSpPr>
          <p:spPr>
            <a:xfrm>
              <a:off x="539" y="1546"/>
              <a:ext cx="7" cy="92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27" name="Google Shape;327;p8"/>
            <p:cNvCxnSpPr/>
            <p:nvPr/>
          </p:nvCxnSpPr>
          <p:spPr>
            <a:xfrm flipH="1" rot="10800000">
              <a:off x="626" y="2553"/>
              <a:ext cx="1986" cy="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328" name="Google Shape;328;p8"/>
            <p:cNvSpPr/>
            <p:nvPr/>
          </p:nvSpPr>
          <p:spPr>
            <a:xfrm>
              <a:off x="1224" y="2416"/>
              <a:ext cx="272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retired</a:t>
              </a:r>
              <a:endParaRPr/>
            </a:p>
          </p:txBody>
        </p:sp>
      </p:grpSp>
      <p:sp>
        <p:nvSpPr>
          <p:cNvPr id="329" name="Google Shape;329;p8"/>
          <p:cNvSpPr/>
          <p:nvPr/>
        </p:nvSpPr>
        <p:spPr>
          <a:xfrm>
            <a:off x="4413250" y="1566920"/>
            <a:ext cx="363538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Hired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0" name="Google Shape;330;p8"/>
          <p:cNvGrpSpPr/>
          <p:nvPr/>
        </p:nvGrpSpPr>
        <p:grpSpPr>
          <a:xfrm>
            <a:off x="3579813" y="1735195"/>
            <a:ext cx="1863725" cy="2616200"/>
            <a:chOff x="3011" y="1258"/>
            <a:chExt cx="1174" cy="1648"/>
          </a:xfrm>
        </p:grpSpPr>
        <p:sp>
          <p:nvSpPr>
            <p:cNvPr id="331" name="Google Shape;331;p8"/>
            <p:cNvSpPr/>
            <p:nvPr/>
          </p:nvSpPr>
          <p:spPr>
            <a:xfrm>
              <a:off x="3011" y="1258"/>
              <a:ext cx="121" cy="12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9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32" name="Google Shape;332;p8"/>
            <p:cNvGrpSpPr/>
            <p:nvPr/>
          </p:nvGrpSpPr>
          <p:grpSpPr>
            <a:xfrm>
              <a:off x="3372" y="1458"/>
              <a:ext cx="617" cy="269"/>
              <a:chOff x="3252" y="1442"/>
              <a:chExt cx="617" cy="269"/>
            </a:xfrm>
          </p:grpSpPr>
          <p:sp>
            <p:nvSpPr>
              <p:cNvPr id="333" name="Google Shape;333;p8"/>
              <p:cNvSpPr/>
              <p:nvPr/>
            </p:nvSpPr>
            <p:spPr>
              <a:xfrm>
                <a:off x="3252" y="1442"/>
                <a:ext cx="617" cy="269"/>
              </a:xfrm>
              <a:prstGeom prst="roundRect">
                <a:avLst>
                  <a:gd fmla="val 17106" name="adj"/>
                </a:avLst>
              </a:prstGeom>
              <a:solidFill>
                <a:srgbClr val="FFFFCC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3362" y="1457"/>
                <a:ext cx="411" cy="2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Assistant</a:t>
                </a:r>
                <a:endParaRPr/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Professor</a:t>
                </a:r>
                <a:endParaRPr/>
              </a:p>
            </p:txBody>
          </p:sp>
        </p:grpSp>
        <p:sp>
          <p:nvSpPr>
            <p:cNvPr id="335" name="Google Shape;335;p8"/>
            <p:cNvSpPr/>
            <p:nvPr/>
          </p:nvSpPr>
          <p:spPr>
            <a:xfrm>
              <a:off x="3380" y="2003"/>
              <a:ext cx="610" cy="277"/>
            </a:xfrm>
            <a:prstGeom prst="roundRect">
              <a:avLst>
                <a:gd fmla="val 16667" name="adj"/>
              </a:avLst>
            </a:prstGeom>
            <a:solidFill>
              <a:srgbClr val="FFFFCC"/>
            </a:solidFill>
            <a:ln cap="flat" cmpd="sng" w="9525">
              <a:solidFill>
                <a:srgbClr val="9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3499" y="2080"/>
              <a:ext cx="358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Tenured</a:t>
              </a:r>
              <a:endParaRPr/>
            </a:p>
          </p:txBody>
        </p:sp>
        <p:grpSp>
          <p:nvGrpSpPr>
            <p:cNvPr id="337" name="Google Shape;337;p8"/>
            <p:cNvGrpSpPr/>
            <p:nvPr/>
          </p:nvGrpSpPr>
          <p:grpSpPr>
            <a:xfrm>
              <a:off x="3372" y="2637"/>
              <a:ext cx="610" cy="269"/>
              <a:chOff x="3252" y="2165"/>
              <a:chExt cx="610" cy="269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3252" y="2165"/>
                <a:ext cx="610" cy="269"/>
              </a:xfrm>
              <a:prstGeom prst="roundRect">
                <a:avLst>
                  <a:gd fmla="val 17106" name="adj"/>
                </a:avLst>
              </a:prstGeom>
              <a:solidFill>
                <a:srgbClr val="FFFFCC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3360" y="2253"/>
                <a:ext cx="411" cy="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Professor</a:t>
                </a:r>
                <a:endParaRPr/>
              </a:p>
            </p:txBody>
          </p:sp>
        </p:grpSp>
        <p:sp>
          <p:nvSpPr>
            <p:cNvPr id="340" name="Google Shape;340;p8"/>
            <p:cNvSpPr/>
            <p:nvPr/>
          </p:nvSpPr>
          <p:spPr>
            <a:xfrm>
              <a:off x="3011" y="1258"/>
              <a:ext cx="121" cy="12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rgbClr val="9900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41" name="Google Shape;341;p8"/>
            <p:cNvCxnSpPr/>
            <p:nvPr/>
          </p:nvCxnSpPr>
          <p:spPr>
            <a:xfrm>
              <a:off x="3128" y="1354"/>
              <a:ext cx="250" cy="15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2" name="Google Shape;342;p8"/>
            <p:cNvCxnSpPr/>
            <p:nvPr/>
          </p:nvCxnSpPr>
          <p:spPr>
            <a:xfrm>
              <a:off x="3649" y="1738"/>
              <a:ext cx="0" cy="265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43" name="Google Shape;343;p8"/>
            <p:cNvCxnSpPr/>
            <p:nvPr/>
          </p:nvCxnSpPr>
          <p:spPr>
            <a:xfrm>
              <a:off x="3669" y="2282"/>
              <a:ext cx="0" cy="35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44" name="Google Shape;344;p8"/>
            <p:cNvSpPr/>
            <p:nvPr/>
          </p:nvSpPr>
          <p:spPr>
            <a:xfrm>
              <a:off x="3699" y="1808"/>
              <a:ext cx="486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maxPapers</a:t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3728" y="2405"/>
              <a:ext cx="357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seniority</a:t>
              </a:r>
              <a:endPara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46" name="Google Shape;346;p8"/>
          <p:cNvGrpSpPr/>
          <p:nvPr/>
        </p:nvGrpSpPr>
        <p:grpSpPr>
          <a:xfrm>
            <a:off x="3402013" y="4476807"/>
            <a:ext cx="2043112" cy="1423988"/>
            <a:chOff x="2143" y="2754"/>
            <a:chExt cx="1287" cy="897"/>
          </a:xfrm>
        </p:grpSpPr>
        <p:grpSp>
          <p:nvGrpSpPr>
            <p:cNvPr id="347" name="Google Shape;347;p8"/>
            <p:cNvGrpSpPr/>
            <p:nvPr/>
          </p:nvGrpSpPr>
          <p:grpSpPr>
            <a:xfrm>
              <a:off x="2670" y="3374"/>
              <a:ext cx="610" cy="277"/>
              <a:chOff x="1242" y="2578"/>
              <a:chExt cx="610" cy="277"/>
            </a:xfrm>
          </p:grpSpPr>
          <p:sp>
            <p:nvSpPr>
              <p:cNvPr id="348" name="Google Shape;348;p8"/>
              <p:cNvSpPr/>
              <p:nvPr/>
            </p:nvSpPr>
            <p:spPr>
              <a:xfrm>
                <a:off x="1242" y="2578"/>
                <a:ext cx="610" cy="277"/>
              </a:xfrm>
              <a:prstGeom prst="roundRect">
                <a:avLst>
                  <a:gd fmla="val 16667" name="adj"/>
                </a:avLst>
              </a:prstGeom>
              <a:solidFill>
                <a:srgbClr val="FFFFCC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1408" y="2658"/>
                <a:ext cx="272" cy="1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Hiatus</a:t>
                </a:r>
                <a:endParaRPr b="0" i="0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50" name="Google Shape;350;p8"/>
            <p:cNvGrpSpPr/>
            <p:nvPr/>
          </p:nvGrpSpPr>
          <p:grpSpPr>
            <a:xfrm>
              <a:off x="3018" y="2754"/>
              <a:ext cx="159" cy="150"/>
              <a:chOff x="2876" y="2753"/>
              <a:chExt cx="159" cy="150"/>
            </a:xfrm>
          </p:grpSpPr>
          <p:sp>
            <p:nvSpPr>
              <p:cNvPr id="351" name="Google Shape;351;p8"/>
              <p:cNvSpPr/>
              <p:nvPr/>
            </p:nvSpPr>
            <p:spPr>
              <a:xfrm>
                <a:off x="2876" y="2753"/>
                <a:ext cx="159" cy="150"/>
              </a:xfrm>
              <a:prstGeom prst="ellipse">
                <a:avLst/>
              </a:prstGeom>
              <a:solidFill>
                <a:schemeClr val="accent2"/>
              </a:solidFill>
              <a:ln cap="flat" cmpd="sng" w="9525">
                <a:solidFill>
                  <a:srgbClr val="99003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2928" y="2774"/>
                <a:ext cx="69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200" u="none" cap="none" strike="noStrike">
                    <a:solidFill>
                      <a:schemeClr val="dk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H</a:t>
                </a:r>
                <a:endParaRPr/>
              </a:p>
            </p:txBody>
          </p:sp>
        </p:grpSp>
        <p:cxnSp>
          <p:nvCxnSpPr>
            <p:cNvPr id="353" name="Google Shape;353;p8"/>
            <p:cNvCxnSpPr/>
            <p:nvPr/>
          </p:nvCxnSpPr>
          <p:spPr>
            <a:xfrm flipH="1">
              <a:off x="3105" y="2898"/>
              <a:ext cx="1" cy="47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cxnSp>
          <p:nvCxnSpPr>
            <p:cNvPr id="354" name="Google Shape;354;p8"/>
            <p:cNvCxnSpPr/>
            <p:nvPr/>
          </p:nvCxnSpPr>
          <p:spPr>
            <a:xfrm flipH="1">
              <a:off x="2829" y="3009"/>
              <a:ext cx="2" cy="354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55" name="Google Shape;355;p8"/>
            <p:cNvSpPr/>
            <p:nvPr/>
          </p:nvSpPr>
          <p:spPr>
            <a:xfrm>
              <a:off x="2143" y="3148"/>
              <a:ext cx="630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takeSabbatical</a:t>
              </a: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3179" y="3144"/>
              <a:ext cx="251" cy="1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return</a:t>
              </a:r>
              <a:endParaRPr/>
            </a:p>
          </p:txBody>
        </p:sp>
      </p:grpSp>
      <p:sp>
        <p:nvSpPr>
          <p:cNvPr id="357" name="Google Shape;357;p8"/>
          <p:cNvSpPr txBox="1"/>
          <p:nvPr/>
        </p:nvSpPr>
        <p:spPr>
          <a:xfrm>
            <a:off x="6461125" y="1060507"/>
            <a:ext cx="2325688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Members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“Flat” SM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p8"/>
          <p:cNvSpPr txBox="1"/>
          <p:nvPr/>
        </p:nvSpPr>
        <p:spPr>
          <a:xfrm>
            <a:off x="6457800" y="2052694"/>
            <a:ext cx="2438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for Job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Applied State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6514156" y="2929533"/>
            <a:ext cx="2325687" cy="91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position?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Superstate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History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8"/>
          <p:cNvSpPr txBox="1"/>
          <p:nvPr/>
        </p:nvSpPr>
        <p:spPr>
          <a:xfrm>
            <a:off x="6436883" y="4031513"/>
            <a:ext cx="24384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on Sabbatical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external transition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History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8"/>
          <p:cNvSpPr txBox="1"/>
          <p:nvPr/>
        </p:nvSpPr>
        <p:spPr>
          <a:xfrm>
            <a:off x="6461126" y="5471282"/>
            <a:ext cx="23256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Tie up Lifecycle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final state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>
            <p:ph type="title"/>
          </p:nvPr>
        </p:nvSpPr>
        <p:spPr>
          <a:xfrm>
            <a:off x="190500" y="5818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Flow Example: Dataflow Diagram</a:t>
            </a:r>
            <a:endParaRPr/>
          </a:p>
        </p:txBody>
      </p:sp>
      <p:sp>
        <p:nvSpPr>
          <p:cNvPr id="367" name="Google Shape;367;p9"/>
          <p:cNvSpPr txBox="1"/>
          <p:nvPr/>
        </p:nvSpPr>
        <p:spPr>
          <a:xfrm>
            <a:off x="419100" y="3938150"/>
            <a:ext cx="8305800" cy="289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2289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that comes from outside the system is called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where data goes - a destination</a:t>
            </a:r>
            <a:endParaRPr/>
          </a:p>
          <a:p>
            <a:pPr indent="-228600" lvl="0" marL="2289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2289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data from one form to another - a processing element.</a:t>
            </a:r>
            <a:endParaRPr/>
          </a:p>
          <a:p>
            <a:pPr indent="-279400" lvl="0" marL="228917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2289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Direction data travels, possibly with some indication of which data</a:t>
            </a:r>
            <a:endParaRPr/>
          </a:p>
          <a:p>
            <a:pPr indent="-342900" lvl="0" marL="2289175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place to put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transient data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later use by the system</a:t>
            </a:r>
            <a:endParaRPr/>
          </a:p>
        </p:txBody>
      </p:sp>
      <p:sp>
        <p:nvSpPr>
          <p:cNvPr id="368" name="Google Shape;368;p9"/>
          <p:cNvSpPr/>
          <p:nvPr/>
        </p:nvSpPr>
        <p:spPr>
          <a:xfrm>
            <a:off x="545048" y="1282288"/>
            <a:ext cx="12192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9"/>
          <p:cNvSpPr txBox="1"/>
          <p:nvPr/>
        </p:nvSpPr>
        <p:spPr>
          <a:xfrm>
            <a:off x="605373" y="1406113"/>
            <a:ext cx="1031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sp>
        <p:nvSpPr>
          <p:cNvPr id="370" name="Google Shape;370;p9"/>
          <p:cNvSpPr/>
          <p:nvPr/>
        </p:nvSpPr>
        <p:spPr>
          <a:xfrm>
            <a:off x="545048" y="2882488"/>
            <a:ext cx="1219200" cy="6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9"/>
          <p:cNvSpPr txBox="1"/>
          <p:nvPr/>
        </p:nvSpPr>
        <p:spPr>
          <a:xfrm>
            <a:off x="621248" y="2958688"/>
            <a:ext cx="8620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</a:t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2907248" y="1815688"/>
            <a:ext cx="1371600" cy="1066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2983448" y="1939513"/>
            <a:ext cx="125095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sp>
        <p:nvSpPr>
          <p:cNvPr id="374" name="Google Shape;374;p9"/>
          <p:cNvSpPr/>
          <p:nvPr/>
        </p:nvSpPr>
        <p:spPr>
          <a:xfrm>
            <a:off x="5802848" y="1129888"/>
            <a:ext cx="1219200" cy="990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9"/>
          <p:cNvSpPr txBox="1"/>
          <p:nvPr/>
        </p:nvSpPr>
        <p:spPr>
          <a:xfrm>
            <a:off x="5802848" y="1206088"/>
            <a:ext cx="103187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endParaRPr/>
          </a:p>
        </p:txBody>
      </p:sp>
      <p:cxnSp>
        <p:nvCxnSpPr>
          <p:cNvPr id="376" name="Google Shape;376;p9"/>
          <p:cNvCxnSpPr/>
          <p:nvPr/>
        </p:nvCxnSpPr>
        <p:spPr>
          <a:xfrm>
            <a:off x="5802848" y="2806288"/>
            <a:ext cx="167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9"/>
          <p:cNvCxnSpPr/>
          <p:nvPr/>
        </p:nvCxnSpPr>
        <p:spPr>
          <a:xfrm>
            <a:off x="5802848" y="3492088"/>
            <a:ext cx="167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9"/>
          <p:cNvSpPr txBox="1"/>
          <p:nvPr/>
        </p:nvSpPr>
        <p:spPr>
          <a:xfrm>
            <a:off x="5879048" y="2958688"/>
            <a:ext cx="157321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</a:t>
            </a:r>
            <a:endParaRPr/>
          </a:p>
        </p:txBody>
      </p:sp>
      <p:cxnSp>
        <p:nvCxnSpPr>
          <p:cNvPr id="379" name="Google Shape;379;p9"/>
          <p:cNvCxnSpPr/>
          <p:nvPr/>
        </p:nvCxnSpPr>
        <p:spPr>
          <a:xfrm flipH="1" rot="10800000">
            <a:off x="1764248" y="2577688"/>
            <a:ext cx="1143000" cy="609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0" name="Google Shape;380;p9"/>
          <p:cNvCxnSpPr/>
          <p:nvPr/>
        </p:nvCxnSpPr>
        <p:spPr>
          <a:xfrm>
            <a:off x="1764248" y="1663288"/>
            <a:ext cx="1143000" cy="45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1" name="Google Shape;381;p9"/>
          <p:cNvCxnSpPr/>
          <p:nvPr/>
        </p:nvCxnSpPr>
        <p:spPr>
          <a:xfrm flipH="1" rot="10800000">
            <a:off x="4202648" y="1587088"/>
            <a:ext cx="15240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9"/>
          <p:cNvCxnSpPr/>
          <p:nvPr/>
        </p:nvCxnSpPr>
        <p:spPr>
          <a:xfrm>
            <a:off x="4126448" y="2653888"/>
            <a:ext cx="1676400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9"/>
          <p:cNvSpPr txBox="1"/>
          <p:nvPr/>
        </p:nvSpPr>
        <p:spPr>
          <a:xfrm>
            <a:off x="4491573" y="2490376"/>
            <a:ext cx="11779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count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697448" y="4177888"/>
            <a:ext cx="1524000" cy="53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5" name="Google Shape;385;p9"/>
          <p:cNvSpPr txBox="1"/>
          <p:nvPr/>
        </p:nvSpPr>
        <p:spPr>
          <a:xfrm>
            <a:off x="697448" y="4177888"/>
            <a:ext cx="1404938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or Sink</a:t>
            </a:r>
            <a:endParaRPr/>
          </a:p>
        </p:txBody>
      </p:sp>
      <p:sp>
        <p:nvSpPr>
          <p:cNvPr id="386" name="Google Shape;386;p9"/>
          <p:cNvSpPr/>
          <p:nvPr/>
        </p:nvSpPr>
        <p:spPr>
          <a:xfrm>
            <a:off x="697448" y="4939888"/>
            <a:ext cx="1371600" cy="6858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9"/>
          <p:cNvSpPr txBox="1"/>
          <p:nvPr/>
        </p:nvSpPr>
        <p:spPr>
          <a:xfrm>
            <a:off x="886361" y="4939888"/>
            <a:ext cx="10429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</a:t>
            </a:r>
            <a:endParaRPr/>
          </a:p>
        </p:txBody>
      </p:sp>
      <p:cxnSp>
        <p:nvCxnSpPr>
          <p:cNvPr id="388" name="Google Shape;388;p9"/>
          <p:cNvCxnSpPr/>
          <p:nvPr/>
        </p:nvCxnSpPr>
        <p:spPr>
          <a:xfrm>
            <a:off x="621248" y="6082888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9"/>
          <p:cNvSpPr txBox="1"/>
          <p:nvPr/>
        </p:nvSpPr>
        <p:spPr>
          <a:xfrm>
            <a:off x="545048" y="5749513"/>
            <a:ext cx="16383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Flow</a:t>
            </a:r>
            <a:endParaRPr/>
          </a:p>
        </p:txBody>
      </p:sp>
      <p:cxnSp>
        <p:nvCxnSpPr>
          <p:cNvPr id="390" name="Google Shape;390;p9"/>
          <p:cNvCxnSpPr/>
          <p:nvPr/>
        </p:nvCxnSpPr>
        <p:spPr>
          <a:xfrm>
            <a:off x="621248" y="6763926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1" name="Google Shape;391;p9"/>
          <p:cNvSpPr txBox="1"/>
          <p:nvPr/>
        </p:nvSpPr>
        <p:spPr>
          <a:xfrm>
            <a:off x="537111" y="6430551"/>
            <a:ext cx="164941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Store</a:t>
            </a:r>
            <a:endParaRPr/>
          </a:p>
        </p:txBody>
      </p:sp>
      <p:cxnSp>
        <p:nvCxnSpPr>
          <p:cNvPr id="392" name="Google Shape;392;p9"/>
          <p:cNvCxnSpPr/>
          <p:nvPr/>
        </p:nvCxnSpPr>
        <p:spPr>
          <a:xfrm>
            <a:off x="621248" y="6459126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RUP Analysis: Use-Case Realization</a:t>
            </a:r>
            <a:endParaRPr/>
          </a:p>
        </p:txBody>
      </p:sp>
      <p:grpSp>
        <p:nvGrpSpPr>
          <p:cNvPr id="398" name="Google Shape;398;p10"/>
          <p:cNvGrpSpPr/>
          <p:nvPr/>
        </p:nvGrpSpPr>
        <p:grpSpPr>
          <a:xfrm>
            <a:off x="4835525" y="4997000"/>
            <a:ext cx="1976438" cy="1724025"/>
            <a:chOff x="1309" y="1072"/>
            <a:chExt cx="1245" cy="1086"/>
          </a:xfrm>
        </p:grpSpPr>
        <p:grpSp>
          <p:nvGrpSpPr>
            <p:cNvPr id="399" name="Google Shape;399;p10"/>
            <p:cNvGrpSpPr/>
            <p:nvPr/>
          </p:nvGrpSpPr>
          <p:grpSpPr>
            <a:xfrm>
              <a:off x="1309" y="1072"/>
              <a:ext cx="1245" cy="766"/>
              <a:chOff x="1309" y="1072"/>
              <a:chExt cx="1245" cy="766"/>
            </a:xfrm>
          </p:grpSpPr>
          <p:grpSp>
            <p:nvGrpSpPr>
              <p:cNvPr id="400" name="Google Shape;400;p10"/>
              <p:cNvGrpSpPr/>
              <p:nvPr/>
            </p:nvGrpSpPr>
            <p:grpSpPr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401" name="Google Shape;401;p10"/>
                <p:cNvSpPr/>
                <p:nvPr/>
              </p:nvSpPr>
              <p:spPr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02" name="Google Shape;402;p10"/>
                <p:cNvCxnSpPr/>
                <p:nvPr/>
              </p:nvCxnSpPr>
              <p:spPr>
                <a:xfrm>
                  <a:off x="144" y="181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3" name="Google Shape;403;p10"/>
                <p:cNvCxnSpPr/>
                <p:nvPr/>
              </p:nvCxnSpPr>
              <p:spPr>
                <a:xfrm>
                  <a:off x="144" y="168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4" name="Google Shape;404;p10"/>
              <p:cNvGrpSpPr/>
              <p:nvPr/>
            </p:nvGrpSpPr>
            <p:grpSpPr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405" name="Google Shape;405;p10"/>
                <p:cNvSpPr/>
                <p:nvPr/>
              </p:nvSpPr>
              <p:spPr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06" name="Google Shape;406;p10"/>
                <p:cNvCxnSpPr/>
                <p:nvPr/>
              </p:nvCxnSpPr>
              <p:spPr>
                <a:xfrm>
                  <a:off x="144" y="181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07" name="Google Shape;407;p10"/>
                <p:cNvCxnSpPr/>
                <p:nvPr/>
              </p:nvCxnSpPr>
              <p:spPr>
                <a:xfrm>
                  <a:off x="144" y="168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08" name="Google Shape;408;p10"/>
              <p:cNvGrpSpPr/>
              <p:nvPr/>
            </p:nvGrpSpPr>
            <p:grpSpPr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409" name="Google Shape;409;p10"/>
                <p:cNvSpPr/>
                <p:nvPr/>
              </p:nvSpPr>
              <p:spPr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10" name="Google Shape;410;p10"/>
                <p:cNvCxnSpPr/>
                <p:nvPr/>
              </p:nvCxnSpPr>
              <p:spPr>
                <a:xfrm>
                  <a:off x="144" y="181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1" name="Google Shape;411;p10"/>
                <p:cNvCxnSpPr/>
                <p:nvPr/>
              </p:nvCxnSpPr>
              <p:spPr>
                <a:xfrm>
                  <a:off x="144" y="168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412" name="Google Shape;412;p10"/>
              <p:cNvGrpSpPr/>
              <p:nvPr/>
            </p:nvGrpSpPr>
            <p:grpSpPr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413" name="Google Shape;413;p10"/>
                <p:cNvSpPr/>
                <p:nvPr/>
              </p:nvSpPr>
              <p:spPr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14" name="Google Shape;414;p10"/>
                <p:cNvCxnSpPr/>
                <p:nvPr/>
              </p:nvCxnSpPr>
              <p:spPr>
                <a:xfrm>
                  <a:off x="144" y="181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415" name="Google Shape;415;p10"/>
                <p:cNvCxnSpPr/>
                <p:nvPr/>
              </p:nvCxnSpPr>
              <p:spPr>
                <a:xfrm>
                  <a:off x="144" y="1680"/>
                  <a:ext cx="881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416" name="Google Shape;416;p10"/>
              <p:cNvCxnSpPr/>
              <p:nvPr/>
            </p:nvCxnSpPr>
            <p:spPr>
              <a:xfrm rot="10800000">
                <a:off x="1463" y="1406"/>
                <a:ext cx="312" cy="257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10"/>
              <p:cNvCxnSpPr/>
              <p:nvPr/>
            </p:nvCxnSpPr>
            <p:spPr>
              <a:xfrm flipH="1" rot="10800000">
                <a:off x="1611" y="1160"/>
                <a:ext cx="339" cy="15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10"/>
              <p:cNvCxnSpPr/>
              <p:nvPr/>
            </p:nvCxnSpPr>
            <p:spPr>
              <a:xfrm flipH="1" rot="10800000">
                <a:off x="1950" y="1663"/>
                <a:ext cx="302" cy="8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10"/>
              <p:cNvCxnSpPr/>
              <p:nvPr/>
            </p:nvCxnSpPr>
            <p:spPr>
              <a:xfrm flipH="1" rot="10800000">
                <a:off x="1775" y="1247"/>
                <a:ext cx="329" cy="41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20" name="Google Shape;420;p10"/>
            <p:cNvSpPr txBox="1"/>
            <p:nvPr/>
          </p:nvSpPr>
          <p:spPr>
            <a:xfrm>
              <a:off x="1366" y="1927"/>
              <a:ext cx="113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 Diagrams</a:t>
              </a:r>
              <a:endParaRPr/>
            </a:p>
          </p:txBody>
        </p:sp>
      </p:grpSp>
      <p:grpSp>
        <p:nvGrpSpPr>
          <p:cNvPr id="421" name="Google Shape;421;p10"/>
          <p:cNvGrpSpPr/>
          <p:nvPr/>
        </p:nvGrpSpPr>
        <p:grpSpPr>
          <a:xfrm>
            <a:off x="2743200" y="2736400"/>
            <a:ext cx="2687638" cy="2008188"/>
            <a:chOff x="1972" y="1606"/>
            <a:chExt cx="1693" cy="1265"/>
          </a:xfrm>
        </p:grpSpPr>
        <p:grpSp>
          <p:nvGrpSpPr>
            <p:cNvPr id="422" name="Google Shape;422;p10"/>
            <p:cNvGrpSpPr/>
            <p:nvPr/>
          </p:nvGrpSpPr>
          <p:grpSpPr>
            <a:xfrm>
              <a:off x="1972" y="1606"/>
              <a:ext cx="1693" cy="917"/>
              <a:chOff x="286" y="960"/>
              <a:chExt cx="5174" cy="2688"/>
            </a:xfrm>
          </p:grpSpPr>
          <p:grpSp>
            <p:nvGrpSpPr>
              <p:cNvPr id="423" name="Google Shape;423;p10"/>
              <p:cNvGrpSpPr/>
              <p:nvPr/>
            </p:nvGrpSpPr>
            <p:grpSpPr>
              <a:xfrm>
                <a:off x="286" y="960"/>
                <a:ext cx="472" cy="1322"/>
                <a:chOff x="2839" y="1554"/>
                <a:chExt cx="472" cy="1322"/>
              </a:xfrm>
            </p:grpSpPr>
            <p:grpSp>
              <p:nvGrpSpPr>
                <p:cNvPr id="424" name="Google Shape;424;p10"/>
                <p:cNvGrpSpPr/>
                <p:nvPr/>
              </p:nvGrpSpPr>
              <p:grpSpPr>
                <a:xfrm>
                  <a:off x="2839" y="1554"/>
                  <a:ext cx="472" cy="595"/>
                  <a:chOff x="7654" y="3380"/>
                  <a:chExt cx="554" cy="754"/>
                </a:xfrm>
              </p:grpSpPr>
              <p:sp>
                <p:nvSpPr>
                  <p:cNvPr id="425" name="Google Shape;425;p10"/>
                  <p:cNvSpPr/>
                  <p:nvPr/>
                </p:nvSpPr>
                <p:spPr>
                  <a:xfrm>
                    <a:off x="7805" y="3380"/>
                    <a:ext cx="253" cy="248"/>
                  </a:xfrm>
                  <a:prstGeom prst="ellipse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cxnSp>
                <p:nvCxnSpPr>
                  <p:cNvPr id="426" name="Google Shape;426;p10"/>
                  <p:cNvCxnSpPr/>
                  <p:nvPr/>
                </p:nvCxnSpPr>
                <p:spPr>
                  <a:xfrm>
                    <a:off x="7931" y="3630"/>
                    <a:ext cx="1" cy="232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427" name="Google Shape;427;p10"/>
                  <p:cNvCxnSpPr/>
                  <p:nvPr/>
                </p:nvCxnSpPr>
                <p:spPr>
                  <a:xfrm>
                    <a:off x="7731" y="3695"/>
                    <a:ext cx="401" cy="1"/>
                  </a:xfrm>
                  <a:prstGeom prst="straightConnector1">
                    <a:avLst/>
                  </a:pr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428" name="Google Shape;428;p10"/>
                  <p:cNvSpPr/>
                  <p:nvPr/>
                </p:nvSpPr>
                <p:spPr>
                  <a:xfrm>
                    <a:off x="7654" y="3862"/>
                    <a:ext cx="554" cy="272"/>
                  </a:xfrm>
                  <a:custGeom>
                    <a:rect b="b" l="l" r="r" t="t"/>
                    <a:pathLst>
                      <a:path extrusionOk="0" h="54" w="108">
                        <a:moveTo>
                          <a:pt x="0" y="54"/>
                        </a:moveTo>
                        <a:lnTo>
                          <a:pt x="54" y="0"/>
                        </a:lnTo>
                        <a:lnTo>
                          <a:pt x="108" y="54"/>
                        </a:lnTo>
                      </a:path>
                    </a:pathLst>
                  </a:custGeom>
                  <a:noFill/>
                  <a:ln cap="flat" cmpd="sng" w="2857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i="0" sz="2400" u="none" cap="none" strike="noStrike">
                      <a:solidFill>
                        <a:schemeClr val="dk1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  <p:sp>
              <p:nvSpPr>
                <p:cNvPr id="429" name="Google Shape;429;p10"/>
                <p:cNvSpPr txBox="1"/>
                <p:nvPr/>
              </p:nvSpPr>
              <p:spPr>
                <a:xfrm>
                  <a:off x="2894" y="2199"/>
                  <a:ext cx="355" cy="6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0" name="Google Shape;430;p10"/>
              <p:cNvGrpSpPr/>
              <p:nvPr/>
            </p:nvGrpSpPr>
            <p:grpSpPr>
              <a:xfrm>
                <a:off x="1284" y="1200"/>
                <a:ext cx="1008" cy="575"/>
                <a:chOff x="2784" y="2832"/>
                <a:chExt cx="1056" cy="319"/>
              </a:xfrm>
            </p:grpSpPr>
            <p:sp>
              <p:nvSpPr>
                <p:cNvPr id="431" name="Google Shape;431;p10"/>
                <p:cNvSpPr/>
                <p:nvPr/>
              </p:nvSpPr>
              <p:spPr>
                <a:xfrm>
                  <a:off x="2784" y="2832"/>
                  <a:ext cx="1056" cy="24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32" name="Google Shape;432;p10"/>
                <p:cNvSpPr txBox="1"/>
                <p:nvPr/>
              </p:nvSpPr>
              <p:spPr>
                <a:xfrm>
                  <a:off x="3314" y="2870"/>
                  <a:ext cx="0" cy="28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3" name="Google Shape;433;p10"/>
              <p:cNvGrpSpPr/>
              <p:nvPr/>
            </p:nvGrpSpPr>
            <p:grpSpPr>
              <a:xfrm>
                <a:off x="2436" y="1200"/>
                <a:ext cx="720" cy="575"/>
                <a:chOff x="2784" y="2832"/>
                <a:chExt cx="1056" cy="303"/>
              </a:xfrm>
            </p:grpSpPr>
            <p:sp>
              <p:nvSpPr>
                <p:cNvPr id="434" name="Google Shape;434;p10"/>
                <p:cNvSpPr/>
                <p:nvPr/>
              </p:nvSpPr>
              <p:spPr>
                <a:xfrm>
                  <a:off x="2784" y="2832"/>
                  <a:ext cx="1056" cy="24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35" name="Google Shape;435;p10"/>
                <p:cNvSpPr txBox="1"/>
                <p:nvPr/>
              </p:nvSpPr>
              <p:spPr>
                <a:xfrm>
                  <a:off x="3315" y="2868"/>
                  <a:ext cx="0" cy="2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36" name="Google Shape;436;p10"/>
              <p:cNvGrpSpPr/>
              <p:nvPr/>
            </p:nvGrpSpPr>
            <p:grpSpPr>
              <a:xfrm>
                <a:off x="3300" y="1200"/>
                <a:ext cx="1008" cy="575"/>
                <a:chOff x="2784" y="2832"/>
                <a:chExt cx="1056" cy="303"/>
              </a:xfrm>
            </p:grpSpPr>
            <p:sp>
              <p:nvSpPr>
                <p:cNvPr id="437" name="Google Shape;437;p10"/>
                <p:cNvSpPr/>
                <p:nvPr/>
              </p:nvSpPr>
              <p:spPr>
                <a:xfrm>
                  <a:off x="2784" y="2832"/>
                  <a:ext cx="1056" cy="24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38" name="Google Shape;438;p10"/>
                <p:cNvSpPr txBox="1"/>
                <p:nvPr/>
              </p:nvSpPr>
              <p:spPr>
                <a:xfrm>
                  <a:off x="3312" y="2868"/>
                  <a:ext cx="0" cy="2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39" name="Google Shape;439;p10"/>
              <p:cNvCxnSpPr/>
              <p:nvPr/>
            </p:nvCxnSpPr>
            <p:spPr>
              <a:xfrm>
                <a:off x="574" y="1872"/>
                <a:ext cx="0" cy="17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10"/>
              <p:cNvCxnSpPr/>
              <p:nvPr/>
            </p:nvCxnSpPr>
            <p:spPr>
              <a:xfrm>
                <a:off x="1764" y="1872"/>
                <a:ext cx="0" cy="17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10"/>
              <p:cNvCxnSpPr/>
              <p:nvPr/>
            </p:nvCxnSpPr>
            <p:spPr>
              <a:xfrm>
                <a:off x="2916" y="1872"/>
                <a:ext cx="0" cy="17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10"/>
              <p:cNvCxnSpPr/>
              <p:nvPr/>
            </p:nvCxnSpPr>
            <p:spPr>
              <a:xfrm>
                <a:off x="3780" y="1872"/>
                <a:ext cx="0" cy="17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10"/>
              <p:cNvCxnSpPr/>
              <p:nvPr/>
            </p:nvCxnSpPr>
            <p:spPr>
              <a:xfrm>
                <a:off x="564" y="2064"/>
                <a:ext cx="1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44" name="Google Shape;444;p10"/>
              <p:cNvCxnSpPr/>
              <p:nvPr/>
            </p:nvCxnSpPr>
            <p:spPr>
              <a:xfrm>
                <a:off x="1764" y="2688"/>
                <a:ext cx="1152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45" name="Google Shape;445;p10"/>
              <p:cNvCxnSpPr/>
              <p:nvPr/>
            </p:nvCxnSpPr>
            <p:spPr>
              <a:xfrm>
                <a:off x="2916" y="3072"/>
                <a:ext cx="86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46" name="Google Shape;446;p10"/>
              <p:cNvCxnSpPr/>
              <p:nvPr/>
            </p:nvCxnSpPr>
            <p:spPr>
              <a:xfrm>
                <a:off x="2916" y="3456"/>
                <a:ext cx="1968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447" name="Google Shape;447;p10"/>
              <p:cNvCxnSpPr/>
              <p:nvPr/>
            </p:nvCxnSpPr>
            <p:spPr>
              <a:xfrm>
                <a:off x="564" y="2352"/>
                <a:ext cx="1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grpSp>
            <p:nvGrpSpPr>
              <p:cNvPr id="448" name="Google Shape;448;p10"/>
              <p:cNvGrpSpPr/>
              <p:nvPr/>
            </p:nvGrpSpPr>
            <p:grpSpPr>
              <a:xfrm>
                <a:off x="4452" y="1200"/>
                <a:ext cx="1008" cy="575"/>
                <a:chOff x="2784" y="2832"/>
                <a:chExt cx="1056" cy="303"/>
              </a:xfrm>
            </p:grpSpPr>
            <p:sp>
              <p:nvSpPr>
                <p:cNvPr id="449" name="Google Shape;449;p10"/>
                <p:cNvSpPr/>
                <p:nvPr/>
              </p:nvSpPr>
              <p:spPr>
                <a:xfrm>
                  <a:off x="2784" y="2832"/>
                  <a:ext cx="1056" cy="240"/>
                </a:xfrm>
                <a:prstGeom prst="rect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0" lIns="0" spcFirstLastPara="1" rIns="0" wrap="square" tIns="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0" name="Google Shape;450;p10"/>
                <p:cNvSpPr txBox="1"/>
                <p:nvPr/>
              </p:nvSpPr>
              <p:spPr>
                <a:xfrm>
                  <a:off x="3312" y="2868"/>
                  <a:ext cx="0" cy="2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sng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451" name="Google Shape;451;p10"/>
              <p:cNvCxnSpPr/>
              <p:nvPr/>
            </p:nvCxnSpPr>
            <p:spPr>
              <a:xfrm>
                <a:off x="4884" y="1872"/>
                <a:ext cx="0" cy="1776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52" name="Google Shape;452;p10"/>
            <p:cNvSpPr txBox="1"/>
            <p:nvPr/>
          </p:nvSpPr>
          <p:spPr>
            <a:xfrm>
              <a:off x="1993" y="2640"/>
              <a:ext cx="16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Sequence Diagrams</a:t>
              </a:r>
              <a:endParaRPr/>
            </a:p>
          </p:txBody>
        </p:sp>
      </p:grpSp>
      <p:grpSp>
        <p:nvGrpSpPr>
          <p:cNvPr id="453" name="Google Shape;453;p10"/>
          <p:cNvGrpSpPr/>
          <p:nvPr/>
        </p:nvGrpSpPr>
        <p:grpSpPr>
          <a:xfrm>
            <a:off x="685800" y="3879400"/>
            <a:ext cx="1196975" cy="1600200"/>
            <a:chOff x="365" y="2533"/>
            <a:chExt cx="754" cy="1008"/>
          </a:xfrm>
        </p:grpSpPr>
        <p:sp>
          <p:nvSpPr>
            <p:cNvPr id="454" name="Google Shape;454;p10"/>
            <p:cNvSpPr/>
            <p:nvPr/>
          </p:nvSpPr>
          <p:spPr>
            <a:xfrm>
              <a:off x="365" y="2533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5" name="Google Shape;455;p10"/>
            <p:cNvSpPr/>
            <p:nvPr/>
          </p:nvSpPr>
          <p:spPr>
            <a:xfrm>
              <a:off x="687" y="2821"/>
              <a:ext cx="43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56" name="Google Shape;456;p10"/>
            <p:cNvCxnSpPr/>
            <p:nvPr/>
          </p:nvCxnSpPr>
          <p:spPr>
            <a:xfrm>
              <a:off x="975" y="2821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7" name="Google Shape;457;p10"/>
            <p:cNvCxnSpPr/>
            <p:nvPr/>
          </p:nvCxnSpPr>
          <p:spPr>
            <a:xfrm>
              <a:off x="975" y="2821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8" name="Google Shape;458;p10"/>
            <p:cNvCxnSpPr/>
            <p:nvPr/>
          </p:nvCxnSpPr>
          <p:spPr>
            <a:xfrm rot="10800000">
              <a:off x="975" y="2965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10"/>
            <p:cNvCxnSpPr/>
            <p:nvPr/>
          </p:nvCxnSpPr>
          <p:spPr>
            <a:xfrm>
              <a:off x="735" y="306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10"/>
            <p:cNvCxnSpPr/>
            <p:nvPr/>
          </p:nvCxnSpPr>
          <p:spPr>
            <a:xfrm>
              <a:off x="735" y="310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10"/>
            <p:cNvCxnSpPr/>
            <p:nvPr/>
          </p:nvCxnSpPr>
          <p:spPr>
            <a:xfrm>
              <a:off x="735" y="315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10"/>
            <p:cNvCxnSpPr/>
            <p:nvPr/>
          </p:nvCxnSpPr>
          <p:spPr>
            <a:xfrm>
              <a:off x="735" y="325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10"/>
            <p:cNvCxnSpPr/>
            <p:nvPr/>
          </p:nvCxnSpPr>
          <p:spPr>
            <a:xfrm>
              <a:off x="735" y="320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10"/>
            <p:cNvCxnSpPr/>
            <p:nvPr/>
          </p:nvCxnSpPr>
          <p:spPr>
            <a:xfrm>
              <a:off x="735" y="330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10"/>
            <p:cNvCxnSpPr/>
            <p:nvPr/>
          </p:nvCxnSpPr>
          <p:spPr>
            <a:xfrm>
              <a:off x="735" y="334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10"/>
            <p:cNvCxnSpPr/>
            <p:nvPr/>
          </p:nvCxnSpPr>
          <p:spPr>
            <a:xfrm>
              <a:off x="735" y="339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10"/>
            <p:cNvCxnSpPr/>
            <p:nvPr/>
          </p:nvCxnSpPr>
          <p:spPr>
            <a:xfrm>
              <a:off x="735" y="344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10"/>
            <p:cNvCxnSpPr/>
            <p:nvPr/>
          </p:nvCxnSpPr>
          <p:spPr>
            <a:xfrm>
              <a:off x="735" y="349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10"/>
            <p:cNvCxnSpPr/>
            <p:nvPr/>
          </p:nvCxnSpPr>
          <p:spPr>
            <a:xfrm>
              <a:off x="735" y="301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10"/>
            <p:cNvCxnSpPr/>
            <p:nvPr/>
          </p:nvCxnSpPr>
          <p:spPr>
            <a:xfrm>
              <a:off x="735" y="2917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10"/>
            <p:cNvCxnSpPr/>
            <p:nvPr/>
          </p:nvCxnSpPr>
          <p:spPr>
            <a:xfrm>
              <a:off x="735" y="2869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10"/>
            <p:cNvCxnSpPr/>
            <p:nvPr/>
          </p:nvCxnSpPr>
          <p:spPr>
            <a:xfrm>
              <a:off x="735" y="2965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73" name="Google Shape;473;p10"/>
          <p:cNvSpPr/>
          <p:nvPr/>
        </p:nvSpPr>
        <p:spPr>
          <a:xfrm>
            <a:off x="2160588" y="4530275"/>
            <a:ext cx="539750" cy="533400"/>
          </a:xfrm>
          <a:prstGeom prst="rightArrow">
            <a:avLst>
              <a:gd fmla="val 50000" name="adj1"/>
              <a:gd fmla="val 25298" name="adj2"/>
            </a:avLst>
          </a:prstGeom>
          <a:solidFill>
            <a:schemeClr val="hlink"/>
          </a:solidFill>
          <a:ln cap="flat" cmpd="sng" w="127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381000" y="5632000"/>
            <a:ext cx="25146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  <p:grpSp>
        <p:nvGrpSpPr>
          <p:cNvPr id="475" name="Google Shape;475;p10"/>
          <p:cNvGrpSpPr/>
          <p:nvPr/>
        </p:nvGrpSpPr>
        <p:grpSpPr>
          <a:xfrm>
            <a:off x="5791200" y="2812600"/>
            <a:ext cx="2620963" cy="1992313"/>
            <a:chOff x="1968" y="1488"/>
            <a:chExt cx="1651" cy="1255"/>
          </a:xfrm>
        </p:grpSpPr>
        <p:grpSp>
          <p:nvGrpSpPr>
            <p:cNvPr id="476" name="Google Shape;476;p10"/>
            <p:cNvGrpSpPr/>
            <p:nvPr/>
          </p:nvGrpSpPr>
          <p:grpSpPr>
            <a:xfrm>
              <a:off x="1978" y="1515"/>
              <a:ext cx="156" cy="218"/>
              <a:chOff x="7654" y="3380"/>
              <a:chExt cx="554" cy="754"/>
            </a:xfrm>
          </p:grpSpPr>
          <p:sp>
            <p:nvSpPr>
              <p:cNvPr id="477" name="Google Shape;477;p10"/>
              <p:cNvSpPr/>
              <p:nvPr/>
            </p:nvSpPr>
            <p:spPr>
              <a:xfrm>
                <a:off x="7805" y="3380"/>
                <a:ext cx="253" cy="248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78" name="Google Shape;478;p10"/>
              <p:cNvCxnSpPr/>
              <p:nvPr/>
            </p:nvCxnSpPr>
            <p:spPr>
              <a:xfrm>
                <a:off x="7931" y="3630"/>
                <a:ext cx="1" cy="2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10"/>
              <p:cNvCxnSpPr/>
              <p:nvPr/>
            </p:nvCxnSpPr>
            <p:spPr>
              <a:xfrm>
                <a:off x="7731" y="3695"/>
                <a:ext cx="401" cy="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80" name="Google Shape;480;p10"/>
              <p:cNvSpPr/>
              <p:nvPr/>
            </p:nvSpPr>
            <p:spPr>
              <a:xfrm>
                <a:off x="7654" y="3862"/>
                <a:ext cx="554" cy="272"/>
              </a:xfrm>
              <a:custGeom>
                <a:rect b="b" l="l" r="r" t="t"/>
                <a:pathLst>
                  <a:path extrusionOk="0" h="54" w="108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481" name="Google Shape;481;p10"/>
            <p:cNvCxnSpPr/>
            <p:nvPr/>
          </p:nvCxnSpPr>
          <p:spPr>
            <a:xfrm>
              <a:off x="2153" y="1867"/>
              <a:ext cx="295" cy="29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10"/>
            <p:cNvCxnSpPr/>
            <p:nvPr/>
          </p:nvCxnSpPr>
          <p:spPr>
            <a:xfrm flipH="1" rot="10800000">
              <a:off x="2153" y="1603"/>
              <a:ext cx="444" cy="53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10"/>
            <p:cNvCxnSpPr/>
            <p:nvPr/>
          </p:nvCxnSpPr>
          <p:spPr>
            <a:xfrm>
              <a:off x="2549" y="2255"/>
              <a:ext cx="746" cy="158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10"/>
            <p:cNvCxnSpPr/>
            <p:nvPr/>
          </p:nvCxnSpPr>
          <p:spPr>
            <a:xfrm flipH="1" rot="10800000">
              <a:off x="2549" y="2008"/>
              <a:ext cx="699" cy="21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10"/>
            <p:cNvCxnSpPr/>
            <p:nvPr/>
          </p:nvCxnSpPr>
          <p:spPr>
            <a:xfrm flipH="1" rot="10800000">
              <a:off x="3375" y="1621"/>
              <a:ext cx="127" cy="29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10"/>
            <p:cNvCxnSpPr/>
            <p:nvPr/>
          </p:nvCxnSpPr>
          <p:spPr>
            <a:xfrm flipH="1">
              <a:off x="2502" y="1680"/>
              <a:ext cx="234" cy="469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10"/>
            <p:cNvCxnSpPr/>
            <p:nvPr/>
          </p:nvCxnSpPr>
          <p:spPr>
            <a:xfrm>
              <a:off x="2168" y="1938"/>
              <a:ext cx="112" cy="10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8" name="Google Shape;488;p10"/>
            <p:cNvCxnSpPr/>
            <p:nvPr/>
          </p:nvCxnSpPr>
          <p:spPr>
            <a:xfrm flipH="1">
              <a:off x="2544" y="1824"/>
              <a:ext cx="80" cy="14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89" name="Google Shape;489;p10"/>
            <p:cNvCxnSpPr/>
            <p:nvPr/>
          </p:nvCxnSpPr>
          <p:spPr>
            <a:xfrm flipH="1" rot="10800000">
              <a:off x="2708" y="2079"/>
              <a:ext cx="159" cy="5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0" name="Google Shape;490;p10"/>
            <p:cNvCxnSpPr/>
            <p:nvPr/>
          </p:nvCxnSpPr>
          <p:spPr>
            <a:xfrm>
              <a:off x="2803" y="2360"/>
              <a:ext cx="159" cy="35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91" name="Google Shape;491;p10"/>
            <p:cNvCxnSpPr/>
            <p:nvPr/>
          </p:nvCxnSpPr>
          <p:spPr>
            <a:xfrm flipH="1" rot="10800000">
              <a:off x="3375" y="1691"/>
              <a:ext cx="63" cy="14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492" name="Google Shape;492;p10"/>
            <p:cNvCxnSpPr/>
            <p:nvPr/>
          </p:nvCxnSpPr>
          <p:spPr>
            <a:xfrm flipH="1" rot="10800000">
              <a:off x="2264" y="1586"/>
              <a:ext cx="143" cy="17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493" name="Google Shape;493;p10"/>
            <p:cNvSpPr txBox="1"/>
            <p:nvPr/>
          </p:nvSpPr>
          <p:spPr>
            <a:xfrm>
              <a:off x="1968" y="2512"/>
              <a:ext cx="165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Collaboration Diagrams</a:t>
              </a: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2592" y="1536"/>
              <a:ext cx="192" cy="1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975" lIns="107950" spcFirstLastPara="1" rIns="107950" wrap="square" tIns="53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2352" y="2160"/>
              <a:ext cx="192" cy="1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975" lIns="107950" spcFirstLastPara="1" rIns="107950" wrap="square" tIns="53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3312" y="2352"/>
              <a:ext cx="192" cy="1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975" lIns="107950" spcFirstLastPara="1" rIns="107950" wrap="square" tIns="53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3264" y="1920"/>
              <a:ext cx="192" cy="1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975" lIns="107950" spcFirstLastPara="1" rIns="107950" wrap="square" tIns="53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10"/>
            <p:cNvSpPr/>
            <p:nvPr/>
          </p:nvSpPr>
          <p:spPr>
            <a:xfrm>
              <a:off x="3408" y="1488"/>
              <a:ext cx="192" cy="144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53975" lIns="107950" spcFirstLastPara="1" rIns="107950" wrap="square" tIns="539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9" name="Google Shape;499;p10"/>
          <p:cNvSpPr txBox="1"/>
          <p:nvPr/>
        </p:nvSpPr>
        <p:spPr>
          <a:xfrm>
            <a:off x="685800" y="1060000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Use-Case Model</a:t>
            </a:r>
            <a:endParaRPr/>
          </a:p>
        </p:txBody>
      </p:sp>
      <p:sp>
        <p:nvSpPr>
          <p:cNvPr id="500" name="Google Shape;500;p10"/>
          <p:cNvSpPr txBox="1"/>
          <p:nvPr/>
        </p:nvSpPr>
        <p:spPr>
          <a:xfrm>
            <a:off x="5638800" y="1060000"/>
            <a:ext cx="2590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Design Model</a:t>
            </a:r>
            <a:endParaRPr/>
          </a:p>
        </p:txBody>
      </p:sp>
      <p:grpSp>
        <p:nvGrpSpPr>
          <p:cNvPr id="501" name="Google Shape;501;p10"/>
          <p:cNvGrpSpPr/>
          <p:nvPr/>
        </p:nvGrpSpPr>
        <p:grpSpPr>
          <a:xfrm>
            <a:off x="973138" y="1593400"/>
            <a:ext cx="1187450" cy="857250"/>
            <a:chOff x="2840" y="3541"/>
            <a:chExt cx="748" cy="540"/>
          </a:xfrm>
        </p:grpSpPr>
        <p:sp>
          <p:nvSpPr>
            <p:cNvPr id="502" name="Google Shape;502;p10"/>
            <p:cNvSpPr/>
            <p:nvPr/>
          </p:nvSpPr>
          <p:spPr>
            <a:xfrm>
              <a:off x="2901" y="3541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10"/>
            <p:cNvSpPr txBox="1"/>
            <p:nvPr/>
          </p:nvSpPr>
          <p:spPr>
            <a:xfrm>
              <a:off x="2840" y="3850"/>
              <a:ext cx="74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Case</a:t>
              </a:r>
              <a:endParaRPr/>
            </a:p>
          </p:txBody>
        </p:sp>
      </p:grpSp>
      <p:grpSp>
        <p:nvGrpSpPr>
          <p:cNvPr id="504" name="Google Shape;504;p10"/>
          <p:cNvGrpSpPr/>
          <p:nvPr/>
        </p:nvGrpSpPr>
        <p:grpSpPr>
          <a:xfrm>
            <a:off x="5387975" y="1593400"/>
            <a:ext cx="2395538" cy="857250"/>
            <a:chOff x="3484" y="3648"/>
            <a:chExt cx="1509" cy="540"/>
          </a:xfrm>
        </p:grpSpPr>
        <p:sp>
          <p:nvSpPr>
            <p:cNvPr id="505" name="Google Shape;505;p10"/>
            <p:cNvSpPr/>
            <p:nvPr/>
          </p:nvSpPr>
          <p:spPr>
            <a:xfrm>
              <a:off x="3925" y="3648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6" name="Google Shape;506;p10"/>
            <p:cNvSpPr txBox="1"/>
            <p:nvPr/>
          </p:nvSpPr>
          <p:spPr>
            <a:xfrm>
              <a:off x="3484" y="3957"/>
              <a:ext cx="1509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Use-Case Realization</a:t>
              </a:r>
              <a:endParaRPr/>
            </a:p>
          </p:txBody>
        </p:sp>
      </p:grpSp>
      <p:cxnSp>
        <p:nvCxnSpPr>
          <p:cNvPr id="507" name="Google Shape;507;p10"/>
          <p:cNvCxnSpPr/>
          <p:nvPr/>
        </p:nvCxnSpPr>
        <p:spPr>
          <a:xfrm rot="10800000">
            <a:off x="2362200" y="1822000"/>
            <a:ext cx="3725863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med" w="med" type="none"/>
          </a:ln>
        </p:spPr>
      </p:cxnSp>
      <p:sp>
        <p:nvSpPr>
          <p:cNvPr id="508" name="Google Shape;508;p10"/>
          <p:cNvSpPr/>
          <p:nvPr/>
        </p:nvSpPr>
        <p:spPr>
          <a:xfrm rot="-5400000">
            <a:off x="2019300" y="1631500"/>
            <a:ext cx="381000" cy="3048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76200" y="6546400"/>
            <a:ext cx="46624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Object Oriented Analysis and Design Using the UML v2000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Copyright © 2000 Rational Software, all rights reserved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Example: RUP Analysis Classes</a:t>
            </a:r>
            <a:endParaRPr/>
          </a:p>
        </p:txBody>
      </p:sp>
      <p:sp>
        <p:nvSpPr>
          <p:cNvPr id="515" name="Google Shape;515;p11"/>
          <p:cNvSpPr txBox="1"/>
          <p:nvPr/>
        </p:nvSpPr>
        <p:spPr>
          <a:xfrm>
            <a:off x="190500" y="109446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complete behavior of a use case has to be distributed to analysis classes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1"/>
          <p:cNvSpPr/>
          <p:nvPr/>
        </p:nvSpPr>
        <p:spPr>
          <a:xfrm>
            <a:off x="4038600" y="1992361"/>
            <a:ext cx="3048000" cy="16002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7" name="Google Shape;517;p11"/>
          <p:cNvGrpSpPr/>
          <p:nvPr/>
        </p:nvGrpSpPr>
        <p:grpSpPr>
          <a:xfrm>
            <a:off x="4876800" y="2068561"/>
            <a:ext cx="633413" cy="800100"/>
            <a:chOff x="446" y="2208"/>
            <a:chExt cx="754" cy="1008"/>
          </a:xfrm>
        </p:grpSpPr>
        <p:sp>
          <p:nvSpPr>
            <p:cNvPr id="518" name="Google Shape;518;p11"/>
            <p:cNvSpPr/>
            <p:nvPr/>
          </p:nvSpPr>
          <p:spPr>
            <a:xfrm>
              <a:off x="446" y="2208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768" y="2496"/>
              <a:ext cx="432" cy="720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0" name="Google Shape;520;p11"/>
            <p:cNvCxnSpPr/>
            <p:nvPr/>
          </p:nvCxnSpPr>
          <p:spPr>
            <a:xfrm>
              <a:off x="1056" y="2496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11"/>
            <p:cNvCxnSpPr/>
            <p:nvPr/>
          </p:nvCxnSpPr>
          <p:spPr>
            <a:xfrm>
              <a:off x="1056" y="2496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11"/>
            <p:cNvCxnSpPr/>
            <p:nvPr/>
          </p:nvCxnSpPr>
          <p:spPr>
            <a:xfrm rot="10800000">
              <a:off x="1056" y="264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11"/>
            <p:cNvCxnSpPr/>
            <p:nvPr/>
          </p:nvCxnSpPr>
          <p:spPr>
            <a:xfrm>
              <a:off x="816" y="27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11"/>
            <p:cNvCxnSpPr/>
            <p:nvPr/>
          </p:nvCxnSpPr>
          <p:spPr>
            <a:xfrm>
              <a:off x="816" y="278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5" name="Google Shape;525;p11"/>
            <p:cNvCxnSpPr/>
            <p:nvPr/>
          </p:nvCxnSpPr>
          <p:spPr>
            <a:xfrm>
              <a:off x="816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11"/>
            <p:cNvCxnSpPr/>
            <p:nvPr/>
          </p:nvCxnSpPr>
          <p:spPr>
            <a:xfrm>
              <a:off x="816" y="292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7" name="Google Shape;527;p11"/>
            <p:cNvCxnSpPr/>
            <p:nvPr/>
          </p:nvCxnSpPr>
          <p:spPr>
            <a:xfrm>
              <a:off x="816" y="288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8" name="Google Shape;528;p11"/>
            <p:cNvCxnSpPr/>
            <p:nvPr/>
          </p:nvCxnSpPr>
          <p:spPr>
            <a:xfrm>
              <a:off x="816" y="297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9" name="Google Shape;529;p11"/>
            <p:cNvCxnSpPr/>
            <p:nvPr/>
          </p:nvCxnSpPr>
          <p:spPr>
            <a:xfrm>
              <a:off x="816" y="302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0" name="Google Shape;530;p11"/>
            <p:cNvCxnSpPr/>
            <p:nvPr/>
          </p:nvCxnSpPr>
          <p:spPr>
            <a:xfrm>
              <a:off x="816" y="307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1" name="Google Shape;531;p11"/>
            <p:cNvCxnSpPr/>
            <p:nvPr/>
          </p:nvCxnSpPr>
          <p:spPr>
            <a:xfrm>
              <a:off x="816" y="312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2" name="Google Shape;532;p11"/>
            <p:cNvCxnSpPr/>
            <p:nvPr/>
          </p:nvCxnSpPr>
          <p:spPr>
            <a:xfrm>
              <a:off x="816" y="316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3" name="Google Shape;533;p11"/>
            <p:cNvCxnSpPr/>
            <p:nvPr/>
          </p:nvCxnSpPr>
          <p:spPr>
            <a:xfrm>
              <a:off x="816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4" name="Google Shape;534;p11"/>
            <p:cNvCxnSpPr/>
            <p:nvPr/>
          </p:nvCxnSpPr>
          <p:spPr>
            <a:xfrm>
              <a:off x="816" y="2592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5" name="Google Shape;535;p11"/>
            <p:cNvCxnSpPr/>
            <p:nvPr/>
          </p:nvCxnSpPr>
          <p:spPr>
            <a:xfrm>
              <a:off x="816" y="2544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6" name="Google Shape;536;p11"/>
            <p:cNvCxnSpPr/>
            <p:nvPr/>
          </p:nvCxnSpPr>
          <p:spPr>
            <a:xfrm>
              <a:off x="816" y="2640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37" name="Google Shape;537;p11"/>
          <p:cNvCxnSpPr/>
          <p:nvPr/>
        </p:nvCxnSpPr>
        <p:spPr>
          <a:xfrm rot="10800000">
            <a:off x="4648200" y="2449561"/>
            <a:ext cx="476250" cy="5715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38" name="Google Shape;538;p11"/>
          <p:cNvCxnSpPr/>
          <p:nvPr/>
        </p:nvCxnSpPr>
        <p:spPr>
          <a:xfrm>
            <a:off x="5486400" y="2373361"/>
            <a:ext cx="762000" cy="106363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39" name="Google Shape;539;p11"/>
          <p:cNvCxnSpPr/>
          <p:nvPr/>
        </p:nvCxnSpPr>
        <p:spPr>
          <a:xfrm flipH="1">
            <a:off x="5257800" y="2906761"/>
            <a:ext cx="112713" cy="3206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0" name="Google Shape;540;p11"/>
          <p:cNvCxnSpPr/>
          <p:nvPr/>
        </p:nvCxnSpPr>
        <p:spPr>
          <a:xfrm>
            <a:off x="5486400" y="2525761"/>
            <a:ext cx="620713" cy="320675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41" name="Google Shape;541;p11"/>
          <p:cNvCxnSpPr/>
          <p:nvPr/>
        </p:nvCxnSpPr>
        <p:spPr>
          <a:xfrm flipH="1">
            <a:off x="4572000" y="2678161"/>
            <a:ext cx="573088" cy="381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lg" w="lg" type="triangle"/>
          </a:ln>
        </p:spPr>
      </p:cxnSp>
      <p:grpSp>
        <p:nvGrpSpPr>
          <p:cNvPr id="542" name="Google Shape;542;p11"/>
          <p:cNvGrpSpPr/>
          <p:nvPr/>
        </p:nvGrpSpPr>
        <p:grpSpPr>
          <a:xfrm>
            <a:off x="6400800" y="2297161"/>
            <a:ext cx="357188" cy="346075"/>
            <a:chOff x="4192" y="2208"/>
            <a:chExt cx="464" cy="473"/>
          </a:xfrm>
        </p:grpSpPr>
        <p:sp>
          <p:nvSpPr>
            <p:cNvPr id="543" name="Google Shape;543;p11"/>
            <p:cNvSpPr/>
            <p:nvPr/>
          </p:nvSpPr>
          <p:spPr>
            <a:xfrm>
              <a:off x="4192" y="2208"/>
              <a:ext cx="458" cy="466"/>
            </a:xfrm>
            <a:prstGeom prst="ellipse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4" name="Google Shape;544;p11"/>
            <p:cNvCxnSpPr/>
            <p:nvPr/>
          </p:nvCxnSpPr>
          <p:spPr>
            <a:xfrm>
              <a:off x="4198" y="2680"/>
              <a:ext cx="458" cy="1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5" name="Google Shape;545;p11"/>
          <p:cNvGrpSpPr/>
          <p:nvPr/>
        </p:nvGrpSpPr>
        <p:grpSpPr>
          <a:xfrm>
            <a:off x="4191000" y="2982961"/>
            <a:ext cx="365125" cy="355600"/>
            <a:chOff x="1019" y="2289"/>
            <a:chExt cx="418" cy="444"/>
          </a:xfrm>
        </p:grpSpPr>
        <p:sp>
          <p:nvSpPr>
            <p:cNvPr id="546" name="Google Shape;546;p11"/>
            <p:cNvSpPr/>
            <p:nvPr/>
          </p:nvSpPr>
          <p:spPr>
            <a:xfrm>
              <a:off x="1019" y="2323"/>
              <a:ext cx="418" cy="410"/>
            </a:xfrm>
            <a:prstGeom prst="ellipse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7" name="Google Shape;547;p11"/>
            <p:cNvCxnSpPr/>
            <p:nvPr/>
          </p:nvCxnSpPr>
          <p:spPr>
            <a:xfrm flipH="1">
              <a:off x="1178" y="2289"/>
              <a:ext cx="92" cy="42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1"/>
            <p:cNvCxnSpPr/>
            <p:nvPr/>
          </p:nvCxnSpPr>
          <p:spPr>
            <a:xfrm rot="10800000">
              <a:off x="1178" y="2331"/>
              <a:ext cx="92" cy="33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9" name="Google Shape;549;p11"/>
          <p:cNvGrpSpPr/>
          <p:nvPr/>
        </p:nvGrpSpPr>
        <p:grpSpPr>
          <a:xfrm>
            <a:off x="5029200" y="3211561"/>
            <a:ext cx="357188" cy="346075"/>
            <a:chOff x="4192" y="2208"/>
            <a:chExt cx="464" cy="473"/>
          </a:xfrm>
        </p:grpSpPr>
        <p:sp>
          <p:nvSpPr>
            <p:cNvPr id="550" name="Google Shape;550;p11"/>
            <p:cNvSpPr/>
            <p:nvPr/>
          </p:nvSpPr>
          <p:spPr>
            <a:xfrm>
              <a:off x="4192" y="2208"/>
              <a:ext cx="458" cy="466"/>
            </a:xfrm>
            <a:prstGeom prst="ellipse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1" name="Google Shape;551;p11"/>
            <p:cNvCxnSpPr/>
            <p:nvPr/>
          </p:nvCxnSpPr>
          <p:spPr>
            <a:xfrm>
              <a:off x="4198" y="2680"/>
              <a:ext cx="458" cy="1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2" name="Google Shape;552;p11"/>
          <p:cNvGrpSpPr/>
          <p:nvPr/>
        </p:nvGrpSpPr>
        <p:grpSpPr>
          <a:xfrm>
            <a:off x="4114800" y="2297161"/>
            <a:ext cx="493713" cy="323850"/>
            <a:chOff x="753" y="1578"/>
            <a:chExt cx="518" cy="347"/>
          </a:xfrm>
        </p:grpSpPr>
        <p:sp>
          <p:nvSpPr>
            <p:cNvPr id="553" name="Google Shape;553;p11"/>
            <p:cNvSpPr/>
            <p:nvPr/>
          </p:nvSpPr>
          <p:spPr>
            <a:xfrm>
              <a:off x="923" y="1578"/>
              <a:ext cx="348" cy="347"/>
            </a:xfrm>
            <a:prstGeom prst="ellipse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4" name="Google Shape;554;p11"/>
            <p:cNvCxnSpPr/>
            <p:nvPr/>
          </p:nvCxnSpPr>
          <p:spPr>
            <a:xfrm>
              <a:off x="753" y="1663"/>
              <a:ext cx="1" cy="177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1"/>
            <p:cNvCxnSpPr/>
            <p:nvPr/>
          </p:nvCxnSpPr>
          <p:spPr>
            <a:xfrm>
              <a:off x="753" y="1748"/>
              <a:ext cx="170" cy="1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6" name="Google Shape;556;p11"/>
          <p:cNvGrpSpPr/>
          <p:nvPr/>
        </p:nvGrpSpPr>
        <p:grpSpPr>
          <a:xfrm>
            <a:off x="6019800" y="2830561"/>
            <a:ext cx="493713" cy="323850"/>
            <a:chOff x="753" y="1578"/>
            <a:chExt cx="518" cy="347"/>
          </a:xfrm>
        </p:grpSpPr>
        <p:sp>
          <p:nvSpPr>
            <p:cNvPr id="557" name="Google Shape;557;p11"/>
            <p:cNvSpPr/>
            <p:nvPr/>
          </p:nvSpPr>
          <p:spPr>
            <a:xfrm>
              <a:off x="923" y="1578"/>
              <a:ext cx="348" cy="347"/>
            </a:xfrm>
            <a:prstGeom prst="ellipse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8" name="Google Shape;558;p11"/>
            <p:cNvCxnSpPr/>
            <p:nvPr/>
          </p:nvCxnSpPr>
          <p:spPr>
            <a:xfrm>
              <a:off x="753" y="1663"/>
              <a:ext cx="1" cy="177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1"/>
            <p:cNvCxnSpPr/>
            <p:nvPr/>
          </p:nvCxnSpPr>
          <p:spPr>
            <a:xfrm>
              <a:off x="753" y="1748"/>
              <a:ext cx="170" cy="1"/>
            </a:xfrm>
            <a:prstGeom prst="straightConnector1">
              <a:avLst/>
            </a:prstGeom>
            <a:noFill/>
            <a:ln cap="flat" cmpd="sng" w="28575">
              <a:solidFill>
                <a:srgbClr val="99CC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0" name="Google Shape;560;p11"/>
          <p:cNvSpPr/>
          <p:nvPr/>
        </p:nvSpPr>
        <p:spPr>
          <a:xfrm>
            <a:off x="4038600" y="3886200"/>
            <a:ext cx="4876800" cy="24384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1" name="Google Shape;561;p11"/>
          <p:cNvCxnSpPr/>
          <p:nvPr/>
        </p:nvCxnSpPr>
        <p:spPr>
          <a:xfrm rot="10800000">
            <a:off x="4267200" y="4572000"/>
            <a:ext cx="0" cy="157003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62" name="Google Shape;562;p11"/>
          <p:cNvCxnSpPr/>
          <p:nvPr/>
        </p:nvCxnSpPr>
        <p:spPr>
          <a:xfrm>
            <a:off x="4267200" y="6172200"/>
            <a:ext cx="17208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63" name="Google Shape;563;p11"/>
          <p:cNvCxnSpPr/>
          <p:nvPr/>
        </p:nvCxnSpPr>
        <p:spPr>
          <a:xfrm flipH="1" rot="10800000">
            <a:off x="4267200" y="4953000"/>
            <a:ext cx="2438400" cy="12049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564" name="Google Shape;564;p11"/>
          <p:cNvSpPr txBox="1"/>
          <p:nvPr/>
        </p:nvSpPr>
        <p:spPr>
          <a:xfrm>
            <a:off x="4267200" y="4419600"/>
            <a:ext cx="2362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8A0E5E"/>
                </a:solidFill>
                <a:latin typeface="Arial"/>
                <a:ea typeface="Arial"/>
                <a:cs typeface="Arial"/>
                <a:sym typeface="Arial"/>
              </a:rPr>
              <a:t>System boundary</a:t>
            </a:r>
            <a:endParaRPr/>
          </a:p>
        </p:txBody>
      </p:sp>
      <p:sp>
        <p:nvSpPr>
          <p:cNvPr id="565" name="Google Shape;565;p11"/>
          <p:cNvSpPr txBox="1"/>
          <p:nvPr/>
        </p:nvSpPr>
        <p:spPr>
          <a:xfrm>
            <a:off x="4724400" y="4953000"/>
            <a:ext cx="22098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8A0E5E"/>
                </a:solidFill>
                <a:latin typeface="Arial"/>
                <a:ea typeface="Arial"/>
                <a:cs typeface="Arial"/>
                <a:sym typeface="Arial"/>
              </a:rPr>
              <a:t>Use-case behavior coordination</a:t>
            </a:r>
            <a:endParaRPr/>
          </a:p>
        </p:txBody>
      </p:sp>
      <p:sp>
        <p:nvSpPr>
          <p:cNvPr id="566" name="Google Shape;566;p11"/>
          <p:cNvSpPr txBox="1"/>
          <p:nvPr/>
        </p:nvSpPr>
        <p:spPr>
          <a:xfrm>
            <a:off x="4729163" y="5791200"/>
            <a:ext cx="2433637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8A0E5E"/>
                </a:solidFill>
                <a:latin typeface="Arial"/>
                <a:ea typeface="Arial"/>
                <a:cs typeface="Arial"/>
                <a:sym typeface="Arial"/>
              </a:rPr>
              <a:t>System information</a:t>
            </a:r>
            <a:endParaRPr/>
          </a:p>
        </p:txBody>
      </p:sp>
      <p:grpSp>
        <p:nvGrpSpPr>
          <p:cNvPr id="567" name="Google Shape;567;p11"/>
          <p:cNvGrpSpPr/>
          <p:nvPr/>
        </p:nvGrpSpPr>
        <p:grpSpPr>
          <a:xfrm>
            <a:off x="6705600" y="4572000"/>
            <a:ext cx="636588" cy="525463"/>
            <a:chOff x="1019" y="2289"/>
            <a:chExt cx="418" cy="444"/>
          </a:xfrm>
        </p:grpSpPr>
        <p:sp>
          <p:nvSpPr>
            <p:cNvPr id="568" name="Google Shape;568;p11"/>
            <p:cNvSpPr/>
            <p:nvPr/>
          </p:nvSpPr>
          <p:spPr>
            <a:xfrm>
              <a:off x="1019" y="2323"/>
              <a:ext cx="418" cy="410"/>
            </a:xfrm>
            <a:prstGeom prst="ellipse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9" name="Google Shape;569;p11"/>
            <p:cNvCxnSpPr/>
            <p:nvPr/>
          </p:nvCxnSpPr>
          <p:spPr>
            <a:xfrm flipH="1">
              <a:off x="1178" y="2289"/>
              <a:ext cx="92" cy="42"/>
            </a:xfrm>
            <a:prstGeom prst="straightConnector1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0" name="Google Shape;570;p11"/>
            <p:cNvCxnSpPr/>
            <p:nvPr/>
          </p:nvCxnSpPr>
          <p:spPr>
            <a:xfrm rot="10800000">
              <a:off x="1178" y="2331"/>
              <a:ext cx="92" cy="33"/>
            </a:xfrm>
            <a:prstGeom prst="straightConnector1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1" name="Google Shape;571;p11"/>
          <p:cNvGrpSpPr/>
          <p:nvPr/>
        </p:nvGrpSpPr>
        <p:grpSpPr>
          <a:xfrm>
            <a:off x="7010400" y="5715000"/>
            <a:ext cx="623888" cy="512763"/>
            <a:chOff x="4192" y="2208"/>
            <a:chExt cx="464" cy="473"/>
          </a:xfrm>
        </p:grpSpPr>
        <p:sp>
          <p:nvSpPr>
            <p:cNvPr id="572" name="Google Shape;572;p11"/>
            <p:cNvSpPr/>
            <p:nvPr/>
          </p:nvSpPr>
          <p:spPr>
            <a:xfrm>
              <a:off x="4192" y="2208"/>
              <a:ext cx="458" cy="466"/>
            </a:xfrm>
            <a:prstGeom prst="ellipse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3" name="Google Shape;573;p11"/>
            <p:cNvCxnSpPr/>
            <p:nvPr/>
          </p:nvCxnSpPr>
          <p:spPr>
            <a:xfrm>
              <a:off x="4198" y="2680"/>
              <a:ext cx="458" cy="1"/>
            </a:xfrm>
            <a:prstGeom prst="straightConnector1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74" name="Google Shape;574;p11"/>
          <p:cNvGrpSpPr/>
          <p:nvPr/>
        </p:nvGrpSpPr>
        <p:grpSpPr>
          <a:xfrm>
            <a:off x="4114800" y="3962400"/>
            <a:ext cx="860425" cy="477838"/>
            <a:chOff x="753" y="1578"/>
            <a:chExt cx="518" cy="347"/>
          </a:xfrm>
        </p:grpSpPr>
        <p:sp>
          <p:nvSpPr>
            <p:cNvPr id="575" name="Google Shape;575;p11"/>
            <p:cNvSpPr/>
            <p:nvPr/>
          </p:nvSpPr>
          <p:spPr>
            <a:xfrm>
              <a:off x="923" y="1578"/>
              <a:ext cx="348" cy="347"/>
            </a:xfrm>
            <a:prstGeom prst="ellipse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76" name="Google Shape;576;p11"/>
            <p:cNvCxnSpPr/>
            <p:nvPr/>
          </p:nvCxnSpPr>
          <p:spPr>
            <a:xfrm>
              <a:off x="753" y="1663"/>
              <a:ext cx="1" cy="177"/>
            </a:xfrm>
            <a:prstGeom prst="straightConnector1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7" name="Google Shape;577;p11"/>
            <p:cNvCxnSpPr/>
            <p:nvPr/>
          </p:nvCxnSpPr>
          <p:spPr>
            <a:xfrm>
              <a:off x="753" y="1748"/>
              <a:ext cx="170" cy="1"/>
            </a:xfrm>
            <a:prstGeom prst="straightConnector1">
              <a:avLst/>
            </a:prstGeom>
            <a:noFill/>
            <a:ln cap="flat" cmpd="sng" w="38100">
              <a:solidFill>
                <a:srgbClr val="00CC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78" name="Google Shape;578;p11"/>
          <p:cNvSpPr txBox="1"/>
          <p:nvPr/>
        </p:nvSpPr>
        <p:spPr>
          <a:xfrm>
            <a:off x="5105400" y="3962400"/>
            <a:ext cx="1768475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&lt;&lt;boundary&gt;&gt;</a:t>
            </a:r>
            <a:endParaRPr/>
          </a:p>
        </p:txBody>
      </p:sp>
      <p:sp>
        <p:nvSpPr>
          <p:cNvPr id="579" name="Google Shape;579;p11"/>
          <p:cNvSpPr/>
          <p:nvPr/>
        </p:nvSpPr>
        <p:spPr>
          <a:xfrm>
            <a:off x="7162800" y="4343400"/>
            <a:ext cx="1677988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&lt;&lt;control&gt;&gt;</a:t>
            </a:r>
            <a:endParaRPr/>
          </a:p>
        </p:txBody>
      </p:sp>
      <p:sp>
        <p:nvSpPr>
          <p:cNvPr id="580" name="Google Shape;580;p11"/>
          <p:cNvSpPr/>
          <p:nvPr/>
        </p:nvSpPr>
        <p:spPr>
          <a:xfrm>
            <a:off x="7543800" y="5683250"/>
            <a:ext cx="13716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&lt;&lt;entity&gt;&gt;</a:t>
            </a:r>
            <a:endParaRPr/>
          </a:p>
        </p:txBody>
      </p:sp>
      <p:sp>
        <p:nvSpPr>
          <p:cNvPr id="581" name="Google Shape;581;p11"/>
          <p:cNvSpPr txBox="1"/>
          <p:nvPr/>
        </p:nvSpPr>
        <p:spPr>
          <a:xfrm>
            <a:off x="228600" y="3962400"/>
            <a:ext cx="3810000" cy="1862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Does not have to be of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one of these stereotypes</a:t>
            </a:r>
            <a:endParaRPr/>
          </a:p>
          <a:p>
            <a:pPr indent="0" lvl="0" marL="0" marR="0" rtl="0" algn="l">
              <a:lnSpc>
                <a:spcPct val="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on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identifying responsibilities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interface or method definitions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587" name="Google Shape;587;p12"/>
          <p:cNvSpPr txBox="1"/>
          <p:nvPr/>
        </p:nvSpPr>
        <p:spPr>
          <a:xfrm>
            <a:off x="190500" y="1111938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called “ethnography”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1-way communication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vs. video capture vs. event capture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Staged environment versus real environment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modality – will you observe live or capture via video or some other technology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organizational &amp; regulatory policies, NDAs, etc.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Prepare a debriefing memo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a recording format and method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 into environment with minimal intrusion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593" name="Google Shape;593;p13"/>
          <p:cNvSpPr txBox="1"/>
          <p:nvPr/>
        </p:nvSpPr>
        <p:spPr>
          <a:xfrm>
            <a:off x="190500" y="1070197"/>
            <a:ext cx="84582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Observing how customer works allows you to see how the technology benefits.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Removes the 0</a:t>
            </a:r>
            <a:r>
              <a:rPr b="0" baseline="30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-order interpreter – the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Observee will not behave “naturally” (Hawthorne effect)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Disruption to the workplace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Note: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Ethnography is a well-known elicitation technique in research circles, and may be suitable for inception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elicitation using ethnography is often too time-consuming, too disruptive – simply too awkward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599" name="Google Shape;599;p14"/>
          <p:cNvSpPr txBox="1"/>
          <p:nvPr/>
        </p:nvSpPr>
        <p:spPr>
          <a:xfrm>
            <a:off x="190500" y="1030399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Note (cont):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variant on embedded observation is a 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staged observation for HCI evaluation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a user interacting with the system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Video</a:t>
            </a:r>
            <a:endParaRPr/>
          </a:p>
          <a:p>
            <a:pPr indent="-228600" lvl="3" marL="1600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–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tracking (mouse clicks, screen visit sequence, etc.)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really “ethnography”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 of “User-centered design” when designing a HCI</a:t>
            </a:r>
            <a:endParaRPr/>
          </a:p>
          <a:p>
            <a:pPr indent="-101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Another variant on Observation is </a:t>
            </a:r>
            <a:r>
              <a:rPr b="0" i="1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Apprenticing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users train the Business Analyst on how to do the job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 then performs in that role for some time to learn first-hand the issues for end users</a:t>
            </a:r>
            <a:endParaRPr/>
          </a:p>
          <a:p>
            <a: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Time-consuming but very effective</a:t>
            </a:r>
            <a:endParaRPr/>
          </a:p>
        </p:txBody>
      </p:sp>
      <p:pic>
        <p:nvPicPr>
          <p:cNvPr id="600" name="Google Shape;6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243" y="1030399"/>
            <a:ext cx="2209800" cy="2010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991343"/>
            <a:ext cx="1380336" cy="186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 txBox="1"/>
          <p:nvPr/>
        </p:nvSpPr>
        <p:spPr>
          <a:xfrm>
            <a:off x="99011" y="512529"/>
            <a:ext cx="894597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Where are we?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 txBox="1"/>
          <p:nvPr/>
        </p:nvSpPr>
        <p:spPr>
          <a:xfrm>
            <a:off x="259177" y="1880733"/>
            <a:ext cx="8077200" cy="553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RUP phases and core workflows: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ump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329" y="2349198"/>
            <a:ext cx="7543800" cy="41485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8" name="Google Shape;88;p2"/>
          <p:cNvCxnSpPr/>
          <p:nvPr/>
        </p:nvCxnSpPr>
        <p:spPr>
          <a:xfrm flipH="1" rot="10800000">
            <a:off x="3308634" y="4949603"/>
            <a:ext cx="914400" cy="1447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2"/>
          <p:cNvSpPr txBox="1"/>
          <p:nvPr/>
        </p:nvSpPr>
        <p:spPr>
          <a:xfrm>
            <a:off x="1391439" y="6040570"/>
            <a:ext cx="1876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here!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Joint Application Design</a:t>
            </a:r>
            <a:endParaRPr/>
          </a:p>
        </p:txBody>
      </p:sp>
      <p:sp>
        <p:nvSpPr>
          <p:cNvPr id="607" name="Google Shape;607;p15"/>
          <p:cNvSpPr txBox="1"/>
          <p:nvPr/>
        </p:nvSpPr>
        <p:spPr>
          <a:xfrm>
            <a:off x="190500" y="1053695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Multi-way: customers, users, designers, and experts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cross between group meetings and prototypes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to evolutionary style of concurrent development, except the stakeholders are part of the development team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How-to: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Carefully assemble a team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roles are blurred – everyone is a peer and everyone’s opinions are important. Design is not just for the designers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JAD sessions require a clear statement of the purpose of the session and its goals.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JAD sessions are usually run by a facilitator who keeps the participants focused.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have observers, but observers must remain silent according to the rules of JAD.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Joint Application Design</a:t>
            </a:r>
            <a:endParaRPr/>
          </a:p>
        </p:txBody>
      </p:sp>
      <p:sp>
        <p:nvSpPr>
          <p:cNvPr id="613" name="Google Shape;613;p16"/>
          <p:cNvSpPr txBox="1"/>
          <p:nvPr/>
        </p:nvSpPr>
        <p:spPr>
          <a:xfrm>
            <a:off x="190500" y="1117762"/>
            <a:ext cx="4038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Workshop-type feel facilitates participation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stakeholders feel ownership and teamwork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concerns laid out on the table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Requires a skilled facilitator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issues – some individuals may dominate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Consensus building can be difficult in a large group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v_poster_smith" id="614" name="Google Shape;6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528763"/>
            <a:ext cx="40386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3200"/>
              <a:t>Elicitation Issues</a:t>
            </a:r>
            <a:endParaRPr sz="3200"/>
          </a:p>
        </p:txBody>
      </p:sp>
      <p:sp>
        <p:nvSpPr>
          <p:cNvPr id="620" name="Google Shape;620;p17"/>
          <p:cNvSpPr txBox="1"/>
          <p:nvPr/>
        </p:nvSpPr>
        <p:spPr>
          <a:xfrm>
            <a:off x="141238" y="119833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“Yes, but…”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Software is “Infinitely malleable”, so users continue to add/morph features. A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issue!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Make the software “real” (prototype).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“Undiscovered Ruins”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“the more you find the more that remain”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Iterate!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“User and Developer”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gap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 two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Burden is on the solution provider! Use multiple techniques, reviews, and checks.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“Over-reliance on Interviews”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Issue: Interviews the most obvious thing to do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Solution: Employ the full range of techniques here, and have a plan and internal retrospectives of how elicitation is doing on your project.</a:t>
            </a:r>
            <a:endParaRPr/>
          </a:p>
          <a:p>
            <a:pPr indent="-342900" lvl="0" marL="342900" marR="0" rtl="0" algn="ctr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7"/>
          <p:cNvSpPr txBox="1"/>
          <p:nvPr/>
        </p:nvSpPr>
        <p:spPr>
          <a:xfrm>
            <a:off x="775090" y="5930183"/>
            <a:ext cx="7536520" cy="738664"/>
          </a:xfrm>
          <a:prstGeom prst="rect">
            <a:avLst/>
          </a:prstGeom>
          <a:gradFill>
            <a:gsLst>
              <a:gs pos="0">
                <a:srgbClr val="FF959E"/>
              </a:gs>
              <a:gs pos="35000">
                <a:srgbClr val="FFB5BB"/>
              </a:gs>
              <a:gs pos="100000">
                <a:srgbClr val="FFE1E5"/>
              </a:gs>
            </a:gsLst>
            <a:lin ang="16200000" scaled="0"/>
          </a:gradFill>
          <a:ln cap="flat" cmpd="sng" w="9525">
            <a:solidFill>
              <a:srgbClr val="BA183B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These ideas from Leffingwell &amp; Widrig, but you should also read the 2003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Hickey &amp; Davis paper “Elicitation Technique Selection: How Do Experts Do It?” and at least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400" u="none" cap="none" strike="noStrike">
                <a:solidFill>
                  <a:schemeClr val="dk1"/>
                </a:solidFill>
                <a:latin typeface="Short Stack"/>
                <a:ea typeface="Short Stack"/>
                <a:cs typeface="Short Stack"/>
                <a:sym typeface="Short Stack"/>
              </a:rPr>
              <a:t>the intro of Carrizo et. al. 2014 “Systematizing requirements elicitation technique selection”</a:t>
            </a:r>
            <a:endParaRPr b="0" i="0" sz="1400" u="none" cap="none" strike="noStrike">
              <a:solidFill>
                <a:schemeClr val="dk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Elicitation Summary</a:t>
            </a:r>
            <a:endParaRPr/>
          </a:p>
        </p:txBody>
      </p:sp>
      <p:sp>
        <p:nvSpPr>
          <p:cNvPr id="627" name="Google Shape;627;p18"/>
          <p:cNvSpPr txBox="1"/>
          <p:nvPr/>
        </p:nvSpPr>
        <p:spPr>
          <a:xfrm>
            <a:off x="190500" y="1030398"/>
            <a:ext cx="8458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Elicitation and the Requirements Workflow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deliverable is “uncovered” knowledge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 may or may not be important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assuming not important yet. Natural language is fine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responsibility of the BA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 involve documenting, organizing, prioritizing requirements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Reminders: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“soft science” – there is no recipe for success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Iterate with the customer until you get convergence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Cross-check results with multiple people and methods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what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what is 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enduring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early!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burn the customer out! Do not burn yourself out!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over-commit or ask the customer to over-commit!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005d3ad86_1_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The Requirements Baseline</a:t>
            </a:r>
            <a:endParaRPr/>
          </a:p>
        </p:txBody>
      </p:sp>
      <p:sp>
        <p:nvSpPr>
          <p:cNvPr id="95" name="Google Shape;95;g25005d3ad86_1_76"/>
          <p:cNvSpPr txBox="1"/>
          <p:nvPr>
            <p:ph idx="1" type="body"/>
          </p:nvPr>
        </p:nvSpPr>
        <p:spPr>
          <a:xfrm>
            <a:off x="119396" y="1037194"/>
            <a:ext cx="8382000" cy="1219200"/>
          </a:xfrm>
          <a:prstGeom prst="rect">
            <a:avLst/>
          </a:prstGeom>
          <a:solidFill>
            <a:srgbClr val="DEF1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0"/>
              <a:buNone/>
            </a:pPr>
            <a:r>
              <a:rPr b="1" lang="en-US" sz="2400"/>
              <a:t>A Requirements </a:t>
            </a:r>
            <a:r>
              <a:rPr b="1" i="1" lang="en-US" sz="2400" u="sng"/>
              <a:t>Baseline</a:t>
            </a:r>
            <a:r>
              <a:rPr b="1" lang="en-US" sz="2400"/>
              <a:t> means we have established, in the users language, a statement of the system functionality and operating constraints</a:t>
            </a:r>
            <a:endParaRPr/>
          </a:p>
        </p:txBody>
      </p:sp>
      <p:sp>
        <p:nvSpPr>
          <p:cNvPr id="96" name="Google Shape;96;g25005d3ad86_1_76"/>
          <p:cNvSpPr/>
          <p:nvPr/>
        </p:nvSpPr>
        <p:spPr>
          <a:xfrm>
            <a:off x="3927456" y="3751760"/>
            <a:ext cx="1524000" cy="609600"/>
          </a:xfrm>
          <a:prstGeom prst="rect">
            <a:avLst/>
          </a:prstGeom>
          <a:solidFill>
            <a:srgbClr val="2E3337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SRS</a:t>
            </a:r>
            <a:endParaRPr/>
          </a:p>
        </p:txBody>
      </p:sp>
      <p:sp>
        <p:nvSpPr>
          <p:cNvPr id="97" name="Google Shape;97;g25005d3ad86_1_76"/>
          <p:cNvSpPr/>
          <p:nvPr/>
        </p:nvSpPr>
        <p:spPr>
          <a:xfrm>
            <a:off x="117456" y="2684960"/>
            <a:ext cx="1676400" cy="914400"/>
          </a:xfrm>
          <a:prstGeom prst="ellipse">
            <a:avLst/>
          </a:prstGeom>
          <a:solidFill>
            <a:srgbClr val="FFF3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/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Roadmap</a:t>
            </a:r>
            <a:endParaRPr/>
          </a:p>
        </p:txBody>
      </p:sp>
      <p:sp>
        <p:nvSpPr>
          <p:cNvPr id="98" name="Google Shape;98;g25005d3ad86_1_76"/>
          <p:cNvSpPr/>
          <p:nvPr/>
        </p:nvSpPr>
        <p:spPr>
          <a:xfrm>
            <a:off x="117456" y="3675560"/>
            <a:ext cx="1676400" cy="914400"/>
          </a:xfrm>
          <a:prstGeom prst="ellipse">
            <a:avLst/>
          </a:prstGeom>
          <a:solidFill>
            <a:srgbClr val="FFF3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</p:txBody>
      </p:sp>
      <p:sp>
        <p:nvSpPr>
          <p:cNvPr id="99" name="Google Shape;99;g25005d3ad86_1_76"/>
          <p:cNvSpPr/>
          <p:nvPr/>
        </p:nvSpPr>
        <p:spPr>
          <a:xfrm>
            <a:off x="117456" y="4742360"/>
            <a:ext cx="1676400" cy="914400"/>
          </a:xfrm>
          <a:prstGeom prst="ellipse">
            <a:avLst/>
          </a:prstGeom>
          <a:solidFill>
            <a:srgbClr val="FFF3D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Feasibility/Cost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cxnSp>
        <p:nvCxnSpPr>
          <p:cNvPr id="100" name="Google Shape;100;g25005d3ad86_1_76"/>
          <p:cNvCxnSpPr/>
          <p:nvPr/>
        </p:nvCxnSpPr>
        <p:spPr>
          <a:xfrm>
            <a:off x="1793856" y="4132760"/>
            <a:ext cx="21336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g25005d3ad86_1_76"/>
          <p:cNvCxnSpPr/>
          <p:nvPr/>
        </p:nvCxnSpPr>
        <p:spPr>
          <a:xfrm>
            <a:off x="1641456" y="3294560"/>
            <a:ext cx="2286000" cy="533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g25005d3ad86_1_76"/>
          <p:cNvCxnSpPr/>
          <p:nvPr/>
        </p:nvCxnSpPr>
        <p:spPr>
          <a:xfrm flipH="1" rot="10800000">
            <a:off x="1793856" y="4285160"/>
            <a:ext cx="2133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g25005d3ad86_1_76"/>
          <p:cNvSpPr/>
          <p:nvPr/>
        </p:nvSpPr>
        <p:spPr>
          <a:xfrm>
            <a:off x="7204056" y="2608760"/>
            <a:ext cx="1676400" cy="914400"/>
          </a:xfrm>
          <a:prstGeom prst="ellipse">
            <a:avLst/>
          </a:prstGeom>
          <a:solidFill>
            <a:srgbClr val="FFCBAD"/>
          </a:solidFill>
          <a:ln cap="flat" cmpd="sng" w="9525">
            <a:solidFill>
              <a:srgbClr val="DCA2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Plans</a:t>
            </a:r>
            <a:endParaRPr/>
          </a:p>
        </p:txBody>
      </p:sp>
      <p:sp>
        <p:nvSpPr>
          <p:cNvPr id="104" name="Google Shape;104;g25005d3ad86_1_76"/>
          <p:cNvSpPr/>
          <p:nvPr/>
        </p:nvSpPr>
        <p:spPr>
          <a:xfrm>
            <a:off x="7280256" y="3675560"/>
            <a:ext cx="1676400" cy="914400"/>
          </a:xfrm>
          <a:prstGeom prst="ellipse">
            <a:avLst/>
          </a:prstGeom>
          <a:solidFill>
            <a:srgbClr val="FFCB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/>
          </a:p>
        </p:txBody>
      </p:sp>
      <p:sp>
        <p:nvSpPr>
          <p:cNvPr id="105" name="Google Shape;105;g25005d3ad86_1_76"/>
          <p:cNvSpPr/>
          <p:nvPr/>
        </p:nvSpPr>
        <p:spPr>
          <a:xfrm>
            <a:off x="7280256" y="4742360"/>
            <a:ext cx="1676400" cy="762000"/>
          </a:xfrm>
          <a:prstGeom prst="ellipse">
            <a:avLst/>
          </a:prstGeom>
          <a:solidFill>
            <a:srgbClr val="FFCBA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Contract(s)</a:t>
            </a:r>
            <a:endParaRPr/>
          </a:p>
        </p:txBody>
      </p:sp>
      <p:cxnSp>
        <p:nvCxnSpPr>
          <p:cNvPr id="106" name="Google Shape;106;g25005d3ad86_1_76"/>
          <p:cNvCxnSpPr/>
          <p:nvPr/>
        </p:nvCxnSpPr>
        <p:spPr>
          <a:xfrm>
            <a:off x="5451456" y="4132760"/>
            <a:ext cx="18288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g25005d3ad86_1_76"/>
          <p:cNvCxnSpPr/>
          <p:nvPr/>
        </p:nvCxnSpPr>
        <p:spPr>
          <a:xfrm flipH="1" rot="10800000">
            <a:off x="5451456" y="3065960"/>
            <a:ext cx="17526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g25005d3ad86_1_76"/>
          <p:cNvCxnSpPr/>
          <p:nvPr/>
        </p:nvCxnSpPr>
        <p:spPr>
          <a:xfrm>
            <a:off x="5451456" y="4208960"/>
            <a:ext cx="1828800" cy="76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g25005d3ad86_1_76"/>
          <p:cNvSpPr/>
          <p:nvPr/>
        </p:nvSpPr>
        <p:spPr>
          <a:xfrm>
            <a:off x="1336656" y="5809160"/>
            <a:ext cx="1371600" cy="762000"/>
          </a:xfrm>
          <a:prstGeom prst="hexagon">
            <a:avLst>
              <a:gd fmla="val 450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Customers</a:t>
            </a:r>
            <a:endParaRPr/>
          </a:p>
        </p:txBody>
      </p:sp>
      <p:sp>
        <p:nvSpPr>
          <p:cNvPr id="110" name="Google Shape;110;g25005d3ad86_1_76"/>
          <p:cNvSpPr/>
          <p:nvPr/>
        </p:nvSpPr>
        <p:spPr>
          <a:xfrm>
            <a:off x="2708256" y="5809160"/>
            <a:ext cx="1905000" cy="762000"/>
          </a:xfrm>
          <a:prstGeom prst="hexagon">
            <a:avLst>
              <a:gd fmla="val 625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Stakeholders</a:t>
            </a:r>
            <a:endParaRPr/>
          </a:p>
        </p:txBody>
      </p:sp>
      <p:cxnSp>
        <p:nvCxnSpPr>
          <p:cNvPr id="111" name="Google Shape;111;g25005d3ad86_1_76"/>
          <p:cNvCxnSpPr/>
          <p:nvPr/>
        </p:nvCxnSpPr>
        <p:spPr>
          <a:xfrm flipH="1" rot="10800000">
            <a:off x="2251056" y="4361360"/>
            <a:ext cx="205740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2" name="Google Shape;112;g25005d3ad86_1_76"/>
          <p:cNvCxnSpPr/>
          <p:nvPr/>
        </p:nvCxnSpPr>
        <p:spPr>
          <a:xfrm rot="10800000">
            <a:off x="5070456" y="4361360"/>
            <a:ext cx="190500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3" name="Google Shape;113;g25005d3ad86_1_76"/>
          <p:cNvSpPr/>
          <p:nvPr/>
        </p:nvSpPr>
        <p:spPr>
          <a:xfrm>
            <a:off x="6746856" y="5809160"/>
            <a:ext cx="762000" cy="7620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</a:t>
            </a:r>
            <a:endParaRPr/>
          </a:p>
        </p:txBody>
      </p:sp>
      <p:cxnSp>
        <p:nvCxnSpPr>
          <p:cNvPr id="114" name="Google Shape;114;g25005d3ad86_1_76"/>
          <p:cNvCxnSpPr/>
          <p:nvPr/>
        </p:nvCxnSpPr>
        <p:spPr>
          <a:xfrm flipH="1" rot="10800000">
            <a:off x="3927456" y="4361360"/>
            <a:ext cx="60960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5" name="Google Shape;115;g25005d3ad86_1_76"/>
          <p:cNvSpPr/>
          <p:nvPr/>
        </p:nvSpPr>
        <p:spPr>
          <a:xfrm>
            <a:off x="4613256" y="5809160"/>
            <a:ext cx="2133600" cy="762000"/>
          </a:xfrm>
          <a:prstGeom prst="hexagon">
            <a:avLst>
              <a:gd fmla="val 700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Analysts</a:t>
            </a:r>
            <a:endParaRPr/>
          </a:p>
        </p:txBody>
      </p:sp>
      <p:cxnSp>
        <p:nvCxnSpPr>
          <p:cNvPr id="116" name="Google Shape;116;g25005d3ad86_1_76"/>
          <p:cNvCxnSpPr/>
          <p:nvPr/>
        </p:nvCxnSpPr>
        <p:spPr>
          <a:xfrm rot="10800000">
            <a:off x="4841856" y="4361360"/>
            <a:ext cx="533400" cy="1447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7" name="Google Shape;117;g25005d3ad86_1_76"/>
          <p:cNvSpPr/>
          <p:nvPr/>
        </p:nvSpPr>
        <p:spPr>
          <a:xfrm>
            <a:off x="7508856" y="5809160"/>
            <a:ext cx="1295400" cy="762000"/>
          </a:xfrm>
          <a:prstGeom prst="hexagon">
            <a:avLst>
              <a:gd fmla="val 425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</a:t>
            </a:r>
            <a:endParaRPr/>
          </a:p>
        </p:txBody>
      </p:sp>
      <p:sp>
        <p:nvSpPr>
          <p:cNvPr id="118" name="Google Shape;118;g25005d3ad86_1_76"/>
          <p:cNvSpPr/>
          <p:nvPr/>
        </p:nvSpPr>
        <p:spPr>
          <a:xfrm>
            <a:off x="193656" y="5809160"/>
            <a:ext cx="1143000" cy="762000"/>
          </a:xfrm>
          <a:prstGeom prst="hexagon">
            <a:avLst>
              <a:gd fmla="val 37500" name="adj"/>
              <a:gd fmla="val 115470" name="vf"/>
            </a:avLst>
          </a:prstGeom>
          <a:solidFill>
            <a:srgbClr val="DCE0E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</a:t>
            </a:r>
            <a:endParaRPr/>
          </a:p>
        </p:txBody>
      </p:sp>
      <p:cxnSp>
        <p:nvCxnSpPr>
          <p:cNvPr id="119" name="Google Shape;119;g25005d3ad86_1_76"/>
          <p:cNvCxnSpPr/>
          <p:nvPr/>
        </p:nvCxnSpPr>
        <p:spPr>
          <a:xfrm rot="10800000">
            <a:off x="5375256" y="4361360"/>
            <a:ext cx="2362200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20" name="Google Shape;120;g25005d3ad86_1_76"/>
          <p:cNvCxnSpPr/>
          <p:nvPr/>
        </p:nvCxnSpPr>
        <p:spPr>
          <a:xfrm flipH="1" rot="10800000">
            <a:off x="1108056" y="4361360"/>
            <a:ext cx="2895600" cy="1524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21" name="Google Shape;121;g25005d3ad86_1_76"/>
          <p:cNvSpPr txBox="1"/>
          <p:nvPr/>
        </p:nvSpPr>
        <p:spPr>
          <a:xfrm>
            <a:off x="2768581" y="2726235"/>
            <a:ext cx="32908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sng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Everybody depends on it!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005d3ad86_1_8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Requirements Analysis Overview</a:t>
            </a:r>
            <a:endParaRPr/>
          </a:p>
        </p:txBody>
      </p:sp>
      <p:sp>
        <p:nvSpPr>
          <p:cNvPr id="127" name="Google Shape;127;g25005d3ad86_1_88"/>
          <p:cNvSpPr txBox="1"/>
          <p:nvPr/>
        </p:nvSpPr>
        <p:spPr>
          <a:xfrm>
            <a:off x="190500" y="1143000"/>
            <a:ext cx="8458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vs. Design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Comes down to “what” vs. “how”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practice, your are placed under constraints from other stakeholders as to “how” - </a:t>
            </a:r>
            <a:r>
              <a:rPr b="0" i="1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constraints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“restrictions on the design of a system, or the process by which a system is developed, that do not affect the external behavior of the system but that must be fulfilled to meet technical, business, or contractual obligations” (L&amp;W, p. 241)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Analysis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collection of activities whose objective is to provide a communicative model to bridge the chasm between business stakeholders and implementers.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do not see the value, or consider as part of requirements specification!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005d3ad86_1_9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Analysis, Architecture, and Design</a:t>
            </a:r>
            <a:endParaRPr/>
          </a:p>
        </p:txBody>
      </p:sp>
      <p:sp>
        <p:nvSpPr>
          <p:cNvPr id="133" name="Google Shape;133;g25005d3ad86_1_93"/>
          <p:cNvSpPr txBox="1"/>
          <p:nvPr/>
        </p:nvSpPr>
        <p:spPr>
          <a:xfrm>
            <a:off x="131044" y="1076993"/>
            <a:ext cx="82296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we take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expressed as the needs of a software system in a domain, and translate them into software products?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(version 1): 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give the requirements to our programmers and let them have at it!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5005d3ad86_1_93"/>
          <p:cNvSpPr/>
          <p:nvPr/>
        </p:nvSpPr>
        <p:spPr>
          <a:xfrm>
            <a:off x="3790800" y="3896393"/>
            <a:ext cx="5105400" cy="27432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pe01682_" id="135" name="Google Shape;135;g25005d3ad86_1_93"/>
          <p:cNvSpPr/>
          <p:nvPr/>
        </p:nvSpPr>
        <p:spPr>
          <a:xfrm>
            <a:off x="5467200" y="4353593"/>
            <a:ext cx="2146300" cy="209867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g25005d3ad86_1_93"/>
          <p:cNvSpPr txBox="1"/>
          <p:nvPr/>
        </p:nvSpPr>
        <p:spPr>
          <a:xfrm>
            <a:off x="3790800" y="3896393"/>
            <a:ext cx="172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37" name="Google Shape;137;g25005d3ad86_1_93"/>
          <p:cNvSpPr txBox="1"/>
          <p:nvPr/>
        </p:nvSpPr>
        <p:spPr>
          <a:xfrm>
            <a:off x="8134200" y="6258593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138" name="Google Shape;138;g25005d3ad86_1_93"/>
          <p:cNvSpPr/>
          <p:nvPr/>
        </p:nvSpPr>
        <p:spPr>
          <a:xfrm rot="2006871">
            <a:off x="4903638" y="4347243"/>
            <a:ext cx="990600" cy="600075"/>
          </a:xfrm>
          <a:prstGeom prst="rightArrow">
            <a:avLst>
              <a:gd fmla="val 50000" name="adj1"/>
              <a:gd fmla="val 41270" name="adj2"/>
            </a:avLst>
          </a:prstGeom>
          <a:solidFill>
            <a:schemeClr val="accent2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5005d3ad86_1_93"/>
          <p:cNvSpPr/>
          <p:nvPr/>
        </p:nvSpPr>
        <p:spPr>
          <a:xfrm rot="2006871">
            <a:off x="7367438" y="5804568"/>
            <a:ext cx="914400" cy="522288"/>
          </a:xfrm>
          <a:prstGeom prst="rightArrow">
            <a:avLst>
              <a:gd fmla="val 50000" name="adj1"/>
              <a:gd fmla="val 43769" name="adj2"/>
            </a:avLst>
          </a:prstGeom>
          <a:solidFill>
            <a:schemeClr val="accent2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5005d3ad86_1_93"/>
          <p:cNvSpPr txBox="1"/>
          <p:nvPr/>
        </p:nvSpPr>
        <p:spPr>
          <a:xfrm>
            <a:off x="825096" y="4666330"/>
            <a:ext cx="2843213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“Some amount of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Magic happens…”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005d3ad86_1_11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Analysis, Architecture, and Design</a:t>
            </a:r>
            <a:endParaRPr/>
          </a:p>
        </p:txBody>
      </p:sp>
      <p:sp>
        <p:nvSpPr>
          <p:cNvPr id="146" name="Google Shape;146;g25005d3ad86_1_110"/>
          <p:cNvSpPr txBox="1"/>
          <p:nvPr/>
        </p:nvSpPr>
        <p:spPr>
          <a:xfrm>
            <a:off x="190500" y="9336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(version 2):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create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abstractions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allow us to map the complexity of the requirements to the space of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design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 with high-level analysis (initial design)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Uncover architectural components and patterns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more detailed design of each component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25005d3ad86_1_110"/>
          <p:cNvSpPr/>
          <p:nvPr/>
        </p:nvSpPr>
        <p:spPr>
          <a:xfrm>
            <a:off x="4171800" y="3877751"/>
            <a:ext cx="4724400" cy="2667000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5005d3ad86_1_110"/>
          <p:cNvSpPr txBox="1"/>
          <p:nvPr/>
        </p:nvSpPr>
        <p:spPr>
          <a:xfrm>
            <a:off x="4248000" y="3953951"/>
            <a:ext cx="172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Requirements</a:t>
            </a:r>
            <a:endParaRPr/>
          </a:p>
        </p:txBody>
      </p:sp>
      <p:sp>
        <p:nvSpPr>
          <p:cNvPr id="149" name="Google Shape;149;g25005d3ad86_1_110"/>
          <p:cNvSpPr txBox="1"/>
          <p:nvPr/>
        </p:nvSpPr>
        <p:spPr>
          <a:xfrm>
            <a:off x="8210400" y="6163751"/>
            <a:ext cx="749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</a:t>
            </a:r>
            <a:endParaRPr/>
          </a:p>
        </p:txBody>
      </p:sp>
      <p:sp>
        <p:nvSpPr>
          <p:cNvPr id="150" name="Google Shape;150;g25005d3ad86_1_110"/>
          <p:cNvSpPr/>
          <p:nvPr/>
        </p:nvSpPr>
        <p:spPr>
          <a:xfrm rot="2006871">
            <a:off x="5292575" y="4395276"/>
            <a:ext cx="893763" cy="528638"/>
          </a:xfrm>
          <a:prstGeom prst="rightArrow">
            <a:avLst>
              <a:gd fmla="val 50000" name="adj1"/>
              <a:gd fmla="val 42267" name="adj2"/>
            </a:avLst>
          </a:prstGeom>
          <a:solidFill>
            <a:schemeClr val="accent2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5005d3ad86_1_110"/>
          <p:cNvSpPr/>
          <p:nvPr/>
        </p:nvSpPr>
        <p:spPr>
          <a:xfrm rot="2006871">
            <a:off x="7356325" y="5822439"/>
            <a:ext cx="969963" cy="528637"/>
          </a:xfrm>
          <a:prstGeom prst="rightArrow">
            <a:avLst>
              <a:gd fmla="val 50000" name="adj1"/>
              <a:gd fmla="val 45871" name="adj2"/>
            </a:avLst>
          </a:prstGeom>
          <a:solidFill>
            <a:schemeClr val="accent2"/>
          </a:solidFill>
          <a:ln cap="sq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descr="pe02384_" id="152" name="Google Shape;152;g25005d3ad86_1_110"/>
          <p:cNvSpPr/>
          <p:nvPr/>
        </p:nvSpPr>
        <p:spPr>
          <a:xfrm>
            <a:off x="5822800" y="4487351"/>
            <a:ext cx="1712913" cy="1836738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g25005d3ad86_1_110"/>
          <p:cNvSpPr txBox="1"/>
          <p:nvPr/>
        </p:nvSpPr>
        <p:spPr>
          <a:xfrm>
            <a:off x="1050775" y="4617622"/>
            <a:ext cx="2892425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“Let’s follow 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top-down method”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Analysis, Architecture, and Design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457200" y="838200"/>
            <a:ext cx="8382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800"/>
              <a:buNone/>
            </a:pPr>
            <a:r>
              <a:rPr lang="en-US"/>
              <a:t>Answer (version 3):</a:t>
            </a:r>
            <a:endParaRPr/>
          </a:p>
          <a:p>
            <a:pPr indent="-228600" lvl="1" marL="5715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en-US"/>
              <a:t>“Instead of expending a lot of energy modeling the world, let’s  rapidly build solutions to smaller, well-defined problems and integrate the results as we go up”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1735612" y="3229036"/>
            <a:ext cx="567277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“Let’s follow a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Bottom-up approach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and integrate later”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005d3ad86_1_14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Analysis, Architecture, and Design</a:t>
            </a:r>
            <a:endParaRPr/>
          </a:p>
        </p:txBody>
      </p:sp>
      <p:sp>
        <p:nvSpPr>
          <p:cNvPr id="166" name="Google Shape;166;g25005d3ad86_1_146"/>
          <p:cNvSpPr txBox="1"/>
          <p:nvPr/>
        </p:nvSpPr>
        <p:spPr>
          <a:xfrm>
            <a:off x="190500" y="1088641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 (version 4):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 want to do structured analysis and design, but I have a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legacy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of components that I need to leverage as part of the solution.”</a:t>
            </a:r>
            <a:endParaRPr/>
          </a:p>
          <a:p>
            <a:pPr indent="-762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1" marL="5715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25005d3ad86_1_146"/>
          <p:cNvSpPr/>
          <p:nvPr/>
        </p:nvSpPr>
        <p:spPr>
          <a:xfrm>
            <a:off x="2114400" y="2876186"/>
            <a:ext cx="6781800" cy="3810000"/>
          </a:xfrm>
          <a:prstGeom prst="rect">
            <a:avLst/>
          </a:prstGeom>
          <a:solidFill>
            <a:srgbClr val="E3C6B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g25005d3ad86_1_146"/>
          <p:cNvSpPr/>
          <p:nvPr/>
        </p:nvSpPr>
        <p:spPr>
          <a:xfrm>
            <a:off x="6191100" y="3676286"/>
            <a:ext cx="825500" cy="1485900"/>
          </a:xfrm>
          <a:custGeom>
            <a:rect b="b" l="l" r="r" t="t"/>
            <a:pathLst>
              <a:path extrusionOk="0" fill="none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extrusionOk="0" h="21600" w="2160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cap="rnd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5005d3ad86_1_146"/>
          <p:cNvSpPr/>
          <p:nvPr/>
        </p:nvSpPr>
        <p:spPr>
          <a:xfrm>
            <a:off x="5630713" y="4058874"/>
            <a:ext cx="3025775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Maps into</a:t>
            </a:r>
            <a:endParaRPr/>
          </a:p>
        </p:txBody>
      </p:sp>
      <p:sp>
        <p:nvSpPr>
          <p:cNvPr id="170" name="Google Shape;170;g25005d3ad86_1_146"/>
          <p:cNvSpPr/>
          <p:nvPr/>
        </p:nvSpPr>
        <p:spPr>
          <a:xfrm>
            <a:off x="3130400" y="3355611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25005d3ad86_1_146"/>
          <p:cNvSpPr/>
          <p:nvPr/>
        </p:nvSpPr>
        <p:spPr>
          <a:xfrm>
            <a:off x="3892400" y="3130186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25005d3ad86_1_146"/>
          <p:cNvSpPr/>
          <p:nvPr/>
        </p:nvSpPr>
        <p:spPr>
          <a:xfrm>
            <a:off x="4679800" y="2971436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25005d3ad86_1_146"/>
          <p:cNvSpPr/>
          <p:nvPr/>
        </p:nvSpPr>
        <p:spPr>
          <a:xfrm>
            <a:off x="4463900" y="3569924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25005d3ad86_1_146"/>
          <p:cNvSpPr/>
          <p:nvPr/>
        </p:nvSpPr>
        <p:spPr>
          <a:xfrm>
            <a:off x="5022700" y="4112849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25005d3ad86_1_146"/>
          <p:cNvSpPr/>
          <p:nvPr/>
        </p:nvSpPr>
        <p:spPr>
          <a:xfrm>
            <a:off x="5492600" y="3006361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6" name="Google Shape;176;g25005d3ad86_1_146"/>
          <p:cNvCxnSpPr/>
          <p:nvPr/>
        </p:nvCxnSpPr>
        <p:spPr>
          <a:xfrm flipH="1" rot="10800000">
            <a:off x="2825600" y="3647711"/>
            <a:ext cx="304800" cy="14763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25005d3ad86_1_146"/>
          <p:cNvCxnSpPr/>
          <p:nvPr/>
        </p:nvCxnSpPr>
        <p:spPr>
          <a:xfrm flipH="1" rot="10800000">
            <a:off x="3574900" y="3354024"/>
            <a:ext cx="304800" cy="1476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g25005d3ad86_1_146"/>
          <p:cNvCxnSpPr/>
          <p:nvPr/>
        </p:nvCxnSpPr>
        <p:spPr>
          <a:xfrm flipH="1" rot="10800000">
            <a:off x="4336900" y="3174636"/>
            <a:ext cx="317500" cy="77788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g25005d3ad86_1_146"/>
          <p:cNvCxnSpPr/>
          <p:nvPr/>
        </p:nvCxnSpPr>
        <p:spPr>
          <a:xfrm>
            <a:off x="5137000" y="3174636"/>
            <a:ext cx="330200" cy="111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g25005d3ad86_1_146"/>
          <p:cNvCxnSpPr/>
          <p:nvPr/>
        </p:nvCxnSpPr>
        <p:spPr>
          <a:xfrm>
            <a:off x="5949800" y="3241311"/>
            <a:ext cx="330200" cy="111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g25005d3ad86_1_146"/>
          <p:cNvCxnSpPr/>
          <p:nvPr/>
        </p:nvCxnSpPr>
        <p:spPr>
          <a:xfrm>
            <a:off x="4235300" y="3525474"/>
            <a:ext cx="228600" cy="1317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g25005d3ad86_1_146"/>
          <p:cNvSpPr/>
          <p:nvPr/>
        </p:nvSpPr>
        <p:spPr>
          <a:xfrm>
            <a:off x="5391000" y="3638186"/>
            <a:ext cx="431800" cy="381000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3" name="Google Shape;183;g25005d3ad86_1_146"/>
          <p:cNvCxnSpPr/>
          <p:nvPr/>
        </p:nvCxnSpPr>
        <p:spPr>
          <a:xfrm>
            <a:off x="4832200" y="3920761"/>
            <a:ext cx="228600" cy="188913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g25005d3ad86_1_146"/>
          <p:cNvCxnSpPr/>
          <p:nvPr/>
        </p:nvCxnSpPr>
        <p:spPr>
          <a:xfrm>
            <a:off x="5429100" y="4462099"/>
            <a:ext cx="228600" cy="1889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g25005d3ad86_1_146"/>
          <p:cNvCxnSpPr/>
          <p:nvPr/>
        </p:nvCxnSpPr>
        <p:spPr>
          <a:xfrm flipH="1" rot="10800000">
            <a:off x="5860900" y="3839799"/>
            <a:ext cx="304800" cy="111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g25005d3ad86_1_146"/>
          <p:cNvCxnSpPr/>
          <p:nvPr/>
        </p:nvCxnSpPr>
        <p:spPr>
          <a:xfrm>
            <a:off x="4921100" y="3796936"/>
            <a:ext cx="431800" cy="190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g25005d3ad86_1_146"/>
          <p:cNvSpPr/>
          <p:nvPr/>
        </p:nvSpPr>
        <p:spPr>
          <a:xfrm>
            <a:off x="6762600" y="520663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25005d3ad86_1_146"/>
          <p:cNvSpPr/>
          <p:nvPr/>
        </p:nvSpPr>
        <p:spPr>
          <a:xfrm>
            <a:off x="6127600" y="562573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25005d3ad86_1_146"/>
          <p:cNvSpPr/>
          <p:nvPr/>
        </p:nvSpPr>
        <p:spPr>
          <a:xfrm>
            <a:off x="6788000" y="562573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g25005d3ad86_1_146"/>
          <p:cNvSpPr/>
          <p:nvPr/>
        </p:nvSpPr>
        <p:spPr>
          <a:xfrm>
            <a:off x="7423000" y="562573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g25005d3ad86_1_146"/>
          <p:cNvSpPr/>
          <p:nvPr/>
        </p:nvSpPr>
        <p:spPr>
          <a:xfrm>
            <a:off x="54037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25005d3ad86_1_146"/>
          <p:cNvSpPr/>
          <p:nvPr/>
        </p:nvSpPr>
        <p:spPr>
          <a:xfrm>
            <a:off x="59625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25005d3ad86_1_146"/>
          <p:cNvSpPr/>
          <p:nvPr/>
        </p:nvSpPr>
        <p:spPr>
          <a:xfrm>
            <a:off x="65213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5005d3ad86_1_146"/>
          <p:cNvSpPr/>
          <p:nvPr/>
        </p:nvSpPr>
        <p:spPr>
          <a:xfrm>
            <a:off x="70801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g25005d3ad86_1_146"/>
          <p:cNvSpPr/>
          <p:nvPr/>
        </p:nvSpPr>
        <p:spPr>
          <a:xfrm>
            <a:off x="76389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5005d3ad86_1_146"/>
          <p:cNvSpPr/>
          <p:nvPr/>
        </p:nvSpPr>
        <p:spPr>
          <a:xfrm>
            <a:off x="8197700" y="6178186"/>
            <a:ext cx="469900" cy="279400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rotWithShape="0" algn="ctr" dir="2700000" dist="107763">
              <a:schemeClr val="dk2">
                <a:alpha val="7490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g25005d3ad86_1_146"/>
          <p:cNvSpPr/>
          <p:nvPr/>
        </p:nvSpPr>
        <p:spPr>
          <a:xfrm>
            <a:off x="2176313" y="3966799"/>
            <a:ext cx="2366962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 model</a:t>
            </a:r>
            <a:endParaRPr/>
          </a:p>
        </p:txBody>
      </p:sp>
      <p:sp>
        <p:nvSpPr>
          <p:cNvPr id="198" name="Google Shape;198;g25005d3ad86_1_146"/>
          <p:cNvSpPr/>
          <p:nvPr/>
        </p:nvSpPr>
        <p:spPr>
          <a:xfrm>
            <a:off x="4094013" y="5185999"/>
            <a:ext cx="1992312" cy="819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legacy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3399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components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Example methods</a:t>
            </a:r>
            <a:endParaRPr/>
          </a:p>
        </p:txBody>
      </p:sp>
      <p:sp>
        <p:nvSpPr>
          <p:cNvPr id="204" name="Google Shape;204;p4"/>
          <p:cNvSpPr txBox="1"/>
          <p:nvPr/>
        </p:nvSpPr>
        <p:spPr>
          <a:xfrm>
            <a:off x="190500" y="1065343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analysis methods and notations exist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ER, DFD, Activity diagrams, Statecharts, OOA&amp;D, UI analysis, stimulus-response, Petri nets, IDEF, PDL, Data Dictionaries, Zed, Jackson System Design (JSD), Axiomatic specifications, grammars, predicate logic, Event tables, MDA, Warnier diagrams, …</a:t>
            </a:r>
            <a:endParaRPr/>
          </a:p>
          <a:p>
            <a:pPr indent="-1333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Prevaling wisdom is that many models may be needed to express multiple perspectives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Examples: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RUP 4+1 view of system architecture, analysis models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Analysis Method (SAM): Data, Behaviors, Flow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XP: YAGNI!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