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4"/>
    <p:sldMasterId id="2147483650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</p:sldIdLst>
  <p:sldSz cy="6858000" cx="9144000"/>
  <p:notesSz cx="6858000" cy="9144000"/>
  <p:embeddedFontLst>
    <p:embeddedFont>
      <p:font typeface="Tahoma"/>
      <p:regular r:id="rId30"/>
      <p:bold r:id="rId31"/>
    </p:embeddedFont>
    <p:embeddedFont>
      <p:font typeface="Bodoni"/>
      <p:regular r:id="rId32"/>
      <p:bold r:id="rId33"/>
      <p:italic r:id="rId34"/>
      <p:boldItalic r:id="rId3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6" roundtripDataSignature="AMtx7mj1dz7cETtahuMKXX71NBlRSV1gV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Tahoma-bold.fntdata"/><Relationship Id="rId30" Type="http://schemas.openxmlformats.org/officeDocument/2006/relationships/font" Target="fonts/Tahoma-regular.fntdata"/><Relationship Id="rId11" Type="http://schemas.openxmlformats.org/officeDocument/2006/relationships/slide" Target="slides/slide5.xml"/><Relationship Id="rId33" Type="http://schemas.openxmlformats.org/officeDocument/2006/relationships/font" Target="fonts/Bodoni-bold.fntdata"/><Relationship Id="rId10" Type="http://schemas.openxmlformats.org/officeDocument/2006/relationships/slide" Target="slides/slide4.xml"/><Relationship Id="rId32" Type="http://schemas.openxmlformats.org/officeDocument/2006/relationships/font" Target="fonts/Bodoni-regular.fntdata"/><Relationship Id="rId13" Type="http://schemas.openxmlformats.org/officeDocument/2006/relationships/slide" Target="slides/slide7.xml"/><Relationship Id="rId35" Type="http://schemas.openxmlformats.org/officeDocument/2006/relationships/font" Target="fonts/Bodoni-boldItalic.fntdata"/><Relationship Id="rId12" Type="http://schemas.openxmlformats.org/officeDocument/2006/relationships/slide" Target="slides/slide6.xml"/><Relationship Id="rId34" Type="http://schemas.openxmlformats.org/officeDocument/2006/relationships/font" Target="fonts/Bodoni-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36" Type="http://customschemas.google.com/relationships/presentationmetadata" Target="metadata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00000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2" y="0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miter lim="524288"/>
            <a:headEnd len="sm" w="sm" type="none"/>
            <a:tailEnd len="sm" w="sm" type="none"/>
          </a:ln>
        </p:spPr>
      </p:sp>
      <p:sp>
        <p:nvSpPr>
          <p:cNvPr id="70" name="Google Shape;70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1" name="Google Shape;71;p1:notes"/>
          <p:cNvSpPr txBox="1"/>
          <p:nvPr/>
        </p:nvSpPr>
        <p:spPr>
          <a:xfrm>
            <a:off x="3884612" y="8685212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Calibri"/>
              <a:buNone/>
            </a:pPr>
            <a:fld id="{00000000-1234-1234-1234-123412341234}" type="slidenum">
              <a:rPr b="0" i="0" lang="en-US" sz="12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02" name="Google Shape;302;p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2" name="Google Shape;332;p1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1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37" name="Google Shape;337;p1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1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3" name="Google Shape;343;p1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1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49" name="Google Shape;349;p1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1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54" name="Google Shape;354;p1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0" name="Shape 3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Google Shape;361;p1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62" name="Google Shape;362;p1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395" name="Google Shape;395;p1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1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25" name="Google Shape;425;p1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8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0" name="Google Shape;430;p1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25005d3ad86_1_7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77" name="Google Shape;77;g25005d3ad86_1_7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36" name="Google Shape;436;p19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0" name="Shape 4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1" name="Google Shape;441;p2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2" name="Google Shape;442;p20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48" name="Google Shape;448;p2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454" name="Google Shape;454;p2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86" name="Google Shape;86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3" name="Google Shape;193;p3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9" name="Google Shape;199;p4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p5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2" name="Google Shape;282;p6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87" name="Google Shape;287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94" name="Google Shape;294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Slide">
  <p:cSld name="1_Title Slide">
    <p:spTree>
      <p:nvGrpSpPr>
        <p:cNvPr id="14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 Column">
  <p:cSld name="2 Column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46"/>
          <p:cNvSpPr txBox="1"/>
          <p:nvPr>
            <p:ph idx="1" type="body"/>
          </p:nvPr>
        </p:nvSpPr>
        <p:spPr>
          <a:xfrm>
            <a:off x="4712021" y="1589095"/>
            <a:ext cx="412718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6" name="Google Shape;66;p46"/>
          <p:cNvSpPr txBox="1"/>
          <p:nvPr>
            <p:ph idx="2" type="body"/>
          </p:nvPr>
        </p:nvSpPr>
        <p:spPr>
          <a:xfrm>
            <a:off x="292417" y="1589095"/>
            <a:ext cx="413634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7" name="Google Shape;67;p4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ull Image">
  <p:cSld name="Full Imag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29"/>
          <p:cNvSpPr/>
          <p:nvPr>
            <p:ph idx="2" type="pic"/>
          </p:nvPr>
        </p:nvSpPr>
        <p:spPr>
          <a:xfrm>
            <a:off x="197168" y="1828797"/>
            <a:ext cx="8734425" cy="455930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2" name="Google Shape;22;p29"/>
          <p:cNvSpPr txBox="1"/>
          <p:nvPr>
            <p:ph idx="1" type="body"/>
          </p:nvPr>
        </p:nvSpPr>
        <p:spPr>
          <a:xfrm>
            <a:off x="197645" y="6489700"/>
            <a:ext cx="8753475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9"/>
          <p:cNvSpPr txBox="1"/>
          <p:nvPr>
            <p:ph idx="3" type="body"/>
          </p:nvPr>
        </p:nvSpPr>
        <p:spPr>
          <a:xfrm>
            <a:off x="197643" y="1371597"/>
            <a:ext cx="8753476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Blank">
  <p:cSld name="2_Blank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6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 Column with Image Above">
  <p:cSld name="1 Column with Image Above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8"/>
          <p:cNvSpPr/>
          <p:nvPr>
            <p:ph idx="2" type="pic"/>
          </p:nvPr>
        </p:nvSpPr>
        <p:spPr>
          <a:xfrm>
            <a:off x="197171" y="1854192"/>
            <a:ext cx="420338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29" name="Google Shape;29;p28"/>
          <p:cNvSpPr txBox="1"/>
          <p:nvPr>
            <p:ph idx="1" type="body"/>
          </p:nvPr>
        </p:nvSpPr>
        <p:spPr>
          <a:xfrm>
            <a:off x="178121" y="4650228"/>
            <a:ext cx="4222433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0" name="Google Shape;30;p28"/>
          <p:cNvSpPr/>
          <p:nvPr>
            <p:ph idx="3" type="pic"/>
          </p:nvPr>
        </p:nvSpPr>
        <p:spPr>
          <a:xfrm>
            <a:off x="4526284" y="1854192"/>
            <a:ext cx="4405313" cy="2699662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1" name="Google Shape;31;p28"/>
          <p:cNvSpPr txBox="1"/>
          <p:nvPr>
            <p:ph idx="4" type="body"/>
          </p:nvPr>
        </p:nvSpPr>
        <p:spPr>
          <a:xfrm>
            <a:off x="197168" y="5088850"/>
            <a:ext cx="8734425" cy="14716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91425">
            <a:noAutofit/>
          </a:bodyPr>
          <a:lstStyle>
            <a:lvl1pPr indent="-441960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360"/>
              <a:buFont typeface="Arial"/>
              <a:buChar char="|"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8"/>
          <p:cNvSpPr txBox="1"/>
          <p:nvPr>
            <p:ph idx="5" type="body"/>
          </p:nvPr>
        </p:nvSpPr>
        <p:spPr>
          <a:xfrm>
            <a:off x="4554856" y="4650228"/>
            <a:ext cx="4376738" cy="2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8"/>
          <p:cNvSpPr txBox="1"/>
          <p:nvPr>
            <p:ph idx="6" type="body"/>
          </p:nvPr>
        </p:nvSpPr>
        <p:spPr>
          <a:xfrm>
            <a:off x="202407" y="1396992"/>
            <a:ext cx="4198144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4" name="Google Shape;34;p28"/>
          <p:cNvSpPr txBox="1"/>
          <p:nvPr>
            <p:ph idx="7" type="body"/>
          </p:nvPr>
        </p:nvSpPr>
        <p:spPr>
          <a:xfrm>
            <a:off x="4514854" y="1386555"/>
            <a:ext cx="441674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500"/>
              <a:buNone/>
              <a:defRPr b="1" sz="15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5" name="Google Shape;35;p2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ntent with Caption">
  <p:cSld name="1_Content with Caption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31"/>
          <p:cNvSpPr txBox="1"/>
          <p:nvPr>
            <p:ph idx="1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8" name="Google Shape;38;p31"/>
          <p:cNvSpPr/>
          <p:nvPr>
            <p:ph idx="2" type="pic"/>
          </p:nvPr>
        </p:nvSpPr>
        <p:spPr>
          <a:xfrm>
            <a:off x="4095754" y="1886864"/>
            <a:ext cx="4835843" cy="4171043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39" name="Google Shape;39;p31"/>
          <p:cNvSpPr txBox="1"/>
          <p:nvPr>
            <p:ph idx="3" type="body"/>
          </p:nvPr>
        </p:nvSpPr>
        <p:spPr>
          <a:xfrm>
            <a:off x="4095751" y="1411511"/>
            <a:ext cx="483632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800"/>
              <a:buNone/>
              <a:defRPr b="1" sz="180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None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31"/>
          <p:cNvSpPr txBox="1"/>
          <p:nvPr>
            <p:ph idx="4" type="body"/>
          </p:nvPr>
        </p:nvSpPr>
        <p:spPr>
          <a:xfrm>
            <a:off x="178118" y="1436696"/>
            <a:ext cx="3773812" cy="50822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31"/>
          <p:cNvSpPr txBox="1"/>
          <p:nvPr>
            <p:ph idx="5" type="body"/>
          </p:nvPr>
        </p:nvSpPr>
        <p:spPr>
          <a:xfrm>
            <a:off x="178595" y="2044700"/>
            <a:ext cx="3773091" cy="4406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31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omparison">
  <p:cSld name="1_Comparison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32"/>
          <p:cNvSpPr txBox="1"/>
          <p:nvPr>
            <p:ph idx="1" type="body"/>
          </p:nvPr>
        </p:nvSpPr>
        <p:spPr>
          <a:xfrm>
            <a:off x="4712021" y="1370021"/>
            <a:ext cx="4127183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5" name="Google Shape;45;p32"/>
          <p:cNvSpPr txBox="1"/>
          <p:nvPr>
            <p:ph idx="2" type="body"/>
          </p:nvPr>
        </p:nvSpPr>
        <p:spPr>
          <a:xfrm>
            <a:off x="292417" y="1370021"/>
            <a:ext cx="4136348" cy="4683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400"/>
              <a:buFont typeface="Courier New"/>
              <a:buChar char="-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2"/>
          <p:cNvSpPr txBox="1"/>
          <p:nvPr>
            <p:ph idx="3" type="body"/>
          </p:nvPr>
        </p:nvSpPr>
        <p:spPr>
          <a:xfrm>
            <a:off x="2924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7" name="Google Shape;47;p32"/>
          <p:cNvSpPr txBox="1"/>
          <p:nvPr>
            <p:ph idx="4" type="body"/>
          </p:nvPr>
        </p:nvSpPr>
        <p:spPr>
          <a:xfrm>
            <a:off x="4712017" y="1924049"/>
            <a:ext cx="4136348" cy="44672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C6670"/>
              </a:buClr>
              <a:buSzPts val="1800"/>
              <a:buNone/>
              <a:defRPr sz="18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8" name="Google Shape;48;p32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7"/>
          <p:cNvSpPr txBox="1"/>
          <p:nvPr>
            <p:ph idx="1" type="body"/>
          </p:nvPr>
        </p:nvSpPr>
        <p:spPr>
          <a:xfrm>
            <a:off x="3202580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37"/>
          <p:cNvSpPr txBox="1"/>
          <p:nvPr>
            <p:ph idx="2" type="body"/>
          </p:nvPr>
        </p:nvSpPr>
        <p:spPr>
          <a:xfrm>
            <a:off x="292418" y="1589095"/>
            <a:ext cx="2824701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37"/>
          <p:cNvSpPr txBox="1"/>
          <p:nvPr>
            <p:ph idx="3" type="body"/>
          </p:nvPr>
        </p:nvSpPr>
        <p:spPr>
          <a:xfrm>
            <a:off x="6106484" y="1589086"/>
            <a:ext cx="2818443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26719" lvl="0" marL="45720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3120"/>
              <a:buFont typeface="Arial"/>
              <a:buChar char="|"/>
              <a:defRPr b="1" sz="2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61950" lvl="1" marL="914400" marR="0" algn="l">
              <a:lnSpc>
                <a:spcPct val="10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100"/>
              <a:buFont typeface="Courier New"/>
              <a:buChar char="-"/>
              <a:defRPr sz="2100"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3" name="Google Shape;53;p37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2">
  <p:cSld name="Content with Graph 2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8"/>
          <p:cNvSpPr txBox="1"/>
          <p:nvPr>
            <p:ph idx="1" type="body"/>
          </p:nvPr>
        </p:nvSpPr>
        <p:spPr>
          <a:xfrm>
            <a:off x="5206636" y="1512889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6" name="Google Shape;56;p38"/>
          <p:cNvSpPr txBox="1"/>
          <p:nvPr>
            <p:ph idx="2" type="body"/>
          </p:nvPr>
        </p:nvSpPr>
        <p:spPr>
          <a:xfrm>
            <a:off x="370321" y="625347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7" name="Google Shape;57;p38"/>
          <p:cNvSpPr/>
          <p:nvPr>
            <p:ph idx="3" type="chart"/>
          </p:nvPr>
        </p:nvSpPr>
        <p:spPr>
          <a:xfrm>
            <a:off x="202411" y="1512888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8" name="Google Shape;58;p38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Graph 1">
  <p:cSld name="Content with Graph 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39"/>
          <p:cNvSpPr txBox="1"/>
          <p:nvPr>
            <p:ph idx="1" type="body"/>
          </p:nvPr>
        </p:nvSpPr>
        <p:spPr>
          <a:xfrm>
            <a:off x="178117" y="1436692"/>
            <a:ext cx="3698558" cy="46212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rgbClr val="00A2E0"/>
              </a:buClr>
              <a:buSzPts val="2800"/>
              <a:buFont typeface="Arial"/>
              <a:buNone/>
              <a:defRPr b="1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C6670"/>
              </a:buClr>
              <a:buSzPts val="2400"/>
              <a:buNone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algn="l">
              <a:lnSpc>
                <a:spcPct val="90000"/>
              </a:lnSpc>
              <a:spcBef>
                <a:spcPts val="450"/>
              </a:spcBef>
              <a:spcAft>
                <a:spcPts val="0"/>
              </a:spcAft>
              <a:buClr>
                <a:srgbClr val="5C6670"/>
              </a:buClr>
              <a:buSzPts val="2000"/>
              <a:buFont typeface="Arial"/>
              <a:buChar char="•"/>
              <a:defRPr>
                <a:solidFill>
                  <a:srgbClr val="262626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9"/>
          <p:cNvSpPr txBox="1"/>
          <p:nvPr>
            <p:ph idx="2" type="body"/>
          </p:nvPr>
        </p:nvSpPr>
        <p:spPr>
          <a:xfrm>
            <a:off x="4095754" y="6134100"/>
            <a:ext cx="4836319" cy="317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None/>
              <a:defRPr sz="1050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50"/>
              <a:buNone/>
              <a:defRPr sz="1050"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2" name="Google Shape;62;p39"/>
          <p:cNvSpPr/>
          <p:nvPr>
            <p:ph idx="3" type="chart"/>
          </p:nvPr>
        </p:nvSpPr>
        <p:spPr>
          <a:xfrm>
            <a:off x="4005947" y="1436687"/>
            <a:ext cx="4926125" cy="46212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3" name="Google Shape;63;p39"/>
          <p:cNvSpPr txBox="1"/>
          <p:nvPr>
            <p:ph type="title"/>
          </p:nvPr>
        </p:nvSpPr>
        <p:spPr>
          <a:xfrm>
            <a:off x="190500" y="0"/>
            <a:ext cx="8705850" cy="9334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b="1" sz="3600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slideLayout" Target="../slideLayouts/slideLayout3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5.xml"/><Relationship Id="rId10" Type="http://schemas.openxmlformats.org/officeDocument/2006/relationships/theme" Target="../theme/theme3.xml"/><Relationship Id="rId9" Type="http://schemas.openxmlformats.org/officeDocument/2006/relationships/slideLayout" Target="../slideLayouts/slideLayout10.xml"/><Relationship Id="rId5" Type="http://schemas.openxmlformats.org/officeDocument/2006/relationships/slideLayout" Target="../slideLayouts/slideLayout6.xml"/><Relationship Id="rId6" Type="http://schemas.openxmlformats.org/officeDocument/2006/relationships/slideLayout" Target="../slideLayouts/slideLayout7.xml"/><Relationship Id="rId7" Type="http://schemas.openxmlformats.org/officeDocument/2006/relationships/slideLayout" Target="../slideLayouts/slideLayout8.xml"/><Relationship Id="rId8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/>
        </p:nvSpPr>
        <p:spPr>
          <a:xfrm>
            <a:off x="0" y="1725612"/>
            <a:ext cx="9144000" cy="3406775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11;p23"/>
          <p:cNvSpPr txBox="1"/>
          <p:nvPr/>
        </p:nvSpPr>
        <p:spPr>
          <a:xfrm>
            <a:off x="1384300" y="1651000"/>
            <a:ext cx="6376987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12;p23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5"/>
          <p:cNvSpPr txBox="1"/>
          <p:nvPr>
            <p:ph type="title"/>
          </p:nvPr>
        </p:nvSpPr>
        <p:spPr>
          <a:xfrm>
            <a:off x="160337" y="92075"/>
            <a:ext cx="7886700" cy="849312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7" name="Google Shape;17;p25"/>
          <p:cNvSpPr txBox="1"/>
          <p:nvPr>
            <p:ph idx="1" type="body"/>
          </p:nvPr>
        </p:nvSpPr>
        <p:spPr>
          <a:xfrm>
            <a:off x="234950" y="1389062"/>
            <a:ext cx="7886700" cy="43513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8" name="Google Shape;18;p25"/>
          <p:cNvSpPr txBox="1"/>
          <p:nvPr/>
        </p:nvSpPr>
        <p:spPr>
          <a:xfrm>
            <a:off x="0" y="1014412"/>
            <a:ext cx="9144000" cy="249237"/>
          </a:xfrm>
          <a:prstGeom prst="rect">
            <a:avLst/>
          </a:prstGeom>
          <a:gradFill>
            <a:gsLst>
              <a:gs pos="0">
                <a:srgbClr val="D9D9D9"/>
              </a:gs>
              <a:gs pos="100000">
                <a:srgbClr val="FFFFFF">
                  <a:alpha val="0"/>
                </a:srgbClr>
              </a:gs>
            </a:gsLst>
            <a:lin ang="5400000" scaled="0"/>
          </a:gra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" name="Google Shape;19;p25"/>
          <p:cNvSpPr txBox="1"/>
          <p:nvPr/>
        </p:nvSpPr>
        <p:spPr>
          <a:xfrm>
            <a:off x="0" y="944562"/>
            <a:ext cx="9144000" cy="7302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1" r:id="rId1"/>
    <p:sldLayoutId id="2147483652" r:id="rId2"/>
    <p:sldLayoutId id="2147483653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9" r:id="rId9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3" name="Google Shape;73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448300" y="5483225"/>
            <a:ext cx="3486150" cy="1154112"/>
          </a:xfrm>
          <a:prstGeom prst="rect">
            <a:avLst/>
          </a:prstGeom>
          <a:noFill/>
          <a:ln>
            <a:noFill/>
          </a:ln>
        </p:spPr>
      </p:pic>
      <p:sp>
        <p:nvSpPr>
          <p:cNvPr id="74" name="Google Shape;74;p1"/>
          <p:cNvSpPr txBox="1"/>
          <p:nvPr/>
        </p:nvSpPr>
        <p:spPr>
          <a:xfrm>
            <a:off x="692149" y="1960562"/>
            <a:ext cx="7618990" cy="933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4400"/>
              <a:buFont typeface="Arial"/>
              <a:buNone/>
            </a:pPr>
            <a:r>
              <a:rPr b="1" i="0" lang="en-US" sz="3600" u="none" cap="none" strike="noStrike">
                <a:solidFill>
                  <a:srgbClr val="5C6670"/>
                </a:solidFill>
                <a:latin typeface="Arial"/>
                <a:ea typeface="Arial"/>
                <a:cs typeface="Arial"/>
                <a:sym typeface="Arial"/>
              </a:rPr>
              <a:t>Requirements Specification with Use Cases</a:t>
            </a:r>
            <a:endParaRPr b="0" i="0" sz="3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Notation: Communicates-Association</a:t>
            </a:r>
            <a:endParaRPr sz="2800"/>
          </a:p>
        </p:txBody>
      </p:sp>
      <p:sp>
        <p:nvSpPr>
          <p:cNvPr id="305" name="Google Shape;305;p9"/>
          <p:cNvSpPr txBox="1"/>
          <p:nvPr/>
        </p:nvSpPr>
        <p:spPr>
          <a:xfrm>
            <a:off x="2838301" y="1227236"/>
            <a:ext cx="5943600" cy="50434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channel of communication between an actor and a use case.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line is used to represent a communicates-association.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arrowhead indicates who initiates each interaction.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arrowhead indicates either end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initiate each interaction.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6" name="Google Shape;306;p9"/>
          <p:cNvSpPr/>
          <p:nvPr/>
        </p:nvSpPr>
        <p:spPr>
          <a:xfrm>
            <a:off x="698353" y="3243361"/>
            <a:ext cx="998537" cy="403225"/>
          </a:xfrm>
          <a:custGeom>
            <a:rect b="b" l="l" r="r" t="t"/>
            <a:pathLst>
              <a:path extrusionOk="0" h="254" w="629">
                <a:moveTo>
                  <a:pt x="315" y="0"/>
                </a:moveTo>
                <a:lnTo>
                  <a:pt x="348" y="2"/>
                </a:lnTo>
                <a:lnTo>
                  <a:pt x="379" y="2"/>
                </a:lnTo>
                <a:lnTo>
                  <a:pt x="409" y="7"/>
                </a:lnTo>
                <a:lnTo>
                  <a:pt x="437" y="10"/>
                </a:lnTo>
                <a:lnTo>
                  <a:pt x="464" y="15"/>
                </a:lnTo>
                <a:lnTo>
                  <a:pt x="490" y="23"/>
                </a:lnTo>
                <a:lnTo>
                  <a:pt x="515" y="30"/>
                </a:lnTo>
                <a:lnTo>
                  <a:pt x="538" y="38"/>
                </a:lnTo>
                <a:lnTo>
                  <a:pt x="558" y="48"/>
                </a:lnTo>
                <a:lnTo>
                  <a:pt x="576" y="56"/>
                </a:lnTo>
                <a:lnTo>
                  <a:pt x="591" y="68"/>
                </a:lnTo>
                <a:lnTo>
                  <a:pt x="606" y="78"/>
                </a:lnTo>
                <a:lnTo>
                  <a:pt x="616" y="91"/>
                </a:lnTo>
                <a:lnTo>
                  <a:pt x="624" y="101"/>
                </a:lnTo>
                <a:lnTo>
                  <a:pt x="629" y="114"/>
                </a:lnTo>
                <a:lnTo>
                  <a:pt x="629" y="127"/>
                </a:lnTo>
                <a:lnTo>
                  <a:pt x="629" y="139"/>
                </a:lnTo>
                <a:lnTo>
                  <a:pt x="624" y="152"/>
                </a:lnTo>
                <a:lnTo>
                  <a:pt x="616" y="165"/>
                </a:lnTo>
                <a:lnTo>
                  <a:pt x="606" y="177"/>
                </a:lnTo>
                <a:lnTo>
                  <a:pt x="591" y="188"/>
                </a:lnTo>
                <a:lnTo>
                  <a:pt x="576" y="198"/>
                </a:lnTo>
                <a:lnTo>
                  <a:pt x="558" y="208"/>
                </a:lnTo>
                <a:lnTo>
                  <a:pt x="538" y="218"/>
                </a:lnTo>
                <a:lnTo>
                  <a:pt x="515" y="226"/>
                </a:lnTo>
                <a:lnTo>
                  <a:pt x="490" y="233"/>
                </a:lnTo>
                <a:lnTo>
                  <a:pt x="464" y="238"/>
                </a:lnTo>
                <a:lnTo>
                  <a:pt x="437" y="243"/>
                </a:lnTo>
                <a:lnTo>
                  <a:pt x="409" y="248"/>
                </a:lnTo>
                <a:lnTo>
                  <a:pt x="379" y="251"/>
                </a:lnTo>
                <a:lnTo>
                  <a:pt x="348" y="254"/>
                </a:lnTo>
                <a:lnTo>
                  <a:pt x="315" y="254"/>
                </a:lnTo>
                <a:lnTo>
                  <a:pt x="283" y="254"/>
                </a:lnTo>
                <a:lnTo>
                  <a:pt x="252" y="251"/>
                </a:lnTo>
                <a:lnTo>
                  <a:pt x="222" y="248"/>
                </a:lnTo>
                <a:lnTo>
                  <a:pt x="192" y="243"/>
                </a:lnTo>
                <a:lnTo>
                  <a:pt x="166" y="238"/>
                </a:lnTo>
                <a:lnTo>
                  <a:pt x="139" y="233"/>
                </a:lnTo>
                <a:lnTo>
                  <a:pt x="116" y="226"/>
                </a:lnTo>
                <a:lnTo>
                  <a:pt x="93" y="218"/>
                </a:lnTo>
                <a:lnTo>
                  <a:pt x="73" y="208"/>
                </a:lnTo>
                <a:lnTo>
                  <a:pt x="55" y="198"/>
                </a:lnTo>
                <a:lnTo>
                  <a:pt x="38" y="188"/>
                </a:lnTo>
                <a:lnTo>
                  <a:pt x="25" y="177"/>
                </a:lnTo>
                <a:lnTo>
                  <a:pt x="15" y="165"/>
                </a:lnTo>
                <a:lnTo>
                  <a:pt x="7" y="152"/>
                </a:lnTo>
                <a:lnTo>
                  <a:pt x="2" y="139"/>
                </a:lnTo>
                <a:lnTo>
                  <a:pt x="0" y="127"/>
                </a:lnTo>
                <a:lnTo>
                  <a:pt x="2" y="114"/>
                </a:lnTo>
                <a:lnTo>
                  <a:pt x="7" y="101"/>
                </a:lnTo>
                <a:lnTo>
                  <a:pt x="15" y="91"/>
                </a:lnTo>
                <a:lnTo>
                  <a:pt x="25" y="78"/>
                </a:lnTo>
                <a:lnTo>
                  <a:pt x="38" y="68"/>
                </a:lnTo>
                <a:lnTo>
                  <a:pt x="55" y="56"/>
                </a:lnTo>
                <a:lnTo>
                  <a:pt x="73" y="48"/>
                </a:lnTo>
                <a:lnTo>
                  <a:pt x="93" y="38"/>
                </a:lnTo>
                <a:lnTo>
                  <a:pt x="116" y="30"/>
                </a:lnTo>
                <a:lnTo>
                  <a:pt x="139" y="23"/>
                </a:lnTo>
                <a:lnTo>
                  <a:pt x="166" y="15"/>
                </a:lnTo>
                <a:lnTo>
                  <a:pt x="192" y="10"/>
                </a:lnTo>
                <a:lnTo>
                  <a:pt x="222" y="7"/>
                </a:lnTo>
                <a:lnTo>
                  <a:pt x="252" y="2"/>
                </a:lnTo>
                <a:lnTo>
                  <a:pt x="283" y="2"/>
                </a:lnTo>
                <a:lnTo>
                  <a:pt x="315" y="0"/>
                </a:lnTo>
                <a:close/>
              </a:path>
            </a:pathLst>
          </a:cu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7" name="Google Shape;307;p9"/>
          <p:cNvSpPr/>
          <p:nvPr/>
        </p:nvSpPr>
        <p:spPr>
          <a:xfrm>
            <a:off x="284014" y="1241522"/>
            <a:ext cx="2527300" cy="4762500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80808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9"/>
          <p:cNvSpPr/>
          <p:nvPr/>
        </p:nvSpPr>
        <p:spPr>
          <a:xfrm>
            <a:off x="817413" y="2079723"/>
            <a:ext cx="1447800" cy="40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Actor 1</a:t>
            </a:r>
            <a:endParaRPr/>
          </a:p>
        </p:txBody>
      </p:sp>
      <p:cxnSp>
        <p:nvCxnSpPr>
          <p:cNvPr id="309" name="Google Shape;309;p9"/>
          <p:cNvCxnSpPr/>
          <p:nvPr/>
        </p:nvCxnSpPr>
        <p:spPr>
          <a:xfrm>
            <a:off x="1515915" y="2460723"/>
            <a:ext cx="3175" cy="485775"/>
          </a:xfrm>
          <a:prstGeom prst="straightConnector1">
            <a:avLst/>
          </a:prstGeom>
          <a:noFill/>
          <a:ln cap="flat" cmpd="sng" w="38100">
            <a:solidFill>
              <a:srgbClr val="80808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0" name="Google Shape;310;p9"/>
          <p:cNvSpPr/>
          <p:nvPr/>
        </p:nvSpPr>
        <p:spPr>
          <a:xfrm>
            <a:off x="88752" y="5534122"/>
            <a:ext cx="1524000" cy="40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Actor 2</a:t>
            </a:r>
            <a:endParaRPr/>
          </a:p>
        </p:txBody>
      </p:sp>
      <p:cxnSp>
        <p:nvCxnSpPr>
          <p:cNvPr id="311" name="Google Shape;311;p9"/>
          <p:cNvCxnSpPr/>
          <p:nvPr/>
        </p:nvCxnSpPr>
        <p:spPr>
          <a:xfrm flipH="1">
            <a:off x="836464" y="3779936"/>
            <a:ext cx="342900" cy="928687"/>
          </a:xfrm>
          <a:prstGeom prst="straightConnector1">
            <a:avLst/>
          </a:prstGeom>
          <a:noFill/>
          <a:ln cap="flat" cmpd="sng" w="38100">
            <a:solidFill>
              <a:srgbClr val="808080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12" name="Google Shape;312;p9"/>
          <p:cNvSpPr/>
          <p:nvPr/>
        </p:nvSpPr>
        <p:spPr>
          <a:xfrm>
            <a:off x="1388913" y="5527773"/>
            <a:ext cx="1524000" cy="400752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Actor 3</a:t>
            </a:r>
            <a:endParaRPr/>
          </a:p>
        </p:txBody>
      </p:sp>
      <p:cxnSp>
        <p:nvCxnSpPr>
          <p:cNvPr id="313" name="Google Shape;313;p9"/>
          <p:cNvCxnSpPr/>
          <p:nvPr/>
        </p:nvCxnSpPr>
        <p:spPr>
          <a:xfrm rot="10800000">
            <a:off x="1777851" y="3752947"/>
            <a:ext cx="285751" cy="931863"/>
          </a:xfrm>
          <a:prstGeom prst="straightConnector1">
            <a:avLst/>
          </a:prstGeom>
          <a:noFill/>
          <a:ln cap="flat" cmpd="sng" w="38100">
            <a:solidFill>
              <a:srgbClr val="808080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4" name="Google Shape;314;p9"/>
          <p:cNvSpPr/>
          <p:nvPr/>
        </p:nvSpPr>
        <p:spPr>
          <a:xfrm>
            <a:off x="674539" y="3084611"/>
            <a:ext cx="1679575" cy="560387"/>
          </a:xfrm>
          <a:prstGeom prst="ellipse">
            <a:avLst/>
          </a:prstGeom>
          <a:solidFill>
            <a:srgbClr val="000000"/>
          </a:solidFill>
          <a:ln cap="flat" cmpd="sng" w="28575">
            <a:solidFill>
              <a:srgbClr val="80808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0808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808080"/>
                </a:solidFill>
                <a:latin typeface="Arial"/>
                <a:ea typeface="Arial"/>
                <a:cs typeface="Arial"/>
                <a:sym typeface="Arial"/>
              </a:rPr>
              <a:t>Use Case</a:t>
            </a:r>
            <a:endParaRPr/>
          </a:p>
        </p:txBody>
      </p:sp>
      <p:grpSp>
        <p:nvGrpSpPr>
          <p:cNvPr id="315" name="Google Shape;315;p9"/>
          <p:cNvGrpSpPr/>
          <p:nvPr/>
        </p:nvGrpSpPr>
        <p:grpSpPr>
          <a:xfrm>
            <a:off x="1220638" y="1349472"/>
            <a:ext cx="584200" cy="738188"/>
            <a:chOff x="7654" y="3380"/>
            <a:chExt cx="554" cy="754"/>
          </a:xfrm>
        </p:grpSpPr>
        <p:sp>
          <p:nvSpPr>
            <p:cNvPr id="316" name="Google Shape;316;p9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7" name="Google Shape;317;p9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18" name="Google Shape;318;p9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19" name="Google Shape;319;p9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0" name="Google Shape;320;p9"/>
          <p:cNvGrpSpPr/>
          <p:nvPr/>
        </p:nvGrpSpPr>
        <p:grpSpPr>
          <a:xfrm>
            <a:off x="547538" y="4829273"/>
            <a:ext cx="584200" cy="738188"/>
            <a:chOff x="7654" y="3380"/>
            <a:chExt cx="554" cy="754"/>
          </a:xfrm>
        </p:grpSpPr>
        <p:sp>
          <p:nvSpPr>
            <p:cNvPr id="321" name="Google Shape;321;p9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2" name="Google Shape;322;p9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3" name="Google Shape;323;p9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4" name="Google Shape;324;p9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325" name="Google Shape;325;p9"/>
          <p:cNvGrpSpPr/>
          <p:nvPr/>
        </p:nvGrpSpPr>
        <p:grpSpPr>
          <a:xfrm>
            <a:off x="1792138" y="4778472"/>
            <a:ext cx="584200" cy="738188"/>
            <a:chOff x="7654" y="3380"/>
            <a:chExt cx="554" cy="754"/>
          </a:xfrm>
        </p:grpSpPr>
        <p:sp>
          <p:nvSpPr>
            <p:cNvPr id="326" name="Google Shape;326;p9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27" name="Google Shape;327;p9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28" name="Google Shape;328;p9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29" name="Google Shape;329;p9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rgbClr val="808080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2400"/>
                <a:buFont typeface="Arial"/>
                <a:buNone/>
              </a:pPr>
              <a:r>
                <a:t/>
              </a:r>
              <a:endParaRPr b="0" i="0" sz="2400" u="none" cap="none" strike="noStrike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10"/>
          <p:cNvSpPr txBox="1"/>
          <p:nvPr/>
        </p:nvSpPr>
        <p:spPr>
          <a:xfrm>
            <a:off x="2285999" y="2953403"/>
            <a:ext cx="5128211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USE CASE SPECIFICATION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p1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Use Case Template (one possible version)</a:t>
            </a:r>
            <a:endParaRPr sz="2800"/>
          </a:p>
        </p:txBody>
      </p:sp>
      <p:sp>
        <p:nvSpPr>
          <p:cNvPr id="340" name="Google Shape;340;p11"/>
          <p:cNvSpPr txBox="1"/>
          <p:nvPr/>
        </p:nvSpPr>
        <p:spPr>
          <a:xfrm>
            <a:off x="103189" y="980477"/>
            <a:ext cx="8923337" cy="586660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USE CASE </a:t>
            </a:r>
            <a:r>
              <a:rPr b="1" i="1" lang="en-US" sz="14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Use Case Number&gt;&gt;: &lt;&lt;Use Case Title&gt;&gt;</a:t>
            </a:r>
            <a:endParaRPr b="0" i="1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Objective: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the goal of the use case&gt;&gt;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Primary Actor: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ID and Name of Actor causing the Trigger event&gt;&gt;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Trigger: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&lt;&lt;Action performed by the Primary Actors&gt;&gt;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Secondary Actors: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&lt;&lt;actors affected by the outcome or secondary participants (not causing the Trigger)&gt;&gt;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Preconditions: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&lt;&lt;The state of the environment required in order to activate this use case.&gt;&gt;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Post Condition(s):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the expected resulting state from the Main Success Scenario.&gt;&gt;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30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MAIN SUCCESS SCENARIO</a:t>
            </a:r>
            <a:endParaRPr/>
          </a:p>
          <a:p>
            <a:pPr indent="0" lvl="2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a numbered list of interactions needed to achieve the objective of the use case&gt;&gt;</a:t>
            </a:r>
            <a:endParaRPr b="0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Extension Points: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&lt;&lt;Often identified inline; alternatively may be catalogued in its own subsection&gt;&gt;</a:t>
            </a:r>
            <a:endParaRPr b="1" i="0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Variations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Variation ID:</a:t>
            </a:r>
            <a:r>
              <a:rPr b="0" i="1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variation ID, should be UC-ID plus a VAR-XX suffix&gt;&gt;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numbered list of variations to the steps in the main process above. Indicate whether the variation is an addition, replacement, or removal of interactions from main flow&gt;&gt;</a:t>
            </a:r>
            <a:endParaRPr/>
          </a:p>
          <a:p>
            <a:pPr indent="0" lvl="2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&lt;&lt;If the variation requires different preconditions or affects changes in the postconditions, be sure to note the changes here. Typically neither is required for a non-failure variation, though sometimes there are additional pre/postconditions.&gt;&gt;</a:t>
            </a:r>
            <a:endParaRPr b="0" i="1" sz="14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Failure Variations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Variation ID:</a:t>
            </a:r>
            <a:r>
              <a:rPr b="0" i="1" lang="en-US" sz="1200" u="sng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variation ID, should be UC-ID plus a VAR-XX-F suffix&gt;&gt;</a:t>
            </a:r>
            <a:endParaRPr b="0" i="0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2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bulleted list of possible variations to the steps in the main process above&gt;&gt; </a:t>
            </a:r>
            <a:endParaRPr/>
          </a:p>
          <a:p>
            <a:pPr indent="0" lvl="2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&lt;&lt;Indicate the postconditions associated with this negative outcome, and whether the use case is reentrant (you can repeat subflows or main success scenario or some alternate action as recovery)&gt;&gt;</a:t>
            </a:r>
            <a:endParaRPr b="1" i="1" sz="1200" u="none" cap="none" strike="noStrike">
              <a:solidFill>
                <a:srgbClr val="000000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Business rules</a:t>
            </a:r>
            <a:endParaRPr/>
          </a:p>
          <a:p>
            <a:pPr indent="0" lvl="2" marL="228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&lt;&lt;Enter Business Rules. If they are applied across more than 1 use case then they are moved to the catalog area.&gt;&gt;</a:t>
            </a:r>
            <a:endParaRPr/>
          </a:p>
          <a:p>
            <a:pPr indent="0" lvl="0" marL="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Notes:</a:t>
            </a:r>
            <a:r>
              <a:rPr b="0" i="0" lang="en-US" sz="14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 </a:t>
            </a:r>
            <a:r>
              <a:rPr b="0" i="1" lang="en-US" sz="1200" u="none" cap="none" strike="noStrike">
                <a:solidFill>
                  <a:srgbClr val="000000"/>
                </a:solidFill>
                <a:latin typeface="Tahoma"/>
                <a:ea typeface="Tahoma"/>
                <a:cs typeface="Tahoma"/>
                <a:sym typeface="Tahoma"/>
              </a:rPr>
              <a:t>&lt;&lt;free form text here. Note this must not have requirements, but is usually more explanatory&gt;&gt;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1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Use Case Template Example</a:t>
            </a:r>
            <a:endParaRPr sz="2800"/>
          </a:p>
        </p:txBody>
      </p:sp>
      <p:sp>
        <p:nvSpPr>
          <p:cNvPr id="346" name="Google Shape;346;p12"/>
          <p:cNvSpPr txBox="1"/>
          <p:nvPr/>
        </p:nvSpPr>
        <p:spPr>
          <a:xfrm>
            <a:off x="152400" y="1030399"/>
            <a:ext cx="88392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UC-SAKGC-120108 -1: Student Sends Busy Notification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Notify external users of busy times when scheduling a new appointment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External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Trigger: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External</a:t>
            </a: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user tries to add new appointment to Google Calendar of a Student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Actors: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Google Servers, Student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Preconditions: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1. External User is logged on to Sakai and Google Calendar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External User has access to Students Calendar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3. Student has appointment at same time External User is trying to make a new appointment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Post Condition: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	1. External User receives a busy notification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MAIN SUCCESS SCENARIO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 External User tries to add a new appointment to Student’s calendar in Google Calendar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 System checks authorizations for Student’s calendar for External User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3. System checks Student’s calendar for the specified time/day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3. External User receives busy notification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160"/>
              </a:spcBef>
              <a:spcAft>
                <a:spcPts val="0"/>
              </a:spcAft>
              <a:buClr>
                <a:schemeClr val="dk1"/>
              </a:buClr>
              <a:buSzPts val="800"/>
              <a:buFont typeface="Arial"/>
              <a:buNone/>
            </a:pPr>
            <a:r>
              <a:t/>
            </a:r>
            <a:endParaRPr b="0" i="0" sz="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VARIATIONS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Variation ID:</a:t>
            </a:r>
            <a:r>
              <a:rPr b="0" i="1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1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UC-SAKGC-120108-</a:t>
            </a:r>
            <a:r>
              <a:rPr b="1" i="1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1-01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1.	External User tries to adds appointment to Sakai Schedule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2.	Appointment migrates to Google Calendar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3.	Google calendar sends busy notification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13"/>
          <p:cNvSpPr txBox="1"/>
          <p:nvPr/>
        </p:nvSpPr>
        <p:spPr>
          <a:xfrm>
            <a:off x="1281325" y="2953403"/>
            <a:ext cx="715212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USE CASE NOT-SO BEST PRACTICES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14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Avoid Functional Decomposition</a:t>
            </a:r>
            <a:endParaRPr sz="2800"/>
          </a:p>
        </p:txBody>
      </p:sp>
      <p:sp>
        <p:nvSpPr>
          <p:cNvPr id="357" name="Google Shape;357;p14"/>
          <p:cNvSpPr txBox="1"/>
          <p:nvPr/>
        </p:nvSpPr>
        <p:spPr>
          <a:xfrm>
            <a:off x="190500" y="1071169"/>
            <a:ext cx="8489951" cy="220060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Functional Decomposition: Breaking down a problem into small, isolated parts. The parts work together to provide the functionality of the system.</a:t>
            </a:r>
            <a:endParaRPr/>
          </a:p>
          <a:p>
            <a:pPr indent="-114300" lvl="2" marL="44926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Often do not make sense in isolation.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</a:t>
            </a: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NOT functional decomposition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Keep functionality together to describe a complete use of the system.</a:t>
            </a:r>
            <a:endParaRPr/>
          </a:p>
          <a:p>
            <a:pPr indent="-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Provide context.</a:t>
            </a:r>
            <a:endParaRPr/>
          </a:p>
          <a:p>
            <a:pPr indent="-114300" lvl="1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FOCUS ON THE USER’S </a:t>
            </a:r>
            <a:r>
              <a:rPr b="1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8" name="Google Shape;358;p14"/>
          <p:cNvSpPr txBox="1"/>
          <p:nvPr/>
        </p:nvSpPr>
        <p:spPr>
          <a:xfrm>
            <a:off x="4532835" y="3352800"/>
            <a:ext cx="4537075" cy="3200400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Corrective Actions</a:t>
            </a:r>
            <a:endParaRPr b="0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457200" marR="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Search for larger context</a:t>
            </a:r>
            <a:endParaRPr/>
          </a:p>
          <a:p>
            <a:pPr indent="0" lvl="2" marL="45720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“Why are you building this system?”</a:t>
            </a:r>
            <a:endParaRPr b="0" i="0" sz="16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34950" lvl="1" marL="457200" marR="0" rtl="0" algn="l">
              <a:lnSpc>
                <a:spcPct val="111111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Put yourself in user’s role</a:t>
            </a:r>
            <a:endParaRPr/>
          </a:p>
          <a:p>
            <a:pPr indent="0" lvl="2" marL="45720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“What does the user want to achieve?”</a:t>
            </a:r>
            <a:endParaRPr/>
          </a:p>
          <a:p>
            <a:pPr indent="0" lvl="2" marL="45720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“Whose goal does this use case satisfy?”</a:t>
            </a:r>
            <a:endParaRPr/>
          </a:p>
          <a:p>
            <a:pPr indent="0" lvl="2" marL="45720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“What value does this use case add?”</a:t>
            </a:r>
            <a:endParaRPr/>
          </a:p>
          <a:p>
            <a:pPr indent="0" lvl="2" marL="457200" marR="0" rtl="0" algn="l">
              <a:lnSpc>
                <a:spcPct val="125000"/>
              </a:lnSpc>
              <a:spcBef>
                <a:spcPts val="9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rgbClr val="800000"/>
                </a:solidFill>
                <a:latin typeface="Arial"/>
                <a:ea typeface="Arial"/>
                <a:cs typeface="Arial"/>
                <a:sym typeface="Arial"/>
              </a:rPr>
              <a:t>“What is the story behind this use case?”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59" name="Google Shape;359;p14"/>
          <p:cNvSpPr txBox="1"/>
          <p:nvPr/>
        </p:nvSpPr>
        <p:spPr>
          <a:xfrm>
            <a:off x="76200" y="3352800"/>
            <a:ext cx="41910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Font typeface="Arial"/>
              <a:buNone/>
            </a:pPr>
            <a:r>
              <a:rPr b="0" i="0" lang="en-US" sz="2000" u="sng" cap="none" strike="noStrike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Symptoms</a:t>
            </a:r>
            <a:endParaRPr b="0" i="0" sz="2400" u="sng" cap="none" strike="noStrike">
              <a:solidFill>
                <a:srgbClr val="8C1D4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1" marL="5175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Very small use cases</a:t>
            </a:r>
            <a:endParaRPr/>
          </a:p>
          <a:p>
            <a:pPr indent="-342900" lvl="1" marL="5175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Too many use cases</a:t>
            </a:r>
            <a:endParaRPr/>
          </a:p>
          <a:p>
            <a:pPr indent="-342900" lvl="1" marL="5175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Uses cases with no result of value</a:t>
            </a:r>
            <a:endParaRPr/>
          </a:p>
          <a:p>
            <a:pPr indent="-342900" lvl="1" marL="5175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 with low-level operations </a:t>
            </a:r>
            <a:endParaRPr/>
          </a:p>
          <a:p>
            <a:pPr indent="-342900" lvl="2" marL="1371600" marR="0" rtl="0" algn="l">
              <a:lnSpc>
                <a:spcPct val="87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“Operation” + “object” </a:t>
            </a:r>
            <a:endParaRPr/>
          </a:p>
          <a:p>
            <a:pPr indent="-342900" lvl="2" marL="1371600" marR="0" rtl="0" algn="l">
              <a:lnSpc>
                <a:spcPct val="87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“Function” + “data” </a:t>
            </a:r>
            <a:endParaRPr/>
          </a:p>
          <a:p>
            <a:pPr indent="-342900" lvl="2" marL="1371600" marR="0" rtl="0" algn="l">
              <a:lnSpc>
                <a:spcPct val="87000"/>
              </a:lnSpc>
              <a:spcBef>
                <a:spcPts val="42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Example: “Insert Card”</a:t>
            </a:r>
            <a:endParaRPr/>
          </a:p>
          <a:p>
            <a:pPr indent="-342900" lvl="1" marL="51752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Difficulty understanding the overall model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3" name="Shape 3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Google Shape;364;p1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Functional Decomposition Example</a:t>
            </a:r>
            <a:endParaRPr sz="2800"/>
          </a:p>
        </p:txBody>
      </p:sp>
      <p:sp>
        <p:nvSpPr>
          <p:cNvPr id="365" name="Google Shape;365;p15"/>
          <p:cNvSpPr/>
          <p:nvPr/>
        </p:nvSpPr>
        <p:spPr>
          <a:xfrm>
            <a:off x="444343" y="2720679"/>
            <a:ext cx="1606551" cy="590550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Enter PIN</a:t>
            </a:r>
            <a:endParaRPr/>
          </a:p>
        </p:txBody>
      </p:sp>
      <p:sp>
        <p:nvSpPr>
          <p:cNvPr id="366" name="Google Shape;366;p15"/>
          <p:cNvSpPr/>
          <p:nvPr/>
        </p:nvSpPr>
        <p:spPr>
          <a:xfrm>
            <a:off x="384017" y="1472904"/>
            <a:ext cx="1803400" cy="590550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Insert Card</a:t>
            </a:r>
            <a:endParaRPr/>
          </a:p>
        </p:txBody>
      </p:sp>
      <p:sp>
        <p:nvSpPr>
          <p:cNvPr id="367" name="Google Shape;367;p15"/>
          <p:cNvSpPr/>
          <p:nvPr/>
        </p:nvSpPr>
        <p:spPr>
          <a:xfrm>
            <a:off x="6205382" y="3854154"/>
            <a:ext cx="2181225" cy="590550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Enter Amount</a:t>
            </a:r>
            <a:endParaRPr/>
          </a:p>
        </p:txBody>
      </p:sp>
      <p:sp>
        <p:nvSpPr>
          <p:cNvPr id="368" name="Google Shape;368;p15"/>
          <p:cNvSpPr/>
          <p:nvPr/>
        </p:nvSpPr>
        <p:spPr>
          <a:xfrm>
            <a:off x="380843" y="5232105"/>
            <a:ext cx="2973388" cy="650875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Withdraw Cash</a:t>
            </a:r>
            <a:endParaRPr/>
          </a:p>
        </p:txBody>
      </p:sp>
      <p:grpSp>
        <p:nvGrpSpPr>
          <p:cNvPr id="369" name="Google Shape;369;p15"/>
          <p:cNvGrpSpPr/>
          <p:nvPr/>
        </p:nvGrpSpPr>
        <p:grpSpPr>
          <a:xfrm>
            <a:off x="3897155" y="3227092"/>
            <a:ext cx="482600" cy="692150"/>
            <a:chOff x="7654" y="3380"/>
            <a:chExt cx="554" cy="754"/>
          </a:xfrm>
        </p:grpSpPr>
        <p:sp>
          <p:nvSpPr>
            <p:cNvPr id="370" name="Google Shape;370;p15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71" name="Google Shape;371;p15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72" name="Google Shape;372;p15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73" name="Google Shape;373;p15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74" name="Google Shape;374;p15"/>
          <p:cNvSpPr txBox="1"/>
          <p:nvPr/>
        </p:nvSpPr>
        <p:spPr>
          <a:xfrm>
            <a:off x="3516155" y="3835104"/>
            <a:ext cx="1333698" cy="416781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Customer</a:t>
            </a:r>
            <a:endParaRPr b="0" i="0" sz="2000" u="none" cap="none" strike="noStrike">
              <a:solidFill>
                <a:srgbClr val="FFFF9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5" name="Google Shape;375;p15"/>
          <p:cNvSpPr/>
          <p:nvPr/>
        </p:nvSpPr>
        <p:spPr>
          <a:xfrm>
            <a:off x="3732056" y="5824242"/>
            <a:ext cx="3148012" cy="679450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Account Balance</a:t>
            </a:r>
            <a:endParaRPr/>
          </a:p>
        </p:txBody>
      </p:sp>
      <p:cxnSp>
        <p:nvCxnSpPr>
          <p:cNvPr id="376" name="Google Shape;376;p15"/>
          <p:cNvCxnSpPr/>
          <p:nvPr/>
        </p:nvCxnSpPr>
        <p:spPr>
          <a:xfrm rot="10800000">
            <a:off x="2149317" y="1931692"/>
            <a:ext cx="1752600" cy="12287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7" name="Google Shape;377;p15"/>
          <p:cNvCxnSpPr/>
          <p:nvPr/>
        </p:nvCxnSpPr>
        <p:spPr>
          <a:xfrm rot="10800000">
            <a:off x="2149318" y="3084216"/>
            <a:ext cx="1685925" cy="36195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8" name="Google Shape;378;p15"/>
          <p:cNvCxnSpPr/>
          <p:nvPr/>
        </p:nvCxnSpPr>
        <p:spPr>
          <a:xfrm flipH="1">
            <a:off x="2749393" y="3712867"/>
            <a:ext cx="1057275" cy="4095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79" name="Google Shape;379;p15"/>
          <p:cNvCxnSpPr/>
          <p:nvPr/>
        </p:nvCxnSpPr>
        <p:spPr>
          <a:xfrm flipH="1">
            <a:off x="2866868" y="4246267"/>
            <a:ext cx="977900" cy="10922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0" name="Google Shape;380;p15"/>
          <p:cNvCxnSpPr/>
          <p:nvPr/>
        </p:nvCxnSpPr>
        <p:spPr>
          <a:xfrm>
            <a:off x="4235293" y="4265317"/>
            <a:ext cx="638175" cy="15144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1" name="Google Shape;381;p15"/>
          <p:cNvCxnSpPr/>
          <p:nvPr/>
        </p:nvCxnSpPr>
        <p:spPr>
          <a:xfrm>
            <a:off x="4682968" y="4189117"/>
            <a:ext cx="942975" cy="9429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2" name="Google Shape;382;p15"/>
          <p:cNvCxnSpPr/>
          <p:nvPr/>
        </p:nvCxnSpPr>
        <p:spPr>
          <a:xfrm>
            <a:off x="4444843" y="3646192"/>
            <a:ext cx="1714500" cy="44767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3" name="Google Shape;383;p15"/>
          <p:cNvCxnSpPr/>
          <p:nvPr/>
        </p:nvCxnSpPr>
        <p:spPr>
          <a:xfrm flipH="1" rot="10800000">
            <a:off x="4444843" y="3141367"/>
            <a:ext cx="1047751" cy="276225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4" name="Google Shape;384;p15"/>
          <p:cNvSpPr/>
          <p:nvPr/>
        </p:nvSpPr>
        <p:spPr>
          <a:xfrm>
            <a:off x="3073243" y="1325266"/>
            <a:ext cx="2536825" cy="661988"/>
          </a:xfrm>
          <a:prstGeom prst="ellipse">
            <a:avLst/>
          </a:prstGeom>
          <a:solidFill>
            <a:srgbClr val="C0C0C0"/>
          </a:solidFill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Process Transaction</a:t>
            </a:r>
            <a:endParaRPr/>
          </a:p>
        </p:txBody>
      </p:sp>
      <p:cxnSp>
        <p:nvCxnSpPr>
          <p:cNvPr id="385" name="Google Shape;385;p15"/>
          <p:cNvCxnSpPr/>
          <p:nvPr/>
        </p:nvCxnSpPr>
        <p:spPr>
          <a:xfrm rot="10800000">
            <a:off x="4206717" y="2150766"/>
            <a:ext cx="0" cy="9525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386" name="Google Shape;386;p15"/>
          <p:cNvCxnSpPr/>
          <p:nvPr/>
        </p:nvCxnSpPr>
        <p:spPr>
          <a:xfrm>
            <a:off x="5825967" y="1664991"/>
            <a:ext cx="1619251" cy="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387" name="Google Shape;387;p15"/>
          <p:cNvSpPr txBox="1"/>
          <p:nvPr/>
        </p:nvSpPr>
        <p:spPr>
          <a:xfrm>
            <a:off x="7232115" y="2183775"/>
            <a:ext cx="1739900" cy="724557"/>
          </a:xfrm>
          <a:prstGeom prst="rect">
            <a:avLst/>
          </a:prstGeom>
          <a:noFill/>
          <a:ln>
            <a:noFill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Bank Consortium</a:t>
            </a:r>
            <a:endParaRPr/>
          </a:p>
        </p:txBody>
      </p:sp>
      <p:grpSp>
        <p:nvGrpSpPr>
          <p:cNvPr id="388" name="Google Shape;388;p15"/>
          <p:cNvGrpSpPr/>
          <p:nvPr/>
        </p:nvGrpSpPr>
        <p:grpSpPr>
          <a:xfrm>
            <a:off x="7860765" y="1371304"/>
            <a:ext cx="482600" cy="692150"/>
            <a:chOff x="7654" y="3380"/>
            <a:chExt cx="554" cy="754"/>
          </a:xfrm>
        </p:grpSpPr>
        <p:sp>
          <p:nvSpPr>
            <p:cNvPr id="389" name="Google Shape;389;p15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390" name="Google Shape;390;p15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391" name="Google Shape;391;p15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392" name="Google Shape;392;p15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1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Functional Decomposition Example</a:t>
            </a:r>
            <a:endParaRPr sz="2800"/>
          </a:p>
        </p:txBody>
      </p:sp>
      <p:sp>
        <p:nvSpPr>
          <p:cNvPr id="398" name="Google Shape;398;p16"/>
          <p:cNvSpPr/>
          <p:nvPr/>
        </p:nvSpPr>
        <p:spPr>
          <a:xfrm>
            <a:off x="2717801" y="3400744"/>
            <a:ext cx="3365500" cy="554319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chemeClr val="dk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137150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99" name="Google Shape;399;p16"/>
          <p:cNvSpPr/>
          <p:nvPr/>
        </p:nvSpPr>
        <p:spPr>
          <a:xfrm>
            <a:off x="3375025" y="2179304"/>
            <a:ext cx="2071688" cy="474663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Withdraw Cash</a:t>
            </a:r>
            <a:endParaRPr/>
          </a:p>
        </p:txBody>
      </p:sp>
      <p:sp>
        <p:nvSpPr>
          <p:cNvPr id="400" name="Google Shape;400;p16"/>
          <p:cNvSpPr/>
          <p:nvPr/>
        </p:nvSpPr>
        <p:spPr>
          <a:xfrm>
            <a:off x="3351213" y="3439778"/>
            <a:ext cx="2119312" cy="436563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Transfer Funds</a:t>
            </a:r>
            <a:endParaRPr/>
          </a:p>
        </p:txBody>
      </p:sp>
      <p:sp>
        <p:nvSpPr>
          <p:cNvPr id="401" name="Google Shape;401;p16"/>
          <p:cNvSpPr/>
          <p:nvPr/>
        </p:nvSpPr>
        <p:spPr>
          <a:xfrm>
            <a:off x="3260725" y="4663742"/>
            <a:ext cx="2300288" cy="427037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Deposit Funds</a:t>
            </a:r>
            <a:endParaRPr/>
          </a:p>
        </p:txBody>
      </p:sp>
      <p:grpSp>
        <p:nvGrpSpPr>
          <p:cNvPr id="402" name="Google Shape;402;p16"/>
          <p:cNvGrpSpPr/>
          <p:nvPr/>
        </p:nvGrpSpPr>
        <p:grpSpPr>
          <a:xfrm>
            <a:off x="338138" y="3363579"/>
            <a:ext cx="1333501" cy="1025525"/>
            <a:chOff x="453" y="1722"/>
            <a:chExt cx="840" cy="646"/>
          </a:xfrm>
        </p:grpSpPr>
        <p:grpSp>
          <p:nvGrpSpPr>
            <p:cNvPr id="403" name="Google Shape;403;p16"/>
            <p:cNvGrpSpPr/>
            <p:nvPr/>
          </p:nvGrpSpPr>
          <p:grpSpPr>
            <a:xfrm>
              <a:off x="693" y="1722"/>
              <a:ext cx="304" cy="436"/>
              <a:chOff x="693" y="1722"/>
              <a:chExt cx="304" cy="436"/>
            </a:xfrm>
          </p:grpSpPr>
          <p:sp>
            <p:nvSpPr>
              <p:cNvPr id="404" name="Google Shape;404;p16"/>
              <p:cNvSpPr/>
              <p:nvPr/>
            </p:nvSpPr>
            <p:spPr>
              <a:xfrm>
                <a:off x="776" y="1722"/>
                <a:ext cx="139" cy="143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05" name="Google Shape;405;p16"/>
              <p:cNvCxnSpPr/>
              <p:nvPr/>
            </p:nvCxnSpPr>
            <p:spPr>
              <a:xfrm>
                <a:off x="845" y="1867"/>
                <a:ext cx="1" cy="13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06" name="Google Shape;406;p16"/>
              <p:cNvCxnSpPr/>
              <p:nvPr/>
            </p:nvCxnSpPr>
            <p:spPr>
              <a:xfrm>
                <a:off x="735" y="1904"/>
                <a:ext cx="220" cy="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07" name="Google Shape;407;p16"/>
              <p:cNvSpPr/>
              <p:nvPr/>
            </p:nvSpPr>
            <p:spPr>
              <a:xfrm>
                <a:off x="693" y="2001"/>
                <a:ext cx="304" cy="157"/>
              </a:xfrm>
              <a:custGeom>
                <a:rect b="b" l="l" r="r" t="t"/>
                <a:pathLst>
                  <a:path extrusionOk="0" h="54" w="108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08" name="Google Shape;408;p16"/>
            <p:cNvSpPr txBox="1"/>
            <p:nvPr/>
          </p:nvSpPr>
          <p:spPr>
            <a:xfrm>
              <a:off x="453" y="2105"/>
              <a:ext cx="840" cy="263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53975" lIns="107950" spcFirstLastPara="1" rIns="107950" wrap="square" tIns="53975">
              <a:sp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Customer</a:t>
              </a:r>
              <a:endParaRPr/>
            </a:p>
          </p:txBody>
        </p:sp>
      </p:grpSp>
      <p:cxnSp>
        <p:nvCxnSpPr>
          <p:cNvPr id="409" name="Google Shape;409;p16"/>
          <p:cNvCxnSpPr/>
          <p:nvPr/>
        </p:nvCxnSpPr>
        <p:spPr>
          <a:xfrm flipH="1" rot="10800000">
            <a:off x="1685925" y="2579353"/>
            <a:ext cx="1581151" cy="8382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0" name="Google Shape;410;p16"/>
          <p:cNvCxnSpPr/>
          <p:nvPr/>
        </p:nvCxnSpPr>
        <p:spPr>
          <a:xfrm>
            <a:off x="1365251" y="3712829"/>
            <a:ext cx="1854200" cy="317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11" name="Google Shape;411;p16"/>
          <p:cNvCxnSpPr/>
          <p:nvPr/>
        </p:nvCxnSpPr>
        <p:spPr>
          <a:xfrm>
            <a:off x="1730375" y="4211304"/>
            <a:ext cx="1435100" cy="57467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grpSp>
        <p:nvGrpSpPr>
          <p:cNvPr id="412" name="Google Shape;412;p16"/>
          <p:cNvGrpSpPr/>
          <p:nvPr/>
        </p:nvGrpSpPr>
        <p:grpSpPr>
          <a:xfrm>
            <a:off x="7091363" y="3119103"/>
            <a:ext cx="1739900" cy="1357313"/>
            <a:chOff x="4299" y="1608"/>
            <a:chExt cx="1096" cy="855"/>
          </a:xfrm>
        </p:grpSpPr>
        <p:grpSp>
          <p:nvGrpSpPr>
            <p:cNvPr id="413" name="Google Shape;413;p16"/>
            <p:cNvGrpSpPr/>
            <p:nvPr/>
          </p:nvGrpSpPr>
          <p:grpSpPr>
            <a:xfrm>
              <a:off x="4683" y="1608"/>
              <a:ext cx="304" cy="436"/>
              <a:chOff x="7654" y="3380"/>
              <a:chExt cx="554" cy="754"/>
            </a:xfrm>
          </p:grpSpPr>
          <p:sp>
            <p:nvSpPr>
              <p:cNvPr id="414" name="Google Shape;414;p16"/>
              <p:cNvSpPr/>
              <p:nvPr/>
            </p:nvSpPr>
            <p:spPr>
              <a:xfrm>
                <a:off x="7805" y="3380"/>
                <a:ext cx="253" cy="248"/>
              </a:xfrm>
              <a:prstGeom prst="ellipse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415" name="Google Shape;415;p16"/>
              <p:cNvCxnSpPr/>
              <p:nvPr/>
            </p:nvCxnSpPr>
            <p:spPr>
              <a:xfrm>
                <a:off x="7931" y="3630"/>
                <a:ext cx="1" cy="232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cxnSp>
            <p:nvCxnSpPr>
              <p:cNvPr id="416" name="Google Shape;416;p16"/>
              <p:cNvCxnSpPr/>
              <p:nvPr/>
            </p:nvCxnSpPr>
            <p:spPr>
              <a:xfrm>
                <a:off x="7731" y="3695"/>
                <a:ext cx="401" cy="1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</p:cxnSp>
          <p:sp>
            <p:nvSpPr>
              <p:cNvPr id="417" name="Google Shape;417;p16"/>
              <p:cNvSpPr/>
              <p:nvPr/>
            </p:nvSpPr>
            <p:spPr>
              <a:xfrm>
                <a:off x="7654" y="3862"/>
                <a:ext cx="554" cy="272"/>
              </a:xfrm>
              <a:custGeom>
                <a:rect b="b" l="l" r="r" t="t"/>
                <a:pathLst>
                  <a:path extrusionOk="0" h="54" w="108">
                    <a:moveTo>
                      <a:pt x="0" y="54"/>
                    </a:moveTo>
                    <a:lnTo>
                      <a:pt x="54" y="0"/>
                    </a:lnTo>
                    <a:lnTo>
                      <a:pt x="108" y="54"/>
                    </a:lnTo>
                  </a:path>
                </a:pathLst>
              </a:cu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med" w="med" type="none"/>
                <a:tailEnd len="med" w="med" type="none"/>
              </a:ln>
            </p:spPr>
            <p:txBody>
              <a:bodyPr anchorCtr="0" anchor="t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418" name="Google Shape;418;p16"/>
            <p:cNvSpPr txBox="1"/>
            <p:nvPr/>
          </p:nvSpPr>
          <p:spPr>
            <a:xfrm>
              <a:off x="4299" y="2007"/>
              <a:ext cx="1096" cy="456"/>
            </a:xfrm>
            <a:prstGeom prst="rect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t" bIns="53975" lIns="107950" spcFirstLastPara="1" rIns="107950" wrap="square" tIns="53975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Bank</a:t>
              </a:r>
              <a:r>
                <a:rPr b="0" i="0" lang="en-US" sz="2000" u="none" cap="none" strike="noStrike">
                  <a:solidFill>
                    <a:srgbClr val="FFFF99"/>
                  </a:solidFill>
                  <a:latin typeface="Arial"/>
                  <a:ea typeface="Arial"/>
                  <a:cs typeface="Arial"/>
                  <a:sym typeface="Arial"/>
                </a:rPr>
                <a:t> </a:t>
              </a: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Consortium</a:t>
              </a:r>
              <a:endParaRPr b="0" i="0" sz="2000" u="none" cap="none" strike="noStrike">
                <a:solidFill>
                  <a:srgbClr val="FFFF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419" name="Google Shape;419;p16"/>
          <p:cNvCxnSpPr/>
          <p:nvPr/>
        </p:nvCxnSpPr>
        <p:spPr>
          <a:xfrm>
            <a:off x="5559426" y="2509504"/>
            <a:ext cx="1765300" cy="86360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0" name="Google Shape;420;p16"/>
          <p:cNvCxnSpPr/>
          <p:nvPr/>
        </p:nvCxnSpPr>
        <p:spPr>
          <a:xfrm>
            <a:off x="5727702" y="3716003"/>
            <a:ext cx="1552575" cy="0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421" name="Google Shape;421;p16"/>
          <p:cNvCxnSpPr/>
          <p:nvPr/>
        </p:nvCxnSpPr>
        <p:spPr>
          <a:xfrm flipH="1" rot="10800000">
            <a:off x="5695951" y="4119229"/>
            <a:ext cx="1463675" cy="650875"/>
          </a:xfrm>
          <a:prstGeom prst="straightConnector1">
            <a:avLst/>
          </a:prstGeom>
          <a:noFill/>
          <a:ln cap="flat" cmpd="sng" w="28575">
            <a:solidFill>
              <a:schemeClr val="folHlink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22" name="Google Shape;422;p16"/>
          <p:cNvSpPr txBox="1"/>
          <p:nvPr/>
        </p:nvSpPr>
        <p:spPr>
          <a:xfrm>
            <a:off x="187406" y="1397562"/>
            <a:ext cx="3803270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A Corrected Example</a:t>
            </a:r>
            <a:endParaRPr b="1" i="0" sz="3600" u="none" cap="none" strike="noStrik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17"/>
          <p:cNvSpPr txBox="1"/>
          <p:nvPr/>
        </p:nvSpPr>
        <p:spPr>
          <a:xfrm>
            <a:off x="457200" y="2819400"/>
            <a:ext cx="8229600" cy="7159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39E10"/>
              </a:buClr>
              <a:buSzPts val="2800"/>
              <a:buFont typeface="Arial"/>
              <a:buNone/>
            </a:pPr>
            <a:r>
              <a:rPr b="1" i="0" lang="en-US" sz="2800" u="none" cap="none" strike="noStrike">
                <a:solidFill>
                  <a:srgbClr val="D39E10"/>
                </a:solidFill>
                <a:latin typeface="Arial"/>
                <a:ea typeface="Arial"/>
                <a:cs typeface="Arial"/>
                <a:sym typeface="Arial"/>
              </a:rPr>
              <a:t>USE CASE DEVELOPMENT GUIDELINES</a:t>
            </a:r>
            <a:endParaRPr b="1" i="0" sz="2800" u="none" cap="none" strike="noStrike">
              <a:solidFill>
                <a:srgbClr val="D39E1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1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How to do it:</a:t>
            </a:r>
            <a:endParaRPr sz="2800"/>
          </a:p>
        </p:txBody>
      </p:sp>
      <p:sp>
        <p:nvSpPr>
          <p:cNvPr id="433" name="Google Shape;433;p18"/>
          <p:cNvSpPr txBox="1"/>
          <p:nvPr/>
        </p:nvSpPr>
        <p:spPr>
          <a:xfrm>
            <a:off x="190500" y="1051563"/>
            <a:ext cx="8458200" cy="5611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228600" lvl="0" marL="2286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1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Identify and Describe the Actors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Identify actors and their needs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computers, subsystems and people will drive our system?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“actor” is anything that interacts with the system.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 have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goals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; these goals drive Use Case development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An alternative way to think about Use Cases are not just as a template for related scenarios, but instead as a template for </a:t>
            </a:r>
            <a:r>
              <a:rPr b="0" i="1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 interactions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list of actors and their goals</a:t>
            </a:r>
            <a:endParaRPr/>
          </a:p>
          <a:p>
            <a:pPr indent="-228600" lvl="0" marL="228600" marR="0" rtl="0" algn="l">
              <a:lnSpc>
                <a:spcPct val="9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1" i="0" sz="12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2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Identify the Use Cases and write a brief description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 does each actor need our system to do?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Each need shows up as a result in our system. </a:t>
            </a:r>
            <a:endParaRPr/>
          </a:p>
          <a:p>
            <a:pPr indent="-228600" lvl="2" marL="914400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You are still breadth-oriented for now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Important to have a name and a description of each use case, but nothing more (yet)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At this point you can have high-level “bubble diagram”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 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Catalog of current use cases</a:t>
            </a:r>
            <a:endParaRPr/>
          </a:p>
          <a:p>
            <a:pPr indent="-228600" lvl="1" marL="5715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Noto Sans Symbols"/>
              <a:buNone/>
            </a:pPr>
            <a:r>
              <a:t/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25005d3ad86_1_76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What is a Use Case?</a:t>
            </a:r>
            <a:endParaRPr sz="2800"/>
          </a:p>
        </p:txBody>
      </p:sp>
      <p:sp>
        <p:nvSpPr>
          <p:cNvPr id="80" name="Google Shape;80;g25005d3ad86_1_76"/>
          <p:cNvSpPr txBox="1"/>
          <p:nvPr/>
        </p:nvSpPr>
        <p:spPr>
          <a:xfrm>
            <a:off x="57000" y="1018751"/>
            <a:ext cx="8839200" cy="571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588" lvl="0" marL="158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	“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 case describes </a:t>
            </a: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sequences of events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between an actor and a system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that </a:t>
            </a:r>
            <a:r>
              <a:rPr b="0" i="1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yield a result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of value to the actor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” (L&amp;W p. 149)</a:t>
            </a:r>
            <a:endParaRPr/>
          </a:p>
          <a:p>
            <a:pPr indent="-1588" lvl="0" marL="1588" marR="0" rtl="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None/>
            </a:pPr>
            <a:r>
              <a:t/>
            </a:r>
            <a:endParaRPr b="0" i="0" sz="1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Char char="•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behavior is how a system acts and reacts – “scenarios”</a:t>
            </a:r>
            <a:endParaRPr/>
          </a:p>
          <a:p>
            <a:pPr indent="-228600" lvl="1" marL="688975" marR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outwardly visible &amp; testable activity of a system</a:t>
            </a:r>
            <a:endParaRPr/>
          </a:p>
          <a:p>
            <a:pPr indent="-228600" lvl="1" marL="688975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Char char="▪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System behavior is captured in use cases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/>
          </a:p>
          <a:p>
            <a:pPr indent="-228600" lvl="2" marL="1028700" marR="0" rtl="0" algn="l">
              <a:lnSpc>
                <a:spcPct val="9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•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describe the system, its environment, and the relationship between the system and its environment.</a:t>
            </a:r>
            <a:endParaRPr/>
          </a:p>
          <a:p>
            <a:pPr indent="3175" lvl="0" marL="0" marR="0" rtl="0" algn="l">
              <a:lnSpc>
                <a:spcPct val="9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1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3175" lvl="0" marL="0" marR="0" rtl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 case is a template for a collection of related scenarios; or scenarios can be seen as instances of use cases. </a:t>
            </a:r>
            <a:endParaRPr/>
          </a:p>
          <a:p>
            <a:pPr indent="-228600" lvl="0" marL="282575" marR="0" rtl="0" algn="l">
              <a:lnSpc>
                <a:spcPct val="90000"/>
              </a:lnSpc>
              <a:spcBef>
                <a:spcPts val="44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None/>
            </a:pPr>
            <a:r>
              <a:t/>
            </a:r>
            <a:endParaRPr b="0" i="0" sz="2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1" name="Google Shape;81;g25005d3ad86_1_76"/>
          <p:cNvSpPr/>
          <p:nvPr/>
        </p:nvSpPr>
        <p:spPr>
          <a:xfrm>
            <a:off x="57000" y="4198479"/>
            <a:ext cx="2984500" cy="2455674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Scenario 1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 on to system.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Enter subject in search.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 course list.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course list.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courses.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Confirm availability.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final schedule.</a:t>
            </a:r>
            <a:endParaRPr/>
          </a:p>
        </p:txBody>
      </p:sp>
      <p:sp>
        <p:nvSpPr>
          <p:cNvPr id="82" name="Google Shape;82;g25005d3ad86_1_76"/>
          <p:cNvSpPr/>
          <p:nvPr/>
        </p:nvSpPr>
        <p:spPr>
          <a:xfrm>
            <a:off x="3443637" y="4936435"/>
            <a:ext cx="2352675" cy="666750"/>
          </a:xfrm>
          <a:prstGeom prst="ellipse">
            <a:avLst/>
          </a:prstGeom>
          <a:solidFill>
            <a:schemeClr val="dk1"/>
          </a:solidFill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Register for Courses</a:t>
            </a:r>
            <a:endParaRPr/>
          </a:p>
        </p:txBody>
      </p:sp>
      <p:sp>
        <p:nvSpPr>
          <p:cNvPr id="83" name="Google Shape;83;g25005d3ad86_1_76"/>
          <p:cNvSpPr/>
          <p:nvPr/>
        </p:nvSpPr>
        <p:spPr>
          <a:xfrm>
            <a:off x="6180449" y="3801136"/>
            <a:ext cx="2959100" cy="3056864"/>
          </a:xfrm>
          <a:prstGeom prst="rect">
            <a:avLst/>
          </a:prstGeom>
          <a:solidFill>
            <a:srgbClr val="DDDDDD"/>
          </a:solidFill>
          <a:ln cap="flat" cmpd="sng" w="9525">
            <a:solidFill>
              <a:srgbClr val="C0C0C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600" u="sng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Scenario 2</a:t>
            </a:r>
            <a:endParaRPr b="0" i="0" sz="1600" u="none" cap="none" strike="noStrik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Log on to system.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Enter subject in search.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Invalid subject.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Re-enter subject.</a:t>
            </a: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Get course list.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course list.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Select courses.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Confirm availability.</a:t>
            </a:r>
            <a:endParaRPr/>
          </a:p>
          <a:p>
            <a:pPr indent="0" lvl="0" marL="0" marR="0" rtl="0" algn="l">
              <a:lnSpc>
                <a:spcPct val="7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0" i="0" lang="en-US" sz="16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Display final schedule.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7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19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How to do it:</a:t>
            </a:r>
            <a:endParaRPr sz="2800"/>
          </a:p>
        </p:txBody>
      </p:sp>
      <p:sp>
        <p:nvSpPr>
          <p:cNvPr id="439" name="Google Shape;439;p19"/>
          <p:cNvSpPr txBox="1"/>
          <p:nvPr/>
        </p:nvSpPr>
        <p:spPr>
          <a:xfrm>
            <a:off x="190500" y="10668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3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Identify Actor to Use Case relationships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may involve multiple actors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may affect multiple actors (indirectly)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Catalog with full scope identified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4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Outline the Individual Use Cases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1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For each use case, write the simple case: goal delivers.</a:t>
            </a:r>
            <a:endParaRPr b="0" i="0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main success scenario, the “happy day” case.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Easiest to read and understand.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Everything else is a complication on this.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Capture each actor’s intent &amp; responsibility, from trigger to completion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Say what information passes between them.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Number each line.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readable description of system’s functions.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3" name="Shape 4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" name="Google Shape;444;p20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How to do it:</a:t>
            </a:r>
            <a:endParaRPr sz="2800"/>
          </a:p>
        </p:txBody>
      </p:sp>
      <p:sp>
        <p:nvSpPr>
          <p:cNvPr id="445" name="Google Shape;445;p20"/>
          <p:cNvSpPr txBox="1"/>
          <p:nvPr/>
        </p:nvSpPr>
        <p:spPr>
          <a:xfrm>
            <a:off x="190500" y="1070683"/>
            <a:ext cx="8548687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4450" lIns="90475" spcFirstLastPara="1" rIns="90475" wrap="square" tIns="44450">
            <a:no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5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Refine the Use Cases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Identify alternate scenarios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Alternate success scenarios</a:t>
            </a:r>
            <a:endParaRPr/>
          </a:p>
          <a:p>
            <a:pPr indent="-22860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Scenarios that may not be common but are not unanticipated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Failure scenarios</a:t>
            </a:r>
            <a:endParaRPr/>
          </a:p>
          <a:p>
            <a:pPr indent="-22860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Usually, each step can fail.</a:t>
            </a:r>
            <a:endParaRPr/>
          </a:p>
          <a:p>
            <a:pPr indent="-228600" lvl="3" marL="125730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Char char="–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Also need to consider what happens if a precondition does not hold</a:t>
            </a:r>
            <a:endParaRPr/>
          </a:p>
          <a:p>
            <a:pPr indent="-228600" lvl="2" marL="9144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list of alternate scenarios per use case.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0" i="1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1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 6</a:t>
            </a:r>
            <a:r>
              <a:rPr b="0" i="0" lang="en-US" sz="24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 Verify &amp; Validate the Use Cases (not in text)</a:t>
            </a:r>
            <a:endParaRPr b="0" i="1" sz="2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286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Did you get all of the use case?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Are they (especially the highest priority ones) all correct?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Ensure stakeholder goals are all present or “covered”, and that none of the goals are contrived or not representative of a customer need.</a:t>
            </a:r>
            <a:endParaRPr/>
          </a:p>
          <a:p>
            <a:pPr indent="-228600" lvl="1" marL="5715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RESULT: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complete set of Use Cases with customer, user, all stakeholder buy-in.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21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Use Case Guidelines</a:t>
            </a:r>
            <a:endParaRPr sz="2800"/>
          </a:p>
        </p:txBody>
      </p:sp>
      <p:sp>
        <p:nvSpPr>
          <p:cNvPr id="451" name="Google Shape;451;p21"/>
          <p:cNvSpPr txBox="1"/>
          <p:nvPr/>
        </p:nvSpPr>
        <p:spPr>
          <a:xfrm>
            <a:off x="190500" y="1066800"/>
            <a:ext cx="8686800" cy="57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 Case Development is an iterative process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1-3 in particular focus on the breadth of the catalog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Steps 4-5 focus on depth of prioritized use cases in the catalog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Note: Other parallel activities can and should be going on: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UI prototyping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Architecture document drafts and initial interface code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Resource planning, scheduling, etc.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22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0" i="0" sz="11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well-structured use case diagram: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Communicates a single aspect of a system's use case view.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only use cases and actors essential to understanding that aspect of the systems behaviour that the diagram is modelling.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consistent in its level of abstraction.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 not so minimalistic as to misinform the reader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is NOT just for developers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2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</a:t>
            </a:r>
            <a:r>
              <a:rPr lang="en-US" sz="2800"/>
              <a:t>se Case Tips</a:t>
            </a:r>
            <a:endParaRPr/>
          </a:p>
        </p:txBody>
      </p:sp>
      <p:sp>
        <p:nvSpPr>
          <p:cNvPr id="457" name="Google Shape;457;p22"/>
          <p:cNvSpPr txBox="1"/>
          <p:nvPr/>
        </p:nvSpPr>
        <p:spPr>
          <a:xfrm>
            <a:off x="190500" y="990600"/>
            <a:ext cx="8610600" cy="5867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No-No’s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are not “flowcharts”</a:t>
            </a:r>
            <a:endParaRPr b="0" i="1" sz="2000" u="none" cap="none" strike="noStrike">
              <a:solidFill>
                <a:srgbClr val="000000"/>
              </a:solidFill>
              <a:latin typeface="Bodoni"/>
              <a:ea typeface="Bodoni"/>
              <a:cs typeface="Bodoni"/>
              <a:sym typeface="Bodoni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not use in isolation!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your Use Cases in “phases”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6 steps from before – “lather, rinse, repeat”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After identifying a full catalog of refined use cases, you can start to “factor” your use cases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Factoring use cases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 so far are independent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Document use case as a statement of user need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Have not yet discussed how they relate to each other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“analysis”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Considers how use cases relate to each other</a:t>
            </a:r>
            <a:endParaRPr/>
          </a:p>
          <a:p>
            <a:pPr indent="-228600" lvl="2" marL="11430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Begins to partition the problem space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i="1" lang="en-US" sz="2000"/>
              <a:t>We</a:t>
            </a: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suggest 2 use case models, one after elicitation (SRS), then another at the start of analysis (Architecture doc)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2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Use Case Model +</a:t>
            </a:r>
            <a:endParaRPr sz="2800"/>
          </a:p>
        </p:txBody>
      </p:sp>
      <p:grpSp>
        <p:nvGrpSpPr>
          <p:cNvPr id="89" name="Google Shape;89;p2"/>
          <p:cNvGrpSpPr/>
          <p:nvPr/>
        </p:nvGrpSpPr>
        <p:grpSpPr>
          <a:xfrm>
            <a:off x="6697977" y="4194396"/>
            <a:ext cx="685800" cy="1143000"/>
            <a:chOff x="1249" y="2496"/>
            <a:chExt cx="432" cy="720"/>
          </a:xfrm>
        </p:grpSpPr>
        <p:sp>
          <p:nvSpPr>
            <p:cNvPr id="90" name="Google Shape;90;p2"/>
            <p:cNvSpPr/>
            <p:nvPr/>
          </p:nvSpPr>
          <p:spPr>
            <a:xfrm>
              <a:off x="1249" y="2496"/>
              <a:ext cx="43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91" name="Google Shape;91;p2"/>
            <p:cNvCxnSpPr/>
            <p:nvPr/>
          </p:nvCxnSpPr>
          <p:spPr>
            <a:xfrm>
              <a:off x="1537" y="2496"/>
              <a:ext cx="144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2" name="Google Shape;92;p2"/>
            <p:cNvCxnSpPr/>
            <p:nvPr/>
          </p:nvCxnSpPr>
          <p:spPr>
            <a:xfrm>
              <a:off x="1537" y="2496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3" name="Google Shape;93;p2"/>
            <p:cNvCxnSpPr/>
            <p:nvPr/>
          </p:nvCxnSpPr>
          <p:spPr>
            <a:xfrm rot="10800000">
              <a:off x="1537" y="2640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4" name="Google Shape;94;p2"/>
            <p:cNvCxnSpPr/>
            <p:nvPr/>
          </p:nvCxnSpPr>
          <p:spPr>
            <a:xfrm>
              <a:off x="1297" y="273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5" name="Google Shape;95;p2"/>
            <p:cNvCxnSpPr/>
            <p:nvPr/>
          </p:nvCxnSpPr>
          <p:spPr>
            <a:xfrm>
              <a:off x="1297" y="278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6" name="Google Shape;96;p2"/>
            <p:cNvCxnSpPr/>
            <p:nvPr/>
          </p:nvCxnSpPr>
          <p:spPr>
            <a:xfrm>
              <a:off x="1297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7" name="Google Shape;97;p2"/>
            <p:cNvCxnSpPr/>
            <p:nvPr/>
          </p:nvCxnSpPr>
          <p:spPr>
            <a:xfrm>
              <a:off x="1297" y="292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" name="Google Shape;98;p2"/>
            <p:cNvCxnSpPr/>
            <p:nvPr/>
          </p:nvCxnSpPr>
          <p:spPr>
            <a:xfrm>
              <a:off x="1297" y="288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" name="Google Shape;99;p2"/>
            <p:cNvCxnSpPr/>
            <p:nvPr/>
          </p:nvCxnSpPr>
          <p:spPr>
            <a:xfrm>
              <a:off x="1297" y="297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0" name="Google Shape;100;p2"/>
            <p:cNvCxnSpPr/>
            <p:nvPr/>
          </p:nvCxnSpPr>
          <p:spPr>
            <a:xfrm>
              <a:off x="1297" y="302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1" name="Google Shape;101;p2"/>
            <p:cNvCxnSpPr/>
            <p:nvPr/>
          </p:nvCxnSpPr>
          <p:spPr>
            <a:xfrm>
              <a:off x="1297" y="307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2" name="Google Shape;102;p2"/>
            <p:cNvCxnSpPr/>
            <p:nvPr/>
          </p:nvCxnSpPr>
          <p:spPr>
            <a:xfrm>
              <a:off x="1297" y="312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3" name="Google Shape;103;p2"/>
            <p:cNvCxnSpPr/>
            <p:nvPr/>
          </p:nvCxnSpPr>
          <p:spPr>
            <a:xfrm>
              <a:off x="1297" y="316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4" name="Google Shape;104;p2"/>
            <p:cNvCxnSpPr/>
            <p:nvPr/>
          </p:nvCxnSpPr>
          <p:spPr>
            <a:xfrm>
              <a:off x="1297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5" name="Google Shape;105;p2"/>
            <p:cNvCxnSpPr/>
            <p:nvPr/>
          </p:nvCxnSpPr>
          <p:spPr>
            <a:xfrm>
              <a:off x="1297" y="2592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6" name="Google Shape;106;p2"/>
            <p:cNvCxnSpPr/>
            <p:nvPr/>
          </p:nvCxnSpPr>
          <p:spPr>
            <a:xfrm>
              <a:off x="1297" y="2544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07" name="Google Shape;107;p2"/>
            <p:cNvCxnSpPr/>
            <p:nvPr/>
          </p:nvCxnSpPr>
          <p:spPr>
            <a:xfrm>
              <a:off x="1297" y="2640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08" name="Google Shape;108;p2"/>
          <p:cNvSpPr txBox="1"/>
          <p:nvPr/>
        </p:nvSpPr>
        <p:spPr>
          <a:xfrm>
            <a:off x="6102159" y="5413597"/>
            <a:ext cx="1877437" cy="64633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Supplementary</a:t>
            </a:r>
            <a:endParaRPr/>
          </a:p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endParaRPr/>
          </a:p>
        </p:txBody>
      </p:sp>
      <p:grpSp>
        <p:nvGrpSpPr>
          <p:cNvPr id="109" name="Google Shape;109;p2"/>
          <p:cNvGrpSpPr/>
          <p:nvPr/>
        </p:nvGrpSpPr>
        <p:grpSpPr>
          <a:xfrm>
            <a:off x="6685277" y="1679796"/>
            <a:ext cx="685800" cy="1143000"/>
            <a:chOff x="1249" y="2496"/>
            <a:chExt cx="432" cy="720"/>
          </a:xfrm>
        </p:grpSpPr>
        <p:sp>
          <p:nvSpPr>
            <p:cNvPr id="110" name="Google Shape;110;p2"/>
            <p:cNvSpPr/>
            <p:nvPr/>
          </p:nvSpPr>
          <p:spPr>
            <a:xfrm>
              <a:off x="1249" y="2496"/>
              <a:ext cx="43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11" name="Google Shape;111;p2"/>
            <p:cNvCxnSpPr/>
            <p:nvPr/>
          </p:nvCxnSpPr>
          <p:spPr>
            <a:xfrm>
              <a:off x="1537" y="2496"/>
              <a:ext cx="144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2" name="Google Shape;112;p2"/>
            <p:cNvCxnSpPr/>
            <p:nvPr/>
          </p:nvCxnSpPr>
          <p:spPr>
            <a:xfrm>
              <a:off x="1537" y="2496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3" name="Google Shape;113;p2"/>
            <p:cNvCxnSpPr/>
            <p:nvPr/>
          </p:nvCxnSpPr>
          <p:spPr>
            <a:xfrm rot="10800000">
              <a:off x="1537" y="2640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4" name="Google Shape;114;p2"/>
            <p:cNvCxnSpPr/>
            <p:nvPr/>
          </p:nvCxnSpPr>
          <p:spPr>
            <a:xfrm>
              <a:off x="1297" y="273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5" name="Google Shape;115;p2"/>
            <p:cNvCxnSpPr/>
            <p:nvPr/>
          </p:nvCxnSpPr>
          <p:spPr>
            <a:xfrm>
              <a:off x="1297" y="278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6" name="Google Shape;116;p2"/>
            <p:cNvCxnSpPr/>
            <p:nvPr/>
          </p:nvCxnSpPr>
          <p:spPr>
            <a:xfrm>
              <a:off x="1297" y="283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7" name="Google Shape;117;p2"/>
            <p:cNvCxnSpPr/>
            <p:nvPr/>
          </p:nvCxnSpPr>
          <p:spPr>
            <a:xfrm>
              <a:off x="1297" y="292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8" name="Google Shape;118;p2"/>
            <p:cNvCxnSpPr/>
            <p:nvPr/>
          </p:nvCxnSpPr>
          <p:spPr>
            <a:xfrm>
              <a:off x="1297" y="288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19" name="Google Shape;119;p2"/>
            <p:cNvCxnSpPr/>
            <p:nvPr/>
          </p:nvCxnSpPr>
          <p:spPr>
            <a:xfrm>
              <a:off x="1297" y="2976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0" name="Google Shape;120;p2"/>
            <p:cNvCxnSpPr/>
            <p:nvPr/>
          </p:nvCxnSpPr>
          <p:spPr>
            <a:xfrm>
              <a:off x="1297" y="3024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1" name="Google Shape;121;p2"/>
            <p:cNvCxnSpPr/>
            <p:nvPr/>
          </p:nvCxnSpPr>
          <p:spPr>
            <a:xfrm>
              <a:off x="1297" y="3072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2" name="Google Shape;122;p2"/>
            <p:cNvCxnSpPr/>
            <p:nvPr/>
          </p:nvCxnSpPr>
          <p:spPr>
            <a:xfrm>
              <a:off x="1297" y="3120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3" name="Google Shape;123;p2"/>
            <p:cNvCxnSpPr/>
            <p:nvPr/>
          </p:nvCxnSpPr>
          <p:spPr>
            <a:xfrm>
              <a:off x="1297" y="316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4" name="Google Shape;124;p2"/>
            <p:cNvCxnSpPr/>
            <p:nvPr/>
          </p:nvCxnSpPr>
          <p:spPr>
            <a:xfrm>
              <a:off x="1297" y="2688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5" name="Google Shape;125;p2"/>
            <p:cNvCxnSpPr/>
            <p:nvPr/>
          </p:nvCxnSpPr>
          <p:spPr>
            <a:xfrm>
              <a:off x="1297" y="2592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6" name="Google Shape;126;p2"/>
            <p:cNvCxnSpPr/>
            <p:nvPr/>
          </p:nvCxnSpPr>
          <p:spPr>
            <a:xfrm>
              <a:off x="1297" y="2544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27" name="Google Shape;127;p2"/>
            <p:cNvCxnSpPr/>
            <p:nvPr/>
          </p:nvCxnSpPr>
          <p:spPr>
            <a:xfrm>
              <a:off x="1297" y="2640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28" name="Google Shape;128;p2"/>
          <p:cNvSpPr txBox="1"/>
          <p:nvPr/>
        </p:nvSpPr>
        <p:spPr>
          <a:xfrm>
            <a:off x="6429295" y="2898997"/>
            <a:ext cx="119776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Glossary</a:t>
            </a:r>
            <a:endParaRPr/>
          </a:p>
        </p:txBody>
      </p:sp>
      <p:sp>
        <p:nvSpPr>
          <p:cNvPr id="129" name="Google Shape;129;p2"/>
          <p:cNvSpPr/>
          <p:nvPr/>
        </p:nvSpPr>
        <p:spPr>
          <a:xfrm>
            <a:off x="770252" y="1527396"/>
            <a:ext cx="5105400" cy="4953000"/>
          </a:xfrm>
          <a:prstGeom prst="rect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130" name="Google Shape;130;p2"/>
          <p:cNvGrpSpPr/>
          <p:nvPr/>
        </p:nvGrpSpPr>
        <p:grpSpPr>
          <a:xfrm>
            <a:off x="2027554" y="4194396"/>
            <a:ext cx="1196975" cy="1600200"/>
            <a:chOff x="365" y="2533"/>
            <a:chExt cx="754" cy="1008"/>
          </a:xfrm>
        </p:grpSpPr>
        <p:sp>
          <p:nvSpPr>
            <p:cNvPr id="131" name="Google Shape;131;p2"/>
            <p:cNvSpPr/>
            <p:nvPr/>
          </p:nvSpPr>
          <p:spPr>
            <a:xfrm>
              <a:off x="365" y="2533"/>
              <a:ext cx="624" cy="28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32" name="Google Shape;132;p2"/>
            <p:cNvSpPr/>
            <p:nvPr/>
          </p:nvSpPr>
          <p:spPr>
            <a:xfrm>
              <a:off x="687" y="2821"/>
              <a:ext cx="43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33" name="Google Shape;133;p2"/>
            <p:cNvCxnSpPr/>
            <p:nvPr/>
          </p:nvCxnSpPr>
          <p:spPr>
            <a:xfrm>
              <a:off x="975" y="2821"/>
              <a:ext cx="144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4" name="Google Shape;134;p2"/>
            <p:cNvCxnSpPr/>
            <p:nvPr/>
          </p:nvCxnSpPr>
          <p:spPr>
            <a:xfrm>
              <a:off x="975" y="2821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5" name="Google Shape;135;p2"/>
            <p:cNvCxnSpPr/>
            <p:nvPr/>
          </p:nvCxnSpPr>
          <p:spPr>
            <a:xfrm rot="10800000">
              <a:off x="975" y="2965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6" name="Google Shape;136;p2"/>
            <p:cNvCxnSpPr/>
            <p:nvPr/>
          </p:nvCxnSpPr>
          <p:spPr>
            <a:xfrm>
              <a:off x="735" y="3061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7" name="Google Shape;137;p2"/>
            <p:cNvCxnSpPr/>
            <p:nvPr/>
          </p:nvCxnSpPr>
          <p:spPr>
            <a:xfrm>
              <a:off x="735" y="3109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8" name="Google Shape;138;p2"/>
            <p:cNvCxnSpPr/>
            <p:nvPr/>
          </p:nvCxnSpPr>
          <p:spPr>
            <a:xfrm>
              <a:off x="735" y="3157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39" name="Google Shape;139;p2"/>
            <p:cNvCxnSpPr/>
            <p:nvPr/>
          </p:nvCxnSpPr>
          <p:spPr>
            <a:xfrm>
              <a:off x="735" y="325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0" name="Google Shape;140;p2"/>
            <p:cNvCxnSpPr/>
            <p:nvPr/>
          </p:nvCxnSpPr>
          <p:spPr>
            <a:xfrm>
              <a:off x="735" y="320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1" name="Google Shape;141;p2"/>
            <p:cNvCxnSpPr/>
            <p:nvPr/>
          </p:nvCxnSpPr>
          <p:spPr>
            <a:xfrm>
              <a:off x="735" y="3301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2" name="Google Shape;142;p2"/>
            <p:cNvCxnSpPr/>
            <p:nvPr/>
          </p:nvCxnSpPr>
          <p:spPr>
            <a:xfrm>
              <a:off x="735" y="3349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3" name="Google Shape;143;p2"/>
            <p:cNvCxnSpPr/>
            <p:nvPr/>
          </p:nvCxnSpPr>
          <p:spPr>
            <a:xfrm>
              <a:off x="735" y="3397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4" name="Google Shape;144;p2"/>
            <p:cNvCxnSpPr/>
            <p:nvPr/>
          </p:nvCxnSpPr>
          <p:spPr>
            <a:xfrm>
              <a:off x="735" y="344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5" name="Google Shape;145;p2"/>
            <p:cNvCxnSpPr/>
            <p:nvPr/>
          </p:nvCxnSpPr>
          <p:spPr>
            <a:xfrm>
              <a:off x="735" y="349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6" name="Google Shape;146;p2"/>
            <p:cNvCxnSpPr/>
            <p:nvPr/>
          </p:nvCxnSpPr>
          <p:spPr>
            <a:xfrm>
              <a:off x="735" y="301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7" name="Google Shape;147;p2"/>
            <p:cNvCxnSpPr/>
            <p:nvPr/>
          </p:nvCxnSpPr>
          <p:spPr>
            <a:xfrm>
              <a:off x="735" y="2917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8" name="Google Shape;148;p2"/>
            <p:cNvCxnSpPr/>
            <p:nvPr/>
          </p:nvCxnSpPr>
          <p:spPr>
            <a:xfrm>
              <a:off x="735" y="2869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49" name="Google Shape;149;p2"/>
            <p:cNvCxnSpPr/>
            <p:nvPr/>
          </p:nvCxnSpPr>
          <p:spPr>
            <a:xfrm>
              <a:off x="735" y="2965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50" name="Google Shape;150;p2"/>
          <p:cNvSpPr txBox="1"/>
          <p:nvPr/>
        </p:nvSpPr>
        <p:spPr>
          <a:xfrm>
            <a:off x="2141853" y="5946997"/>
            <a:ext cx="286595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Use-Case Specifications</a:t>
            </a:r>
            <a:endParaRPr/>
          </a:p>
        </p:txBody>
      </p:sp>
      <p:grpSp>
        <p:nvGrpSpPr>
          <p:cNvPr id="151" name="Google Shape;151;p2"/>
          <p:cNvGrpSpPr/>
          <p:nvPr/>
        </p:nvGrpSpPr>
        <p:grpSpPr>
          <a:xfrm>
            <a:off x="3322954" y="4194396"/>
            <a:ext cx="1196975" cy="1600200"/>
            <a:chOff x="365" y="2533"/>
            <a:chExt cx="754" cy="1008"/>
          </a:xfrm>
        </p:grpSpPr>
        <p:sp>
          <p:nvSpPr>
            <p:cNvPr id="152" name="Google Shape;152;p2"/>
            <p:cNvSpPr/>
            <p:nvPr/>
          </p:nvSpPr>
          <p:spPr>
            <a:xfrm>
              <a:off x="365" y="2533"/>
              <a:ext cx="624" cy="28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53" name="Google Shape;153;p2"/>
            <p:cNvSpPr/>
            <p:nvPr/>
          </p:nvSpPr>
          <p:spPr>
            <a:xfrm>
              <a:off x="687" y="2821"/>
              <a:ext cx="432" cy="720"/>
            </a:xfrm>
            <a:prstGeom prst="rect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54" name="Google Shape;154;p2"/>
            <p:cNvCxnSpPr/>
            <p:nvPr/>
          </p:nvCxnSpPr>
          <p:spPr>
            <a:xfrm>
              <a:off x="975" y="2821"/>
              <a:ext cx="144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5" name="Google Shape;155;p2"/>
            <p:cNvCxnSpPr/>
            <p:nvPr/>
          </p:nvCxnSpPr>
          <p:spPr>
            <a:xfrm>
              <a:off x="975" y="2821"/>
              <a:ext cx="0" cy="144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6" name="Google Shape;156;p2"/>
            <p:cNvCxnSpPr/>
            <p:nvPr/>
          </p:nvCxnSpPr>
          <p:spPr>
            <a:xfrm rot="10800000">
              <a:off x="975" y="2965"/>
              <a:ext cx="144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7" name="Google Shape;157;p2"/>
            <p:cNvCxnSpPr/>
            <p:nvPr/>
          </p:nvCxnSpPr>
          <p:spPr>
            <a:xfrm>
              <a:off x="735" y="3061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8" name="Google Shape;158;p2"/>
            <p:cNvCxnSpPr/>
            <p:nvPr/>
          </p:nvCxnSpPr>
          <p:spPr>
            <a:xfrm>
              <a:off x="735" y="3109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59" name="Google Shape;159;p2"/>
            <p:cNvCxnSpPr/>
            <p:nvPr/>
          </p:nvCxnSpPr>
          <p:spPr>
            <a:xfrm>
              <a:off x="735" y="3157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0" name="Google Shape;160;p2"/>
            <p:cNvCxnSpPr/>
            <p:nvPr/>
          </p:nvCxnSpPr>
          <p:spPr>
            <a:xfrm>
              <a:off x="735" y="325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1" name="Google Shape;161;p2"/>
            <p:cNvCxnSpPr/>
            <p:nvPr/>
          </p:nvCxnSpPr>
          <p:spPr>
            <a:xfrm>
              <a:off x="735" y="320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2" name="Google Shape;162;p2"/>
            <p:cNvCxnSpPr/>
            <p:nvPr/>
          </p:nvCxnSpPr>
          <p:spPr>
            <a:xfrm>
              <a:off x="735" y="3301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3" name="Google Shape;163;p2"/>
            <p:cNvCxnSpPr/>
            <p:nvPr/>
          </p:nvCxnSpPr>
          <p:spPr>
            <a:xfrm>
              <a:off x="735" y="3349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4" name="Google Shape;164;p2"/>
            <p:cNvCxnSpPr/>
            <p:nvPr/>
          </p:nvCxnSpPr>
          <p:spPr>
            <a:xfrm>
              <a:off x="735" y="3397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5" name="Google Shape;165;p2"/>
            <p:cNvCxnSpPr/>
            <p:nvPr/>
          </p:nvCxnSpPr>
          <p:spPr>
            <a:xfrm>
              <a:off x="735" y="3445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6" name="Google Shape;166;p2"/>
            <p:cNvCxnSpPr/>
            <p:nvPr/>
          </p:nvCxnSpPr>
          <p:spPr>
            <a:xfrm>
              <a:off x="735" y="349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7" name="Google Shape;167;p2"/>
            <p:cNvCxnSpPr/>
            <p:nvPr/>
          </p:nvCxnSpPr>
          <p:spPr>
            <a:xfrm>
              <a:off x="735" y="3013"/>
              <a:ext cx="336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8" name="Google Shape;168;p2"/>
            <p:cNvCxnSpPr/>
            <p:nvPr/>
          </p:nvCxnSpPr>
          <p:spPr>
            <a:xfrm>
              <a:off x="735" y="2917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69" name="Google Shape;169;p2"/>
            <p:cNvCxnSpPr/>
            <p:nvPr/>
          </p:nvCxnSpPr>
          <p:spPr>
            <a:xfrm>
              <a:off x="735" y="2869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170" name="Google Shape;170;p2"/>
            <p:cNvCxnSpPr/>
            <p:nvPr/>
          </p:nvCxnSpPr>
          <p:spPr>
            <a:xfrm>
              <a:off x="735" y="2965"/>
              <a:ext cx="209" cy="0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sp>
        <p:nvSpPr>
          <p:cNvPr id="171" name="Google Shape;171;p2"/>
          <p:cNvSpPr txBox="1"/>
          <p:nvPr/>
        </p:nvSpPr>
        <p:spPr>
          <a:xfrm>
            <a:off x="3322952" y="5108796"/>
            <a:ext cx="457200" cy="46166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...</a:t>
            </a:r>
            <a:endParaRPr/>
          </a:p>
        </p:txBody>
      </p:sp>
      <p:grpSp>
        <p:nvGrpSpPr>
          <p:cNvPr id="172" name="Google Shape;172;p2"/>
          <p:cNvGrpSpPr/>
          <p:nvPr/>
        </p:nvGrpSpPr>
        <p:grpSpPr>
          <a:xfrm>
            <a:off x="1303653" y="2289396"/>
            <a:ext cx="701675" cy="801688"/>
            <a:chOff x="7654" y="3380"/>
            <a:chExt cx="554" cy="754"/>
          </a:xfrm>
        </p:grpSpPr>
        <p:sp>
          <p:nvSpPr>
            <p:cNvPr id="173" name="Google Shape;173;p2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74" name="Google Shape;174;p2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75" name="Google Shape;175;p2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76" name="Google Shape;176;p2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77" name="Google Shape;177;p2"/>
          <p:cNvSpPr/>
          <p:nvPr/>
        </p:nvSpPr>
        <p:spPr>
          <a:xfrm>
            <a:off x="2827652" y="2136996"/>
            <a:ext cx="990600" cy="457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"/>
          <p:cNvSpPr/>
          <p:nvPr/>
        </p:nvSpPr>
        <p:spPr>
          <a:xfrm>
            <a:off x="2294252" y="3051396"/>
            <a:ext cx="990600" cy="457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000" u="none" cap="none" strike="noStrike">
              <a:solidFill>
                <a:srgbClr val="00CC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79" name="Google Shape;179;p2"/>
          <p:cNvCxnSpPr/>
          <p:nvPr/>
        </p:nvCxnSpPr>
        <p:spPr>
          <a:xfrm flipH="1" rot="10800000">
            <a:off x="2141852" y="2365596"/>
            <a:ext cx="685800" cy="3048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80" name="Google Shape;180;p2"/>
          <p:cNvSpPr/>
          <p:nvPr/>
        </p:nvSpPr>
        <p:spPr>
          <a:xfrm>
            <a:off x="3351527" y="3060921"/>
            <a:ext cx="990600" cy="457200"/>
          </a:xfrm>
          <a:prstGeom prst="ellipse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81" name="Google Shape;181;p2"/>
          <p:cNvCxnSpPr/>
          <p:nvPr/>
        </p:nvCxnSpPr>
        <p:spPr>
          <a:xfrm>
            <a:off x="2141852" y="2822796"/>
            <a:ext cx="6096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grpSp>
        <p:nvGrpSpPr>
          <p:cNvPr id="182" name="Google Shape;182;p2"/>
          <p:cNvGrpSpPr/>
          <p:nvPr/>
        </p:nvGrpSpPr>
        <p:grpSpPr>
          <a:xfrm>
            <a:off x="4656453" y="2365596"/>
            <a:ext cx="701675" cy="801688"/>
            <a:chOff x="7654" y="3380"/>
            <a:chExt cx="554" cy="754"/>
          </a:xfrm>
        </p:grpSpPr>
        <p:sp>
          <p:nvSpPr>
            <p:cNvPr id="183" name="Google Shape;183;p2"/>
            <p:cNvSpPr/>
            <p:nvPr/>
          </p:nvSpPr>
          <p:spPr>
            <a:xfrm>
              <a:off x="7805" y="3380"/>
              <a:ext cx="253" cy="248"/>
            </a:xfrm>
            <a:prstGeom prst="ellipse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cxnSp>
          <p:nvCxnSpPr>
            <p:cNvPr id="184" name="Google Shape;184;p2"/>
            <p:cNvCxnSpPr/>
            <p:nvPr/>
          </p:nvCxnSpPr>
          <p:spPr>
            <a:xfrm>
              <a:off x="7931" y="3630"/>
              <a:ext cx="1" cy="232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85" name="Google Shape;185;p2"/>
            <p:cNvCxnSpPr/>
            <p:nvPr/>
          </p:nvCxnSpPr>
          <p:spPr>
            <a:xfrm>
              <a:off x="7731" y="3695"/>
              <a:ext cx="401" cy="1"/>
            </a:xfrm>
            <a:prstGeom prst="straightConnector1">
              <a:avLst/>
            </a:pr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sp>
          <p:nvSpPr>
            <p:cNvPr id="186" name="Google Shape;186;p2"/>
            <p:cNvSpPr/>
            <p:nvPr/>
          </p:nvSpPr>
          <p:spPr>
            <a:xfrm>
              <a:off x="7654" y="3862"/>
              <a:ext cx="554" cy="272"/>
            </a:xfrm>
            <a:custGeom>
              <a:rect b="b" l="l" r="r" t="t"/>
              <a:pathLst>
                <a:path extrusionOk="0" h="54" w="108">
                  <a:moveTo>
                    <a:pt x="0" y="54"/>
                  </a:moveTo>
                  <a:lnTo>
                    <a:pt x="54" y="0"/>
                  </a:lnTo>
                  <a:lnTo>
                    <a:pt x="108" y="54"/>
                  </a:lnTo>
                </a:path>
              </a:pathLst>
            </a:custGeom>
            <a:noFill/>
            <a:ln cap="flat" cmpd="sng" w="28575">
              <a:solidFill>
                <a:schemeClr val="dk1"/>
              </a:solidFill>
              <a:prstDash val="solid"/>
              <a:round/>
              <a:headEnd len="med" w="med" type="none"/>
              <a:tailEnd len="med" w="med" type="none"/>
            </a:ln>
          </p:spPr>
          <p:txBody>
            <a:bodyPr anchorCtr="0" anchor="t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cxnSp>
        <p:nvCxnSpPr>
          <p:cNvPr id="187" name="Google Shape;187;p2"/>
          <p:cNvCxnSpPr/>
          <p:nvPr/>
        </p:nvCxnSpPr>
        <p:spPr>
          <a:xfrm flipH="1" rot="10800000">
            <a:off x="4199252" y="2898996"/>
            <a:ext cx="5334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round/>
            <a:headEnd len="sm" w="sm" type="none"/>
            <a:tailEnd len="lg" w="lg" type="stealth"/>
          </a:ln>
        </p:spPr>
      </p:cxnSp>
      <p:sp>
        <p:nvSpPr>
          <p:cNvPr id="188" name="Google Shape;188;p2"/>
          <p:cNvSpPr txBox="1"/>
          <p:nvPr/>
        </p:nvSpPr>
        <p:spPr>
          <a:xfrm>
            <a:off x="846452" y="1527397"/>
            <a:ext cx="2209800" cy="400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000" u="none" cap="none" strike="noStrike">
                <a:solidFill>
                  <a:srgbClr val="00CCFF"/>
                </a:solidFill>
                <a:latin typeface="Arial"/>
                <a:ea typeface="Arial"/>
                <a:cs typeface="Arial"/>
                <a:sym typeface="Arial"/>
              </a:rPr>
              <a:t>Use-Case Model</a:t>
            </a:r>
            <a:endParaRPr/>
          </a:p>
        </p:txBody>
      </p:sp>
      <p:sp>
        <p:nvSpPr>
          <p:cNvPr id="189" name="Google Shape;189;p2"/>
          <p:cNvSpPr txBox="1"/>
          <p:nvPr/>
        </p:nvSpPr>
        <p:spPr>
          <a:xfrm>
            <a:off x="1075052" y="3279997"/>
            <a:ext cx="990600" cy="369332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Actors</a:t>
            </a:r>
            <a:endParaRPr/>
          </a:p>
        </p:txBody>
      </p:sp>
      <p:sp>
        <p:nvSpPr>
          <p:cNvPr id="190" name="Google Shape;190;p2"/>
          <p:cNvSpPr txBox="1"/>
          <p:nvPr/>
        </p:nvSpPr>
        <p:spPr>
          <a:xfrm>
            <a:off x="2751452" y="3660997"/>
            <a:ext cx="14478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Cases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The Use Case Model</a:t>
            </a:r>
            <a:endParaRPr sz="2800"/>
          </a:p>
        </p:txBody>
      </p:sp>
      <p:sp>
        <p:nvSpPr>
          <p:cNvPr id="196" name="Google Shape;196;p3"/>
          <p:cNvSpPr txBox="1"/>
          <p:nvPr/>
        </p:nvSpPr>
        <p:spPr>
          <a:xfrm>
            <a:off x="190500" y="1152707"/>
            <a:ext cx="8229600" cy="56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 Case Model Consists of:</a:t>
            </a:r>
            <a:endParaRPr/>
          </a:p>
          <a:p>
            <a:pPr indent="-4572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Diagram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Actors, Use Cases, Use Case Relationships</a:t>
            </a:r>
            <a:endParaRPr/>
          </a:p>
          <a:p>
            <a:pPr indent="-457200" lvl="1" marL="68580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AutoNum type="arabicPeriod"/>
            </a:pPr>
            <a:r>
              <a:rPr b="0" i="0" lang="en-US" sz="20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Use Case Specification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textual description of the use cases</a:t>
            </a:r>
            <a:endParaRPr/>
          </a:p>
          <a:p>
            <a:pPr indent="-342900" lvl="0" marL="34290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</a:pPr>
            <a:r>
              <a:t/>
            </a:r>
            <a:endParaRPr b="0" i="0" sz="9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2900" lvl="0" marL="342900" marR="0" rtl="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 case diagram:</a:t>
            </a:r>
            <a:endParaRPr/>
          </a:p>
          <a:p>
            <a:pPr indent="-285750" lvl="1" marL="51435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use case diagram uses use cases, actors and use case relationships to define a system's behavior</a:t>
            </a:r>
            <a:endParaRPr/>
          </a:p>
          <a:p>
            <a:pPr indent="-285750" lvl="1" marL="514350" marR="0" rtl="0" algn="l">
              <a:lnSpc>
                <a:spcPct val="100000"/>
              </a:lnSpc>
              <a:spcBef>
                <a:spcPts val="1413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what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system (subsystem, class, or interface) does.</a:t>
            </a:r>
            <a:endParaRPr/>
          </a:p>
          <a:p>
            <a:pPr indent="-285750" lvl="1" marL="51435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Defines system communication with its environment, as represented by actors.</a:t>
            </a:r>
            <a:endParaRPr/>
          </a:p>
          <a:p>
            <a:pPr indent="-285750" lvl="1" marL="514350" marR="0" rtl="0" algn="l">
              <a:lnSpc>
                <a:spcPct val="100000"/>
              </a:lnSpc>
              <a:spcBef>
                <a:spcPts val="1125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Does </a:t>
            </a:r>
            <a:r>
              <a:rPr b="1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NOT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define </a:t>
            </a:r>
            <a:r>
              <a:rPr b="1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how</a:t>
            </a: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 system operates or imply sequence.</a:t>
            </a:r>
            <a:endParaRPr b="0" i="0" sz="20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4"/>
          <p:cNvSpPr txBox="1"/>
          <p:nvPr>
            <p:ph type="title"/>
          </p:nvPr>
        </p:nvSpPr>
        <p:spPr>
          <a:xfrm>
            <a:off x="190499" y="0"/>
            <a:ext cx="8912731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Use Case Scenarios and Specifications</a:t>
            </a:r>
            <a:endParaRPr sz="2800"/>
          </a:p>
        </p:txBody>
      </p:sp>
      <p:sp>
        <p:nvSpPr>
          <p:cNvPr id="202" name="Google Shape;202;p4"/>
          <p:cNvSpPr txBox="1"/>
          <p:nvPr/>
        </p:nvSpPr>
        <p:spPr>
          <a:xfrm>
            <a:off x="190499" y="1042047"/>
            <a:ext cx="8229600" cy="3048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b="0" i="0" lang="en-US" sz="18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Specification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structured natural language</a:t>
            </a: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narrative that identifies: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Objective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Every use case must have a goal the Primary Actor is trying to achieve</a:t>
            </a:r>
            <a:endParaRPr b="0" i="0" sz="1600" u="sng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Primary Actor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one who performs the </a:t>
            </a:r>
            <a:r>
              <a:rPr b="0" i="1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event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Trigger Event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an event that causes the system to respond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Secondary Actor(s)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participate in interactions in the use case; often a system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Business Rules / Constraints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as they apply; often promoted to the Supplementary Specification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sng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Pre/Post Conditions</a:t>
            </a: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: predicates that must exist before/after the Happy Day case</a:t>
            </a:r>
            <a:endParaRPr/>
          </a:p>
          <a:p>
            <a:pPr indent="-285750" lvl="1" marL="742950" marR="0" rtl="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Noto Sans Symbols"/>
              <a:buChar char="▪"/>
            </a:pPr>
            <a:r>
              <a:rPr b="0" i="0" lang="en-US" sz="16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One or more scenarios…</a:t>
            </a:r>
            <a:endParaRPr b="0" i="0" sz="16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3" name="Google Shape;203;p4"/>
          <p:cNvSpPr txBox="1"/>
          <p:nvPr/>
        </p:nvSpPr>
        <p:spPr>
          <a:xfrm>
            <a:off x="3330577" y="4156075"/>
            <a:ext cx="5813425" cy="19700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</a:t>
            </a:r>
            <a:r>
              <a:rPr b="0" i="0" lang="en-US" sz="1800" u="sng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scenario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 an instance of a use case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normal basic flow called the “Happy Day” case</a:t>
            </a:r>
            <a:endParaRPr/>
          </a:p>
          <a:p>
            <a:pPr indent="-17780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use case may have several </a:t>
            </a:r>
            <a:r>
              <a:rPr b="0" i="1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alternative flows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lt2"/>
                </a:solidFill>
                <a:latin typeface="Calibri"/>
                <a:ea typeface="Calibri"/>
                <a:cs typeface="Calibri"/>
                <a:sym typeface="Calibri"/>
              </a:rPr>
              <a:t>Regular variants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i="0" lang="en-US" sz="1600" u="none" cap="none" strike="noStrike">
                <a:solidFill>
                  <a:srgbClr val="FF9900"/>
                </a:solidFill>
                <a:latin typeface="Calibri"/>
                <a:ea typeface="Calibri"/>
                <a:cs typeface="Calibri"/>
                <a:sym typeface="Calibri"/>
              </a:rPr>
              <a:t>Exceptional flows</a:t>
            </a:r>
            <a:r>
              <a:rPr b="1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handling error situations</a:t>
            </a:r>
            <a:endParaRPr b="0" i="0" sz="1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04" name="Google Shape;204;p4"/>
          <p:cNvGrpSpPr/>
          <p:nvPr/>
        </p:nvGrpSpPr>
        <p:grpSpPr>
          <a:xfrm>
            <a:off x="420688" y="4284664"/>
            <a:ext cx="2524125" cy="1787525"/>
            <a:chOff x="3264" y="1200"/>
            <a:chExt cx="1776" cy="1632"/>
          </a:xfrm>
        </p:grpSpPr>
        <p:cxnSp>
          <p:nvCxnSpPr>
            <p:cNvPr id="205" name="Google Shape;205;p4"/>
            <p:cNvCxnSpPr/>
            <p:nvPr/>
          </p:nvCxnSpPr>
          <p:spPr>
            <a:xfrm>
              <a:off x="4176" y="1200"/>
              <a:ext cx="0" cy="1632"/>
            </a:xfrm>
            <a:prstGeom prst="straightConnector1">
              <a:avLst/>
            </a:prstGeom>
            <a:noFill/>
            <a:ln cap="flat" cmpd="sng" w="76200">
              <a:solidFill>
                <a:schemeClr val="dk1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grpSp>
          <p:nvGrpSpPr>
            <p:cNvPr id="206" name="Google Shape;206;p4"/>
            <p:cNvGrpSpPr/>
            <p:nvPr/>
          </p:nvGrpSpPr>
          <p:grpSpPr>
            <a:xfrm>
              <a:off x="4176" y="1537"/>
              <a:ext cx="337" cy="336"/>
              <a:chOff x="4176" y="1537"/>
              <a:chExt cx="337" cy="336"/>
            </a:xfrm>
          </p:grpSpPr>
          <p:sp>
            <p:nvSpPr>
              <p:cNvPr id="207" name="Google Shape;207;p4"/>
              <p:cNvSpPr/>
              <p:nvPr/>
            </p:nvSpPr>
            <p:spPr>
              <a:xfrm>
                <a:off x="4176" y="1537"/>
                <a:ext cx="337" cy="192"/>
              </a:xfrm>
              <a:custGeom>
                <a:rect b="b" l="l" r="r" t="t"/>
                <a:pathLst>
                  <a:path extrusionOk="0" fill="none" h="21600" w="21664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</a:path>
                  <a:path extrusionOk="0" h="21600" w="21664">
                    <a:moveTo>
                      <a:pt x="0" y="0"/>
                    </a:moveTo>
                    <a:cubicBezTo>
                      <a:pt x="21" y="0"/>
                      <a:pt x="42" y="0"/>
                      <a:pt x="64" y="0"/>
                    </a:cubicBezTo>
                    <a:cubicBezTo>
                      <a:pt x="11993" y="0"/>
                      <a:pt x="21664" y="9670"/>
                      <a:pt x="21664" y="21600"/>
                    </a:cubicBezTo>
                    <a:lnTo>
                      <a:pt x="64" y="21600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4"/>
              <p:cNvSpPr/>
              <p:nvPr/>
            </p:nvSpPr>
            <p:spPr>
              <a:xfrm rot="10800000">
                <a:off x="4177" y="1682"/>
                <a:ext cx="336" cy="191"/>
              </a:xfrm>
              <a:custGeom>
                <a:rect b="b" l="l" r="r" t="t"/>
                <a:pathLst>
                  <a:path extrusionOk="0" fill="none" h="21497" w="2160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</a:path>
                  <a:path extrusionOk="0" h="21497" w="21600">
                    <a:moveTo>
                      <a:pt x="0" y="21496"/>
                    </a:moveTo>
                    <a:cubicBezTo>
                      <a:pt x="0" y="10385"/>
                      <a:pt x="8430" y="1086"/>
                      <a:pt x="19489" y="0"/>
                    </a:cubicBezTo>
                    <a:lnTo>
                      <a:pt x="21600" y="21497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09" name="Google Shape;209;p4"/>
            <p:cNvGrpSpPr/>
            <p:nvPr/>
          </p:nvGrpSpPr>
          <p:grpSpPr>
            <a:xfrm>
              <a:off x="3792" y="1345"/>
              <a:ext cx="337" cy="430"/>
              <a:chOff x="3792" y="1345"/>
              <a:chExt cx="337" cy="430"/>
            </a:xfrm>
          </p:grpSpPr>
          <p:sp>
            <p:nvSpPr>
              <p:cNvPr id="210" name="Google Shape;210;p4"/>
              <p:cNvSpPr/>
              <p:nvPr/>
            </p:nvSpPr>
            <p:spPr>
              <a:xfrm rot="10800000">
                <a:off x="3792" y="1556"/>
                <a:ext cx="336" cy="219"/>
              </a:xfrm>
              <a:custGeom>
                <a:rect b="b" l="l" r="r" t="t"/>
                <a:pathLst>
                  <a:path extrusionOk="0" fill="none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extrusionOk="0" h="21600" w="21600">
                    <a:moveTo>
                      <a:pt x="0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4"/>
              <p:cNvSpPr/>
              <p:nvPr/>
            </p:nvSpPr>
            <p:spPr>
              <a:xfrm>
                <a:off x="3793" y="1345"/>
                <a:ext cx="336" cy="218"/>
              </a:xfrm>
              <a:custGeom>
                <a:rect b="b" l="l" r="r" t="t"/>
                <a:pathLst>
                  <a:path extrusionOk="0" fill="none" h="21496" w="2160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</a:path>
                  <a:path extrusionOk="0" h="21496" w="21600">
                    <a:moveTo>
                      <a:pt x="0" y="21495"/>
                    </a:moveTo>
                    <a:cubicBezTo>
                      <a:pt x="0" y="10388"/>
                      <a:pt x="8424" y="1091"/>
                      <a:pt x="19479" y="0"/>
                    </a:cubicBezTo>
                    <a:lnTo>
                      <a:pt x="21600" y="21496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chemeClr val="accen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212" name="Google Shape;212;p4"/>
            <p:cNvGrpSpPr/>
            <p:nvPr/>
          </p:nvGrpSpPr>
          <p:grpSpPr>
            <a:xfrm>
              <a:off x="4512" y="1729"/>
              <a:ext cx="528" cy="479"/>
              <a:chOff x="4512" y="1729"/>
              <a:chExt cx="528" cy="479"/>
            </a:xfrm>
          </p:grpSpPr>
          <p:sp>
            <p:nvSpPr>
              <p:cNvPr id="213" name="Google Shape;213;p4"/>
              <p:cNvSpPr/>
              <p:nvPr/>
            </p:nvSpPr>
            <p:spPr>
              <a:xfrm>
                <a:off x="4512" y="1729"/>
                <a:ext cx="433" cy="384"/>
              </a:xfrm>
              <a:custGeom>
                <a:rect b="b" l="l" r="r" t="t"/>
                <a:pathLst>
                  <a:path extrusionOk="0" fill="none" h="21600" w="21650">
                    <a:moveTo>
                      <a:pt x="0" y="0"/>
                    </a:moveTo>
                    <a:cubicBezTo>
                      <a:pt x="16" y="0"/>
                      <a:pt x="33" y="0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</a:path>
                  <a:path extrusionOk="0" h="21600" w="21650">
                    <a:moveTo>
                      <a:pt x="0" y="0"/>
                    </a:moveTo>
                    <a:cubicBezTo>
                      <a:pt x="16" y="0"/>
                      <a:pt x="33" y="0"/>
                      <a:pt x="50" y="0"/>
                    </a:cubicBezTo>
                    <a:cubicBezTo>
                      <a:pt x="11979" y="0"/>
                      <a:pt x="21650" y="9670"/>
                      <a:pt x="21650" y="21600"/>
                    </a:cubicBezTo>
                    <a:lnTo>
                      <a:pt x="50" y="21600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4" name="Google Shape;214;p4"/>
              <p:cNvCxnSpPr/>
              <p:nvPr/>
            </p:nvCxnSpPr>
            <p:spPr>
              <a:xfrm>
                <a:off x="4800" y="2112"/>
                <a:ext cx="24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5" name="Google Shape;215;p4"/>
              <p:cNvCxnSpPr/>
              <p:nvPr/>
            </p:nvCxnSpPr>
            <p:spPr>
              <a:xfrm>
                <a:off x="4848" y="2160"/>
                <a:ext cx="144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16" name="Google Shape;216;p4"/>
              <p:cNvCxnSpPr/>
              <p:nvPr/>
            </p:nvCxnSpPr>
            <p:spPr>
              <a:xfrm>
                <a:off x="4896" y="2208"/>
                <a:ext cx="48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17" name="Google Shape;217;p4"/>
            <p:cNvGrpSpPr/>
            <p:nvPr/>
          </p:nvGrpSpPr>
          <p:grpSpPr>
            <a:xfrm>
              <a:off x="3600" y="1969"/>
              <a:ext cx="529" cy="479"/>
              <a:chOff x="3600" y="1969"/>
              <a:chExt cx="529" cy="479"/>
            </a:xfrm>
          </p:grpSpPr>
          <p:sp>
            <p:nvSpPr>
              <p:cNvPr id="218" name="Google Shape;218;p4"/>
              <p:cNvSpPr/>
              <p:nvPr/>
            </p:nvSpPr>
            <p:spPr>
              <a:xfrm>
                <a:off x="3697" y="1969"/>
                <a:ext cx="432" cy="384"/>
              </a:xfrm>
              <a:custGeom>
                <a:rect b="b" l="l" r="r" t="t"/>
                <a:pathLst>
                  <a:path extrusionOk="0" fill="none" h="21600" w="2160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extrusionOk="0" h="21600" w="2160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19" name="Google Shape;219;p4"/>
              <p:cNvCxnSpPr/>
              <p:nvPr/>
            </p:nvCxnSpPr>
            <p:spPr>
              <a:xfrm rot="10800000">
                <a:off x="3600" y="2352"/>
                <a:ext cx="240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0" name="Google Shape;220;p4"/>
              <p:cNvCxnSpPr/>
              <p:nvPr/>
            </p:nvCxnSpPr>
            <p:spPr>
              <a:xfrm rot="10800000">
                <a:off x="3648" y="2400"/>
                <a:ext cx="144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1" name="Google Shape;221;p4"/>
              <p:cNvCxnSpPr/>
              <p:nvPr/>
            </p:nvCxnSpPr>
            <p:spPr>
              <a:xfrm rot="10800000">
                <a:off x="3696" y="2448"/>
                <a:ext cx="48" cy="0"/>
              </a:xfrm>
              <a:prstGeom prst="straightConnector1">
                <a:avLst/>
              </a:prstGeom>
              <a:noFill/>
              <a:ln cap="flat" cmpd="sng" w="50800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22" name="Google Shape;222;p4"/>
            <p:cNvGrpSpPr/>
            <p:nvPr/>
          </p:nvGrpSpPr>
          <p:grpSpPr>
            <a:xfrm>
              <a:off x="3264" y="1537"/>
              <a:ext cx="529" cy="479"/>
              <a:chOff x="3264" y="1537"/>
              <a:chExt cx="529" cy="479"/>
            </a:xfrm>
          </p:grpSpPr>
          <p:sp>
            <p:nvSpPr>
              <p:cNvPr id="223" name="Google Shape;223;p4"/>
              <p:cNvSpPr/>
              <p:nvPr/>
            </p:nvSpPr>
            <p:spPr>
              <a:xfrm>
                <a:off x="3361" y="1537"/>
                <a:ext cx="432" cy="384"/>
              </a:xfrm>
              <a:custGeom>
                <a:rect b="b" l="l" r="r" t="t"/>
                <a:pathLst>
                  <a:path extrusionOk="0" fill="none" h="21600" w="2160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</a:path>
                  <a:path extrusionOk="0" h="21600" w="21600">
                    <a:moveTo>
                      <a:pt x="0" y="21599"/>
                    </a:moveTo>
                    <a:cubicBezTo>
                      <a:pt x="0" y="9690"/>
                      <a:pt x="9640" y="27"/>
                      <a:pt x="21550" y="0"/>
                    </a:cubicBezTo>
                    <a:lnTo>
                      <a:pt x="21600" y="21600"/>
                    </a:lnTo>
                    <a:close/>
                  </a:path>
                </a:pathLst>
              </a:custGeom>
              <a:noFill/>
              <a:ln cap="rnd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24" name="Google Shape;224;p4"/>
              <p:cNvCxnSpPr/>
              <p:nvPr/>
            </p:nvCxnSpPr>
            <p:spPr>
              <a:xfrm rot="10800000">
                <a:off x="3264" y="1920"/>
                <a:ext cx="240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5" name="Google Shape;225;p4"/>
              <p:cNvCxnSpPr/>
              <p:nvPr/>
            </p:nvCxnSpPr>
            <p:spPr>
              <a:xfrm rot="10800000">
                <a:off x="3312" y="1968"/>
                <a:ext cx="144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26" name="Google Shape;226;p4"/>
              <p:cNvCxnSpPr/>
              <p:nvPr/>
            </p:nvCxnSpPr>
            <p:spPr>
              <a:xfrm rot="10800000">
                <a:off x="3360" y="2016"/>
                <a:ext cx="48" cy="0"/>
              </a:xfrm>
              <a:prstGeom prst="straightConnector1">
                <a:avLst/>
              </a:prstGeom>
              <a:noFill/>
              <a:ln cap="flat" cmpd="sng" w="50800">
                <a:solidFill>
                  <a:srgbClr val="FF9900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227" name="Google Shape;227;p4"/>
          <p:cNvSpPr/>
          <p:nvPr/>
        </p:nvSpPr>
        <p:spPr>
          <a:xfrm>
            <a:off x="354013" y="6165851"/>
            <a:ext cx="2736851" cy="216086"/>
          </a:xfrm>
          <a:prstGeom prst="rect">
            <a:avLst/>
          </a:prstGeom>
          <a:noFill/>
          <a:ln>
            <a:noFill/>
          </a:ln>
        </p:spPr>
        <p:txBody>
          <a:bodyPr anchorCtr="0" anchor="t" bIns="46025" lIns="92075" spcFirstLastPara="1" rIns="92075" wrap="square" tIns="46025">
            <a:sp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800" u="none" cap="none" strike="noStrike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Copyright © 2000 Rational Software, all rights reserved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5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Glossary and Supplementary Specification</a:t>
            </a:r>
            <a:endParaRPr sz="2800"/>
          </a:p>
        </p:txBody>
      </p:sp>
      <p:sp>
        <p:nvSpPr>
          <p:cNvPr id="233" name="Google Shape;233;p5"/>
          <p:cNvSpPr txBox="1"/>
          <p:nvPr/>
        </p:nvSpPr>
        <p:spPr>
          <a:xfrm>
            <a:off x="2209800" y="4570539"/>
            <a:ext cx="2667000" cy="2209800"/>
          </a:xfrm>
          <a:prstGeom prst="rect">
            <a:avLst/>
          </a:prstGeom>
          <a:noFill/>
          <a:ln cap="flat" cmpd="sng" w="9525">
            <a:solidFill>
              <a:srgbClr val="FFBE0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Font typeface="Arial"/>
              <a:buNone/>
            </a:pPr>
            <a:r>
              <a:rPr b="0" i="0" lang="en-US" sz="1800" u="none" cap="none" strike="noStrike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(FURPS model)</a:t>
            </a:r>
            <a:endParaRPr/>
          </a:p>
          <a:p>
            <a:pPr indent="-33972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Functionality*</a:t>
            </a:r>
            <a:endParaRPr/>
          </a:p>
          <a:p>
            <a:pPr indent="-33972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Usability</a:t>
            </a:r>
            <a:endParaRPr/>
          </a:p>
          <a:p>
            <a:pPr indent="-33972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Reliability</a:t>
            </a:r>
            <a:endParaRPr/>
          </a:p>
          <a:p>
            <a:pPr indent="-33972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Performance</a:t>
            </a:r>
            <a:endParaRPr/>
          </a:p>
          <a:p>
            <a:pPr indent="-339725" lvl="1" marL="7397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b="0" i="0" lang="en-US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Supportability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C1D40"/>
              </a:buClr>
              <a:buSzPts val="1050"/>
              <a:buFont typeface="Arial"/>
              <a:buNone/>
            </a:pPr>
            <a:r>
              <a:rPr b="0" i="0" lang="en-US" sz="1800" u="none" cap="none" strike="noStrike">
                <a:solidFill>
                  <a:srgbClr val="8C1D40"/>
                </a:solidFill>
                <a:latin typeface="Arial"/>
                <a:ea typeface="Arial"/>
                <a:cs typeface="Arial"/>
                <a:sym typeface="Arial"/>
              </a:rPr>
              <a:t>Design constraints…etc.</a:t>
            </a:r>
            <a:endParaRPr b="0" i="0" sz="1800" u="none" cap="none" strike="noStrike">
              <a:solidFill>
                <a:srgbClr val="8C1D4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4" name="Google Shape;234;p5"/>
          <p:cNvSpPr txBox="1"/>
          <p:nvPr/>
        </p:nvSpPr>
        <p:spPr>
          <a:xfrm>
            <a:off x="2212977" y="1125137"/>
            <a:ext cx="6702425" cy="3140603"/>
          </a:xfrm>
          <a:prstGeom prst="rect">
            <a:avLst/>
          </a:prstGeom>
          <a:noFill/>
          <a:ln cap="flat" cmpd="sng" w="9525">
            <a:solidFill>
              <a:srgbClr val="00CCF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t" bIns="53975" lIns="107950" spcFirstLastPara="1" rIns="107950" wrap="square" tIns="53975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Course Registration System Glossary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1.        Introduction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This document is used to define terminology specific to the problem domain, explaining terms, which may be unfamiliar to the reader of the use-case descriptions or other project documents.  Often, this document can be used as an informal </a:t>
            </a:r>
            <a:r>
              <a:rPr b="0" i="1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data dictionary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, capturing data definitions so that use-case descriptions and other project documents can focus on what the system must do with the information.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         Definitions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550"/>
              </a:spcBef>
              <a:spcAft>
                <a:spcPts val="0"/>
              </a:spcAft>
              <a:buNone/>
            </a:pP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glossary contains the working definitions for the key concepts in the Course Registration System.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2.1       Course: 	  </a:t>
            </a:r>
            <a:r>
              <a:rPr b="1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class offered by the university.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2.2       Course Offering: </a:t>
            </a:r>
            <a:r>
              <a:rPr b="0" i="0" lang="en-US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specific delivery of the course for a specific   semester – you could run the same course in parallel sessions in the semester. Includes the days of the week and times it is offered.</a:t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rPr b="1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2.3      Course Catalog:  </a:t>
            </a:r>
            <a:r>
              <a:rPr b="0" i="0" lang="en-US" sz="12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unabridged catalog of all courses offered by the university.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5" name="Google Shape;235;p5"/>
          <p:cNvCxnSpPr/>
          <p:nvPr/>
        </p:nvCxnSpPr>
        <p:spPr>
          <a:xfrm>
            <a:off x="1219202" y="2360739"/>
            <a:ext cx="993775" cy="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6" name="Google Shape;236;p5"/>
          <p:cNvCxnSpPr/>
          <p:nvPr/>
        </p:nvCxnSpPr>
        <p:spPr>
          <a:xfrm>
            <a:off x="1368426" y="5637339"/>
            <a:ext cx="844551" cy="0"/>
          </a:xfrm>
          <a:prstGeom prst="straightConnector1">
            <a:avLst/>
          </a:prstGeom>
          <a:noFill/>
          <a:ln cap="flat" cmpd="sng" w="57150">
            <a:solidFill>
              <a:schemeClr val="hlink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7" name="Google Shape;237;p5"/>
          <p:cNvSpPr txBox="1"/>
          <p:nvPr/>
        </p:nvSpPr>
        <p:spPr>
          <a:xfrm>
            <a:off x="4876801" y="4570738"/>
            <a:ext cx="4038600" cy="1200329"/>
          </a:xfrm>
          <a:prstGeom prst="rect">
            <a:avLst/>
          </a:prstGeom>
          <a:solidFill>
            <a:schemeClr val="accent1"/>
          </a:solidFill>
          <a:ln cap="flat" cmpd="sng" w="9525">
            <a:solidFill>
              <a:srgbClr val="D0A29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Since the focus is on the what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(functionality), you can use use cases 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1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even if you are not doing OO</a:t>
            </a:r>
            <a:endParaRPr/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238" name="Google Shape;238;p5"/>
          <p:cNvGrpSpPr/>
          <p:nvPr/>
        </p:nvGrpSpPr>
        <p:grpSpPr>
          <a:xfrm>
            <a:off x="201643" y="1447801"/>
            <a:ext cx="1196905" cy="1772181"/>
            <a:chOff x="4187" y="1776"/>
            <a:chExt cx="654" cy="976"/>
          </a:xfrm>
        </p:grpSpPr>
        <p:grpSp>
          <p:nvGrpSpPr>
            <p:cNvPr id="239" name="Google Shape;239;p5"/>
            <p:cNvGrpSpPr/>
            <p:nvPr/>
          </p:nvGrpSpPr>
          <p:grpSpPr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240" name="Google Shape;240;p5"/>
              <p:cNvSpPr/>
              <p:nvPr/>
            </p:nvSpPr>
            <p:spPr>
              <a:xfrm>
                <a:off x="1249" y="2496"/>
                <a:ext cx="432" cy="72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41" name="Google Shape;241;p5"/>
              <p:cNvCxnSpPr/>
              <p:nvPr/>
            </p:nvCxnSpPr>
            <p:spPr>
              <a:xfrm>
                <a:off x="1537" y="2496"/>
                <a:ext cx="144" cy="1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5"/>
              <p:cNvCxnSpPr/>
              <p:nvPr/>
            </p:nvCxnSpPr>
            <p:spPr>
              <a:xfrm>
                <a:off x="1537" y="2496"/>
                <a:ext cx="0" cy="1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5"/>
              <p:cNvCxnSpPr/>
              <p:nvPr/>
            </p:nvCxnSpPr>
            <p:spPr>
              <a:xfrm rot="10800000">
                <a:off x="1537" y="2640"/>
                <a:ext cx="1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5"/>
              <p:cNvCxnSpPr/>
              <p:nvPr/>
            </p:nvCxnSpPr>
            <p:spPr>
              <a:xfrm>
                <a:off x="1297" y="273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5"/>
              <p:cNvCxnSpPr/>
              <p:nvPr/>
            </p:nvCxnSpPr>
            <p:spPr>
              <a:xfrm>
                <a:off x="1297" y="278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5"/>
              <p:cNvCxnSpPr/>
              <p:nvPr/>
            </p:nvCxnSpPr>
            <p:spPr>
              <a:xfrm>
                <a:off x="1297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5"/>
              <p:cNvCxnSpPr/>
              <p:nvPr/>
            </p:nvCxnSpPr>
            <p:spPr>
              <a:xfrm>
                <a:off x="1297" y="292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5"/>
              <p:cNvCxnSpPr/>
              <p:nvPr/>
            </p:nvCxnSpPr>
            <p:spPr>
              <a:xfrm>
                <a:off x="1297" y="2880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9" name="Google Shape;249;p5"/>
              <p:cNvCxnSpPr/>
              <p:nvPr/>
            </p:nvCxnSpPr>
            <p:spPr>
              <a:xfrm>
                <a:off x="1297" y="297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0" name="Google Shape;250;p5"/>
              <p:cNvCxnSpPr/>
              <p:nvPr/>
            </p:nvCxnSpPr>
            <p:spPr>
              <a:xfrm>
                <a:off x="1297" y="302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1" name="Google Shape;251;p5"/>
              <p:cNvCxnSpPr/>
              <p:nvPr/>
            </p:nvCxnSpPr>
            <p:spPr>
              <a:xfrm>
                <a:off x="1297" y="307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2" name="Google Shape;252;p5"/>
              <p:cNvCxnSpPr/>
              <p:nvPr/>
            </p:nvCxnSpPr>
            <p:spPr>
              <a:xfrm>
                <a:off x="1297" y="3120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3" name="Google Shape;253;p5"/>
              <p:cNvCxnSpPr/>
              <p:nvPr/>
            </p:nvCxnSpPr>
            <p:spPr>
              <a:xfrm>
                <a:off x="1297" y="316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4" name="Google Shape;254;p5"/>
              <p:cNvCxnSpPr/>
              <p:nvPr/>
            </p:nvCxnSpPr>
            <p:spPr>
              <a:xfrm>
                <a:off x="1297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5" name="Google Shape;255;p5"/>
              <p:cNvCxnSpPr/>
              <p:nvPr/>
            </p:nvCxnSpPr>
            <p:spPr>
              <a:xfrm>
                <a:off x="1297" y="2592"/>
                <a:ext cx="20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6" name="Google Shape;256;p5"/>
              <p:cNvCxnSpPr/>
              <p:nvPr/>
            </p:nvCxnSpPr>
            <p:spPr>
              <a:xfrm>
                <a:off x="1297" y="2544"/>
                <a:ext cx="20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57" name="Google Shape;257;p5"/>
              <p:cNvCxnSpPr/>
              <p:nvPr/>
            </p:nvCxnSpPr>
            <p:spPr>
              <a:xfrm>
                <a:off x="1297" y="2640"/>
                <a:ext cx="20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58" name="Google Shape;258;p5"/>
            <p:cNvSpPr txBox="1"/>
            <p:nvPr/>
          </p:nvSpPr>
          <p:spPr>
            <a:xfrm>
              <a:off x="4187" y="2532"/>
              <a:ext cx="654" cy="22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Glossary</a:t>
              </a:r>
              <a:endParaRPr/>
            </a:p>
          </p:txBody>
        </p:sp>
      </p:grpSp>
      <p:grpSp>
        <p:nvGrpSpPr>
          <p:cNvPr id="259" name="Google Shape;259;p5"/>
          <p:cNvGrpSpPr/>
          <p:nvPr/>
        </p:nvGrpSpPr>
        <p:grpSpPr>
          <a:xfrm>
            <a:off x="-83898" y="4666764"/>
            <a:ext cx="1916516" cy="2135126"/>
            <a:chOff x="4058" y="1776"/>
            <a:chExt cx="911" cy="1131"/>
          </a:xfrm>
        </p:grpSpPr>
        <p:grpSp>
          <p:nvGrpSpPr>
            <p:cNvPr id="260" name="Google Shape;260;p5"/>
            <p:cNvGrpSpPr/>
            <p:nvPr/>
          </p:nvGrpSpPr>
          <p:grpSpPr>
            <a:xfrm>
              <a:off x="4297" y="1776"/>
              <a:ext cx="432" cy="720"/>
              <a:chOff x="1249" y="2496"/>
              <a:chExt cx="432" cy="720"/>
            </a:xfrm>
          </p:grpSpPr>
          <p:sp>
            <p:nvSpPr>
              <p:cNvPr id="261" name="Google Shape;261;p5"/>
              <p:cNvSpPr/>
              <p:nvPr/>
            </p:nvSpPr>
            <p:spPr>
              <a:xfrm>
                <a:off x="1249" y="2496"/>
                <a:ext cx="432" cy="720"/>
              </a:xfrm>
              <a:prstGeom prst="rect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cxnSp>
            <p:nvCxnSpPr>
              <p:cNvPr id="262" name="Google Shape;262;p5"/>
              <p:cNvCxnSpPr/>
              <p:nvPr/>
            </p:nvCxnSpPr>
            <p:spPr>
              <a:xfrm>
                <a:off x="1537" y="2496"/>
                <a:ext cx="144" cy="1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3" name="Google Shape;263;p5"/>
              <p:cNvCxnSpPr/>
              <p:nvPr/>
            </p:nvCxnSpPr>
            <p:spPr>
              <a:xfrm>
                <a:off x="1537" y="2496"/>
                <a:ext cx="0" cy="144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4" name="Google Shape;264;p5"/>
              <p:cNvCxnSpPr/>
              <p:nvPr/>
            </p:nvCxnSpPr>
            <p:spPr>
              <a:xfrm rot="10800000">
                <a:off x="1537" y="2640"/>
                <a:ext cx="144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5" name="Google Shape;265;p5"/>
              <p:cNvCxnSpPr/>
              <p:nvPr/>
            </p:nvCxnSpPr>
            <p:spPr>
              <a:xfrm>
                <a:off x="1297" y="273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6" name="Google Shape;266;p5"/>
              <p:cNvCxnSpPr/>
              <p:nvPr/>
            </p:nvCxnSpPr>
            <p:spPr>
              <a:xfrm>
                <a:off x="1297" y="278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7" name="Google Shape;267;p5"/>
              <p:cNvCxnSpPr/>
              <p:nvPr/>
            </p:nvCxnSpPr>
            <p:spPr>
              <a:xfrm>
                <a:off x="1297" y="283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8" name="Google Shape;268;p5"/>
              <p:cNvCxnSpPr/>
              <p:nvPr/>
            </p:nvCxnSpPr>
            <p:spPr>
              <a:xfrm>
                <a:off x="1297" y="292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69" name="Google Shape;269;p5"/>
              <p:cNvCxnSpPr/>
              <p:nvPr/>
            </p:nvCxnSpPr>
            <p:spPr>
              <a:xfrm>
                <a:off x="1297" y="2880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0" name="Google Shape;270;p5"/>
              <p:cNvCxnSpPr/>
              <p:nvPr/>
            </p:nvCxnSpPr>
            <p:spPr>
              <a:xfrm>
                <a:off x="1297" y="2976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1" name="Google Shape;271;p5"/>
              <p:cNvCxnSpPr/>
              <p:nvPr/>
            </p:nvCxnSpPr>
            <p:spPr>
              <a:xfrm>
                <a:off x="1297" y="3024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2" name="Google Shape;272;p5"/>
              <p:cNvCxnSpPr/>
              <p:nvPr/>
            </p:nvCxnSpPr>
            <p:spPr>
              <a:xfrm>
                <a:off x="1297" y="3072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3" name="Google Shape;273;p5"/>
              <p:cNvCxnSpPr/>
              <p:nvPr/>
            </p:nvCxnSpPr>
            <p:spPr>
              <a:xfrm>
                <a:off x="1297" y="3120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4" name="Google Shape;274;p5"/>
              <p:cNvCxnSpPr/>
              <p:nvPr/>
            </p:nvCxnSpPr>
            <p:spPr>
              <a:xfrm>
                <a:off x="1297" y="316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5" name="Google Shape;275;p5"/>
              <p:cNvCxnSpPr/>
              <p:nvPr/>
            </p:nvCxnSpPr>
            <p:spPr>
              <a:xfrm>
                <a:off x="1297" y="2688"/>
                <a:ext cx="336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6" name="Google Shape;276;p5"/>
              <p:cNvCxnSpPr/>
              <p:nvPr/>
            </p:nvCxnSpPr>
            <p:spPr>
              <a:xfrm>
                <a:off x="1297" y="2592"/>
                <a:ext cx="20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7" name="Google Shape;277;p5"/>
              <p:cNvCxnSpPr/>
              <p:nvPr/>
            </p:nvCxnSpPr>
            <p:spPr>
              <a:xfrm>
                <a:off x="1297" y="2544"/>
                <a:ext cx="20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78" name="Google Shape;278;p5"/>
              <p:cNvCxnSpPr/>
              <p:nvPr/>
            </p:nvCxnSpPr>
            <p:spPr>
              <a:xfrm>
                <a:off x="1297" y="2640"/>
                <a:ext cx="209" cy="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79" name="Google Shape;279;p5"/>
            <p:cNvSpPr txBox="1"/>
            <p:nvPr/>
          </p:nvSpPr>
          <p:spPr>
            <a:xfrm>
              <a:off x="4058" y="2532"/>
              <a:ext cx="911" cy="375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Supplementary</a:t>
              </a:r>
              <a:endParaRPr/>
            </a:p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0" i="0" lang="en-US" sz="20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Specification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6"/>
          <p:cNvSpPr txBox="1"/>
          <p:nvPr/>
        </p:nvSpPr>
        <p:spPr>
          <a:xfrm>
            <a:off x="867806" y="2953403"/>
            <a:ext cx="7524872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800" u="none" cap="none" strike="noStrike">
                <a:solidFill>
                  <a:srgbClr val="FF9900"/>
                </a:solidFill>
                <a:latin typeface="Arial"/>
                <a:ea typeface="Arial"/>
                <a:cs typeface="Arial"/>
                <a:sym typeface="Arial"/>
              </a:rPr>
              <a:t>USE CASE DIAGRAM UML NOTATION</a:t>
            </a:r>
            <a:endParaRPr b="0" i="0" sz="1400" u="none" cap="none" strike="noStrike">
              <a:solidFill>
                <a:srgbClr val="FF99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7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Use Case Notation: Actor</a:t>
            </a:r>
            <a:endParaRPr sz="2800"/>
          </a:p>
        </p:txBody>
      </p:sp>
      <p:sp>
        <p:nvSpPr>
          <p:cNvPr id="290" name="Google Shape;290;p7"/>
          <p:cNvSpPr txBox="1"/>
          <p:nvPr/>
        </p:nvSpPr>
        <p:spPr>
          <a:xfrm>
            <a:off x="190500" y="940393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“An actor defines a coherent set of roles that users of an entity can play when interacting with the entity” – UML</a:t>
            </a:r>
            <a:endParaRPr/>
          </a:p>
          <a:p>
            <a:pPr indent="-247650" lvl="1" marL="701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Representing something outside the system that interacts with it</a:t>
            </a:r>
            <a:endParaRPr/>
          </a:p>
          <a:p>
            <a:pPr indent="-339725" lvl="0" marL="339725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US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Represented as a “stick man” figure</a:t>
            </a:r>
            <a:endParaRPr/>
          </a:p>
          <a:p>
            <a:pPr indent="-247650" lvl="1" marL="70167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definition, an actor is a stereotyped class where the stick man icon is used for graphical representation</a:t>
            </a:r>
            <a:endParaRPr/>
          </a:p>
        </p:txBody>
      </p:sp>
      <p:pic>
        <p:nvPicPr>
          <p:cNvPr id="291" name="Google Shape;291;p7"/>
          <p:cNvPicPr preferRelativeResize="0"/>
          <p:nvPr/>
        </p:nvPicPr>
        <p:blipFill rotWithShape="1">
          <a:blip r:embed="rId3">
            <a:alphaModFix/>
          </a:blip>
          <a:srcRect b="-34686" l="0" r="0" t="-34686"/>
          <a:stretch/>
        </p:blipFill>
        <p:spPr>
          <a:xfrm>
            <a:off x="457200" y="4263318"/>
            <a:ext cx="8229600" cy="2533529"/>
          </a:xfrm>
          <a:prstGeom prst="rect">
            <a:avLst/>
          </a:prstGeom>
          <a:solidFill>
            <a:srgbClr val="FFC000"/>
          </a:solidFill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8"/>
          <p:cNvSpPr txBox="1"/>
          <p:nvPr>
            <p:ph type="title"/>
          </p:nvPr>
        </p:nvSpPr>
        <p:spPr>
          <a:xfrm>
            <a:off x="190500" y="0"/>
            <a:ext cx="8705700" cy="93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C6670"/>
              </a:buClr>
              <a:buSzPts val="3600"/>
              <a:buFont typeface="Arial"/>
              <a:buNone/>
            </a:pPr>
            <a:r>
              <a:rPr lang="en-US" sz="2800"/>
              <a:t>Notation: Use Case</a:t>
            </a:r>
            <a:endParaRPr sz="2800"/>
          </a:p>
        </p:txBody>
      </p:sp>
      <p:sp>
        <p:nvSpPr>
          <p:cNvPr id="297" name="Google Shape;297;p8"/>
          <p:cNvSpPr txBox="1"/>
          <p:nvPr/>
        </p:nvSpPr>
        <p:spPr>
          <a:xfrm>
            <a:off x="190500" y="1181828"/>
            <a:ext cx="8229600" cy="2971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39725" lvl="0" marL="33972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0" i="1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“A coherent unit of functionality provided by a system, a subsystem, or a class as manifested by sequences of messages exchanged among the system (subsystem, class) and one or [actors] together with actions performed by the system (subsystem, class)”  -- UML </a:t>
            </a:r>
            <a:endParaRPr/>
          </a:p>
          <a:p>
            <a:pPr indent="-339725" lvl="0" marL="339725" marR="0" rtl="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</a:pPr>
            <a:r>
              <a:t/>
            </a:r>
            <a:endParaRPr b="0" i="0" sz="12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9725" lvl="0" marL="339725" marR="0" rtl="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Represented as an ellipse containing the use case name</a:t>
            </a:r>
            <a:endParaRPr/>
          </a:p>
          <a:p>
            <a:pPr indent="-247650" lvl="1" marL="701675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Noto Sans Symbols"/>
              <a:buChar char="▪"/>
            </a:pPr>
            <a:r>
              <a:rPr b="0" i="0" lang="en-US" sz="20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Optional:</a:t>
            </a:r>
            <a:endParaRPr/>
          </a:p>
          <a:p>
            <a:pPr indent="-238125" lvl="2" marL="1054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Extension points</a:t>
            </a:r>
            <a:endParaRPr/>
          </a:p>
          <a:p>
            <a:pPr indent="-238125" lvl="2" marL="1054100" marR="0" rtl="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Char char="•"/>
            </a:pPr>
            <a:r>
              <a:rPr b="0" i="0" lang="en-US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[As a classifier] Compartments for attributes and operations</a:t>
            </a:r>
            <a:endParaRPr b="0" i="0" sz="1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8" name="Google Shape;298;p8"/>
          <p:cNvSpPr/>
          <p:nvPr/>
        </p:nvSpPr>
        <p:spPr>
          <a:xfrm>
            <a:off x="1899176" y="4401856"/>
            <a:ext cx="5562600" cy="2057400"/>
          </a:xfrm>
          <a:prstGeom prst="rect">
            <a:avLst/>
          </a:prstGeom>
          <a:gradFill>
            <a:gsLst>
              <a:gs pos="0">
                <a:srgbClr val="84DAFF"/>
              </a:gs>
              <a:gs pos="35000">
                <a:srgbClr val="A9E3FF"/>
              </a:gs>
              <a:gs pos="100000">
                <a:srgbClr val="DBF4FF"/>
              </a:gs>
            </a:gsLst>
            <a:lin ang="16200000" scaled="0"/>
          </a:gradFill>
          <a:ln cap="flat" cmpd="sng" w="9525">
            <a:solidFill>
              <a:srgbClr val="00A1DF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647"/>
              </a:srgbClr>
            </a:outerShdw>
          </a:effectLst>
        </p:spPr>
        <p:txBody>
          <a:bodyPr anchorCtr="0" anchor="ctr" bIns="53975" lIns="107950" spcFirstLastPara="1" rIns="107950" wrap="square" tIns="5397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99" name="Google Shape;299;p8"/>
          <p:cNvPicPr preferRelativeResize="0"/>
          <p:nvPr/>
        </p:nvPicPr>
        <p:blipFill rotWithShape="1">
          <a:blip r:embed="rId3">
            <a:alphaModFix/>
          </a:blip>
          <a:srcRect b="-73064" l="0" r="0" t="-73064"/>
          <a:stretch/>
        </p:blipFill>
        <p:spPr>
          <a:xfrm>
            <a:off x="1566711" y="4065294"/>
            <a:ext cx="6185304" cy="25917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1_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Custom Design">
  <a:themeElements>
    <a:clrScheme name="ASU Brand Colors">
      <a:dk1>
        <a:srgbClr val="000000"/>
      </a:dk1>
      <a:lt1>
        <a:srgbClr val="FFFFFF"/>
      </a:lt1>
      <a:dk2>
        <a:srgbClr val="AF674B"/>
      </a:dk2>
      <a:lt2>
        <a:srgbClr val="5C6670"/>
      </a:lt2>
      <a:accent1>
        <a:srgbClr val="FFC627"/>
      </a:accent1>
      <a:accent2>
        <a:srgbClr val="BC1D40"/>
      </a:accent2>
      <a:accent3>
        <a:srgbClr val="78BE20"/>
      </a:accent3>
      <a:accent4>
        <a:srgbClr val="00A3E0"/>
      </a:accent4>
      <a:accent5>
        <a:srgbClr val="FF7F32"/>
      </a:accent5>
      <a:accent6>
        <a:srgbClr val="E74973"/>
      </a:accent6>
      <a:hlink>
        <a:srgbClr val="BC1D40"/>
      </a:hlink>
      <a:folHlink>
        <a:srgbClr val="4AB7C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2016-12-13T22:43:21Z</dcterms:created>
  <dc:creator>Ron Carranza</dc:creator>
</cp:coreProperties>
</file>