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6" roundtripDataSignature="AMtx7mjSnrkjLDfBBC0V5SxLPLVS9NUU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476c31c7d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9476c31c7d_0_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476c31c7d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9476c31c7d_0_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476c31c7d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9476c31c7d_0_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476c31c7d_0_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5" name="Google Shape;165;g29476c31c7d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9476c31c7d_0_82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476c31c7d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9476c31c7d_0_8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476c31c7d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9476c31c7d_0_9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476c31c7d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9476c31c7d_0_9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476c31c7d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9476c31c7d_0_10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476c31c7d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9476c31c7d_0_1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476c31c7d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9476c31c7d_0_1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476c31c7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9476c31c7d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476c31c7d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9476c31c7d_0_1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476c31c7d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9476c31c7d_0_1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476c31c7d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9476c31c7d_0_1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476c31c7d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9476c31c7d_0_1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476c31c7d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9476c31c7d_0_1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476c31c7d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9476c31c7d_0_1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476c31c7d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9476c31c7d_0_1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476c31c7d_0_1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6" name="Google Shape;256;g29476c31c7d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9476c31c7d_0_171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476c31c7d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9476c31c7d_0_1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9476c31c7d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9476c31c7d_0_1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476c31c7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9476c31c7d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476c31c7d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9476c31c7d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476c31c7d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9476c31c7d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476c31c7d_0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9" name="Google Shape;119;g29476c31c7d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9476c31c7d_0_30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476c31c7d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9476c31c7d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476c31c7d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9476c31c7d_0_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476c31c7d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9476c31c7d_0_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2">
  <p:cSld name="Content with Graph 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idx="1" type="body"/>
          </p:nvPr>
        </p:nvSpPr>
        <p:spPr>
          <a:xfrm>
            <a:off x="5206636" y="1512889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2" type="body"/>
          </p:nvPr>
        </p:nvSpPr>
        <p:spPr>
          <a:xfrm>
            <a:off x="370321" y="625347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8"/>
          <p:cNvSpPr/>
          <p:nvPr>
            <p:ph idx="3" type="chart"/>
          </p:nvPr>
        </p:nvSpPr>
        <p:spPr>
          <a:xfrm>
            <a:off x="202411" y="1512888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3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1">
  <p:cSld name="Content with Graph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2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9"/>
          <p:cNvSpPr/>
          <p:nvPr>
            <p:ph idx="3" type="chart"/>
          </p:nvPr>
        </p:nvSpPr>
        <p:spPr>
          <a:xfrm>
            <a:off x="4005947" y="1436687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6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 Above">
  <p:cSld name="1 Column with Image Abov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/>
          <p:nvPr>
            <p:ph idx="2" type="pic"/>
          </p:nvPr>
        </p:nvSpPr>
        <p:spPr>
          <a:xfrm>
            <a:off x="197171" y="1854192"/>
            <a:ext cx="420338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178121" y="4650228"/>
            <a:ext cx="4222433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8"/>
          <p:cNvSpPr/>
          <p:nvPr>
            <p:ph idx="3" type="pic"/>
          </p:nvPr>
        </p:nvSpPr>
        <p:spPr>
          <a:xfrm>
            <a:off x="4526284" y="1854192"/>
            <a:ext cx="440531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" name="Google Shape;32;p28"/>
          <p:cNvSpPr txBox="1"/>
          <p:nvPr>
            <p:ph idx="4" type="body"/>
          </p:nvPr>
        </p:nvSpPr>
        <p:spPr>
          <a:xfrm>
            <a:off x="197168" y="5088850"/>
            <a:ext cx="8734425" cy="147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5" type="body"/>
          </p:nvPr>
        </p:nvSpPr>
        <p:spPr>
          <a:xfrm>
            <a:off x="4554856" y="4650228"/>
            <a:ext cx="437673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6" type="body"/>
          </p:nvPr>
        </p:nvSpPr>
        <p:spPr>
          <a:xfrm>
            <a:off x="202407" y="1396992"/>
            <a:ext cx="419814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7" type="body"/>
          </p:nvPr>
        </p:nvSpPr>
        <p:spPr>
          <a:xfrm>
            <a:off x="4514854" y="1386555"/>
            <a:ext cx="441674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/>
          <p:nvPr>
            <p:ph idx="2" type="pic"/>
          </p:nvPr>
        </p:nvSpPr>
        <p:spPr>
          <a:xfrm>
            <a:off x="197168" y="1828797"/>
            <a:ext cx="8734425" cy="455930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197645" y="6489700"/>
            <a:ext cx="87534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3" type="body"/>
          </p:nvPr>
        </p:nvSpPr>
        <p:spPr>
          <a:xfrm>
            <a:off x="197643" y="1371597"/>
            <a:ext cx="87534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-level heading, no bullet">
  <p:cSld name="First-level heading, no bulle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idx="1" type="body"/>
          </p:nvPr>
        </p:nvSpPr>
        <p:spPr>
          <a:xfrm>
            <a:off x="178121" y="1436696"/>
            <a:ext cx="8753951" cy="508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2" type="body"/>
          </p:nvPr>
        </p:nvSpPr>
        <p:spPr>
          <a:xfrm>
            <a:off x="178122" y="6134100"/>
            <a:ext cx="8753951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3" type="body"/>
          </p:nvPr>
        </p:nvSpPr>
        <p:spPr>
          <a:xfrm>
            <a:off x="178121" y="2044707"/>
            <a:ext cx="8753951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1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31"/>
          <p:cNvSpPr txBox="1"/>
          <p:nvPr>
            <p:ph idx="3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800"/>
              <a:buNone/>
              <a:defRPr b="1" sz="18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4" type="body"/>
          </p:nvPr>
        </p:nvSpPr>
        <p:spPr>
          <a:xfrm>
            <a:off x="178118" y="1436696"/>
            <a:ext cx="3773812" cy="508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5" type="body"/>
          </p:nvPr>
        </p:nvSpPr>
        <p:spPr>
          <a:xfrm>
            <a:off x="178595" y="2044700"/>
            <a:ext cx="3773091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4712021" y="1370021"/>
            <a:ext cx="412718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2" type="body"/>
          </p:nvPr>
        </p:nvSpPr>
        <p:spPr>
          <a:xfrm>
            <a:off x="292417" y="1370021"/>
            <a:ext cx="4136348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3" type="body"/>
          </p:nvPr>
        </p:nvSpPr>
        <p:spPr>
          <a:xfrm>
            <a:off x="2924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4" type="body"/>
          </p:nvPr>
        </p:nvSpPr>
        <p:spPr>
          <a:xfrm>
            <a:off x="47120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/>
          <p:nvPr>
            <p:ph idx="1" type="body"/>
          </p:nvPr>
        </p:nvSpPr>
        <p:spPr>
          <a:xfrm>
            <a:off x="3202580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2" type="body"/>
          </p:nvPr>
        </p:nvSpPr>
        <p:spPr>
          <a:xfrm>
            <a:off x="292418" y="1589095"/>
            <a:ext cx="2824701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3" type="body"/>
          </p:nvPr>
        </p:nvSpPr>
        <p:spPr>
          <a:xfrm>
            <a:off x="6106484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3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5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5"/>
          <p:cNvSpPr txBox="1"/>
          <p:nvPr/>
        </p:nvSpPr>
        <p:spPr>
          <a:xfrm>
            <a:off x="0" y="944562"/>
            <a:ext cx="9144000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692150" y="1960562"/>
            <a:ext cx="60769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Use Case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476c31c7d_0_62"/>
          <p:cNvSpPr txBox="1"/>
          <p:nvPr>
            <p:ph idx="4294967295" type="body"/>
          </p:nvPr>
        </p:nvSpPr>
        <p:spPr>
          <a:xfrm>
            <a:off x="196850" y="1371600"/>
            <a:ext cx="87552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Generalization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3746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B inherits the behavior of A and is allowed to override and extend it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B inherits the communication relationships of A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Actors may apply Generalization as well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Example: A level 2 authentication process conforms to all constraints of a level 1 process but also requires a retinal scan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9476c31c7d_0_6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Notation: Use Case Relationships</a:t>
            </a:r>
            <a:endParaRPr/>
          </a:p>
        </p:txBody>
      </p:sp>
      <p:pic>
        <p:nvPicPr>
          <p:cNvPr id="150" name="Google Shape;150;g29476c31c7d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25" y="3462925"/>
            <a:ext cx="77914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476c31c7d_0_6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How Would You Read This Diagram?</a:t>
            </a:r>
            <a:endParaRPr/>
          </a:p>
        </p:txBody>
      </p:sp>
      <p:pic>
        <p:nvPicPr>
          <p:cNvPr id="156" name="Google Shape;156;g29476c31c7d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75" y="1205375"/>
            <a:ext cx="7871043" cy="56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476c31c7d_0_76"/>
          <p:cNvSpPr txBox="1"/>
          <p:nvPr>
            <p:ph idx="4294967295" type="body"/>
          </p:nvPr>
        </p:nvSpPr>
        <p:spPr>
          <a:xfrm>
            <a:off x="196850" y="1371600"/>
            <a:ext cx="87552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When do you use include, extend, or generalization?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746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For Actors: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900" u="sng">
                <a:latin typeface="Arial"/>
                <a:ea typeface="Arial"/>
                <a:cs typeface="Arial"/>
                <a:sym typeface="Arial"/>
              </a:rPr>
              <a:t>generalization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is typically used to specialize a particular subtype (ie. A Graduate Student is-a Student)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Remember actors are stereotype classes, so it is possible to use Associations of any type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2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For example - a member of a group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For Use Case Relationships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&lt;&lt;include&gt;&gt; and &lt;&lt;extend&gt;&gt; are relationships between two distinct use cases (instance level, not type level)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Be careful of their direction - </a:t>
            </a:r>
            <a:r>
              <a:rPr i="1" lang="en-US" sz="1900" u="sng">
                <a:latin typeface="Arial"/>
                <a:ea typeface="Arial"/>
                <a:cs typeface="Arial"/>
                <a:sym typeface="Arial"/>
              </a:rPr>
              <a:t>it is not a flow direction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!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Generalization means one 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case, which 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specializes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the behavior of a given use 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(type level, not instance level)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9476c31c7d_0_7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Pro Tips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476c31c7d_0_82"/>
          <p:cNvSpPr txBox="1"/>
          <p:nvPr/>
        </p:nvSpPr>
        <p:spPr>
          <a:xfrm>
            <a:off x="1533450" y="1868362"/>
            <a:ext cx="6077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RUP-Centric Use Case Analysis</a:t>
            </a:r>
            <a:endParaRPr b="1" sz="4400">
              <a:solidFill>
                <a:srgbClr val="5C667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476c31c7d_0_87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A First Step Towards Executables</a:t>
            </a:r>
            <a:endParaRPr/>
          </a:p>
        </p:txBody>
      </p:sp>
      <p:pic>
        <p:nvPicPr>
          <p:cNvPr id="174" name="Google Shape;174;g29476c31c7d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63" y="1238400"/>
            <a:ext cx="8043577" cy="56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476c31c7d_0_93"/>
          <p:cNvSpPr txBox="1"/>
          <p:nvPr>
            <p:ph idx="4294967295" type="body"/>
          </p:nvPr>
        </p:nvSpPr>
        <p:spPr>
          <a:xfrm>
            <a:off x="196850" y="1371600"/>
            <a:ext cx="87552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The complete behavior of a use case has to be distributed to analysis classes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9476c31c7d_0_9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Find Classes From Use Case Behavior</a:t>
            </a:r>
            <a:endParaRPr/>
          </a:p>
        </p:txBody>
      </p:sp>
      <p:pic>
        <p:nvPicPr>
          <p:cNvPr id="181" name="Google Shape;181;g29476c31c7d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650" y="1787404"/>
            <a:ext cx="9144000" cy="507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476c31c7d_0_99"/>
          <p:cNvSpPr txBox="1"/>
          <p:nvPr>
            <p:ph idx="4294967295" type="body"/>
          </p:nvPr>
        </p:nvSpPr>
        <p:spPr>
          <a:xfrm>
            <a:off x="194400" y="6173525"/>
            <a:ext cx="87552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Does not have to be one of the stereotypes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Focus on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identifying responsibilities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, not interface or method definitions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9476c31c7d_0_9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What is an Analysis Class?</a:t>
            </a:r>
            <a:endParaRPr/>
          </a:p>
        </p:txBody>
      </p:sp>
      <p:pic>
        <p:nvPicPr>
          <p:cNvPr id="188" name="Google Shape;188;g29476c31c7d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63" y="1224700"/>
            <a:ext cx="7953375" cy="46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9476c31c7d_0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663" y="5882425"/>
            <a:ext cx="2905125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476c31c7d_0_107"/>
          <p:cNvSpPr txBox="1"/>
          <p:nvPr>
            <p:ph idx="4294967295" type="body"/>
          </p:nvPr>
        </p:nvSpPr>
        <p:spPr>
          <a:xfrm>
            <a:off x="196850" y="1371600"/>
            <a:ext cx="87552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Intermediates between the interface and something outside the system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Several Type such as: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User Interface classes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System interface classes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Device interface classes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One boundary class per actor - use case pair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9476c31c7d_0_107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What is a Boundary Class?</a:t>
            </a:r>
            <a:endParaRPr/>
          </a:p>
        </p:txBody>
      </p:sp>
      <p:pic>
        <p:nvPicPr>
          <p:cNvPr id="196" name="Google Shape;196;g29476c31c7d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" y="3954786"/>
            <a:ext cx="9143999" cy="2861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476c31c7d_0_11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Example Boundary: UI Classes</a:t>
            </a:r>
            <a:endParaRPr/>
          </a:p>
        </p:txBody>
      </p:sp>
      <p:pic>
        <p:nvPicPr>
          <p:cNvPr id="202" name="Google Shape;202;g29476c31c7d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38" y="1185475"/>
            <a:ext cx="7989415" cy="56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476c31c7d_0_12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Example Boundary: System Interface</a:t>
            </a:r>
            <a:endParaRPr/>
          </a:p>
        </p:txBody>
      </p:sp>
      <p:pic>
        <p:nvPicPr>
          <p:cNvPr id="208" name="Google Shape;208;g29476c31c7d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88" y="1172225"/>
            <a:ext cx="7765735" cy="56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476c31c7d_0_0"/>
          <p:cNvSpPr txBox="1"/>
          <p:nvPr>
            <p:ph idx="4294967295" type="body"/>
          </p:nvPr>
        </p:nvSpPr>
        <p:spPr>
          <a:xfrm>
            <a:off x="196850" y="1371600"/>
            <a:ext cx="87552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cases so far have been independent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Document each use case as a statement of need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But, we have not yet discussed how they relate to each other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analysis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considers how use cases relate to each other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Begins to partition the problem space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good suggestion is to use two use cases models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One after elicitation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other at the start of analysis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29476c31c7d_0_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Use Case Process: Moving to Analysis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476c31c7d_0_12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Example Boundary: Device Interface</a:t>
            </a:r>
            <a:endParaRPr/>
          </a:p>
        </p:txBody>
      </p:sp>
      <p:pic>
        <p:nvPicPr>
          <p:cNvPr id="214" name="Google Shape;214;g29476c31c7d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425" y="1357925"/>
            <a:ext cx="7181850" cy="54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476c31c7d_0_132"/>
          <p:cNvSpPr txBox="1"/>
          <p:nvPr>
            <p:ph idx="4294967295" type="body"/>
          </p:nvPr>
        </p:nvSpPr>
        <p:spPr>
          <a:xfrm>
            <a:off x="196850" y="1371600"/>
            <a:ext cx="87552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Key abstractions of the system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9476c31c7d_0_13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What is a Entity Class?</a:t>
            </a:r>
            <a:endParaRPr/>
          </a:p>
        </p:txBody>
      </p:sp>
      <p:pic>
        <p:nvPicPr>
          <p:cNvPr id="221" name="Google Shape;221;g29476c31c7d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12" y="1929001"/>
            <a:ext cx="7355674" cy="469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476c31c7d_0_13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The Role of an Entity Class</a:t>
            </a:r>
            <a:endParaRPr/>
          </a:p>
        </p:txBody>
      </p:sp>
      <p:pic>
        <p:nvPicPr>
          <p:cNvPr id="227" name="Google Shape;227;g29476c31c7d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63" y="1238400"/>
            <a:ext cx="8355571" cy="56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476c31c7d_0_14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Example</a:t>
            </a:r>
            <a:r>
              <a:rPr lang="en-US"/>
              <a:t> Entity Classes</a:t>
            </a:r>
            <a:endParaRPr/>
          </a:p>
        </p:txBody>
      </p:sp>
      <p:pic>
        <p:nvPicPr>
          <p:cNvPr id="233" name="Google Shape;233;g29476c31c7d_0_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75" y="1238400"/>
            <a:ext cx="8812344" cy="56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476c31c7d_0_151"/>
          <p:cNvSpPr txBox="1"/>
          <p:nvPr>
            <p:ph idx="4294967295" type="body"/>
          </p:nvPr>
        </p:nvSpPr>
        <p:spPr>
          <a:xfrm>
            <a:off x="196850" y="1371600"/>
            <a:ext cx="87552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Use case behavior coordinator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>
                <a:latin typeface="Arial"/>
                <a:ea typeface="Arial"/>
                <a:cs typeface="Arial"/>
                <a:sym typeface="Arial"/>
              </a:rPr>
              <a:t>One control class per use case 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(to start!)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9476c31c7d_0_15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What is a Control Class?</a:t>
            </a:r>
            <a:endParaRPr/>
          </a:p>
        </p:txBody>
      </p:sp>
      <p:pic>
        <p:nvPicPr>
          <p:cNvPr id="240" name="Google Shape;240;g29476c31c7d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38" y="2223750"/>
            <a:ext cx="7944424" cy="46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476c31c7d_0_15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The Role of a Control Class</a:t>
            </a:r>
            <a:endParaRPr/>
          </a:p>
        </p:txBody>
      </p:sp>
      <p:pic>
        <p:nvPicPr>
          <p:cNvPr id="246" name="Google Shape;246;g29476c31c7d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13" y="1238400"/>
            <a:ext cx="8407685" cy="5619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9476c31c7d_0_158"/>
          <p:cNvSpPr/>
          <p:nvPr/>
        </p:nvSpPr>
        <p:spPr>
          <a:xfrm>
            <a:off x="4098875" y="5763650"/>
            <a:ext cx="3846900" cy="2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9476c31c7d_0_16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Example Control Classes</a:t>
            </a:r>
            <a:endParaRPr/>
          </a:p>
        </p:txBody>
      </p:sp>
      <p:pic>
        <p:nvPicPr>
          <p:cNvPr id="253" name="Google Shape;253;g29476c31c7d_0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13" y="1238400"/>
            <a:ext cx="8579085" cy="56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476c31c7d_0_171"/>
          <p:cNvSpPr txBox="1"/>
          <p:nvPr/>
        </p:nvSpPr>
        <p:spPr>
          <a:xfrm>
            <a:off x="1533450" y="1868362"/>
            <a:ext cx="6077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Use Case Analysis Guidelines</a:t>
            </a:r>
            <a:endParaRPr b="1" sz="4400">
              <a:solidFill>
                <a:srgbClr val="5C667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9476c31c7d_0_176"/>
          <p:cNvSpPr txBox="1"/>
          <p:nvPr>
            <p:ph idx="4294967295" type="body"/>
          </p:nvPr>
        </p:nvSpPr>
        <p:spPr>
          <a:xfrm>
            <a:off x="196850" y="1371600"/>
            <a:ext cx="87552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Step 1: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Identify Common Shared Behaviors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Perform a comprehensive review of your use case catalog and look for common subsets of behavior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If they’re useful, refactor these into new use cases related to other use cases (typically through &lt;&lt;include&gt;&gt;)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Step 2: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Promote Visibility of Important Extensions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Behaviors that are complex or important in use case specification extensions should be made visible in the use case diagram (through &lt;&lt;extend&gt;&gt;)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Step 3: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Consider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Special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Cases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Are these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specializations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identified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use cases?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Are they done by a specialized actor?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Step 4: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Partition the Behaviors into Analysis Classes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Form natural patterns of behaviors that go together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You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will recognize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this pattern more when you start doing sequence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diagrams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What common functionality will need to be implemented to satisfy behaviors?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Step 5: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Start thinking about Architecture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Name high level components that can provide functionality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Keep this high level! It is only a “jumping off point” for doing analysis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9476c31c7d_0_17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U</a:t>
            </a:r>
            <a:r>
              <a:rPr lang="en-US"/>
              <a:t>se Case Modeling Process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476c31c7d_0_182"/>
          <p:cNvSpPr txBox="1"/>
          <p:nvPr>
            <p:ph idx="4294967295" type="body"/>
          </p:nvPr>
        </p:nvSpPr>
        <p:spPr>
          <a:xfrm>
            <a:off x="196850" y="1371600"/>
            <a:ext cx="87552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Pros: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Used to communicate with the end users and domain experts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1314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Provides buy-in at an early stage of system development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1314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Insures a mutual understanding of the requirements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Used to identify who interacts with the system and what the system should do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Used to verify all requirements have been captured and the development team understands the requirements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Used as the basis for the rest of the process lifecycle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1314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For example - it can be used as the foundation for writing test scripts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Cons: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Captures only the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functional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requirements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Must complement with other techniques to get perspectives from all stakeholders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Organizing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and identifying common functionality can be a “leap of faith”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Use case connections to the rest of RUP are a bit dodgy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29476c31c7d_0_18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Pros and Cons of </a:t>
            </a:r>
            <a:r>
              <a:rPr lang="en-US"/>
              <a:t>Use Case Modeling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476c31c7d_0_7"/>
          <p:cNvSpPr txBox="1"/>
          <p:nvPr>
            <p:ph idx="4294967295" type="body"/>
          </p:nvPr>
        </p:nvSpPr>
        <p:spPr>
          <a:xfrm>
            <a:off x="196850" y="1371600"/>
            <a:ext cx="87552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 where are we going with this?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cases have so far been developed independently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need to start identifying how these cases overlap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9476c31c7d_0_7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Use Case Process: Moving to Analysis</a:t>
            </a:r>
            <a:endParaRPr/>
          </a:p>
        </p:txBody>
      </p:sp>
      <p:pic>
        <p:nvPicPr>
          <p:cNvPr id="99" name="Google Shape;99;g29476c31c7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650" y="4059654"/>
            <a:ext cx="9143999" cy="2240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476c31c7d_0_13"/>
          <p:cNvSpPr txBox="1"/>
          <p:nvPr>
            <p:ph idx="4294967295" type="body"/>
          </p:nvPr>
        </p:nvSpPr>
        <p:spPr>
          <a:xfrm>
            <a:off x="196850" y="1371600"/>
            <a:ext cx="87552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You may find that: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Some use cases share common subsets of behavior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Some use cases have several modes or special cases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Some use cases have multiple flows (extensions or variants) you would like the show in the use case diagram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Some actors are specializations of other actors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do you do?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Identify and factor these behaviors into use cases that are related to one another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Create actor specializations and generalizations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9476c31c7d_0_1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Use Case Relationships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 quotation mark with solid fill" id="110" name="Google Shape;110;g29476c31c7d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425" y="1614487"/>
            <a:ext cx="814387" cy="814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quotation mark with solid fill" id="111" name="Google Shape;111;g29476c31c7d_0_1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762" y="1654175"/>
            <a:ext cx="812700" cy="8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9476c31c7d_0_19"/>
          <p:cNvSpPr txBox="1"/>
          <p:nvPr>
            <p:ph idx="2" type="body"/>
          </p:nvPr>
        </p:nvSpPr>
        <p:spPr>
          <a:xfrm>
            <a:off x="1452562" y="1874837"/>
            <a:ext cx="6362700" cy="30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7F7F7F"/>
                </a:solidFill>
              </a:rPr>
              <a:t>The purpose of use case relationships is to provide your system’s designers with some architectural guidance so they can efficiently break down the system’s concerns into manageable pieces.</a:t>
            </a:r>
            <a:endParaRPr b="0" i="0" sz="1800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9476c31c7d_0_1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Use Case Relationships</a:t>
            </a:r>
            <a:endParaRPr/>
          </a:p>
        </p:txBody>
      </p:sp>
      <p:pic>
        <p:nvPicPr>
          <p:cNvPr descr="Open quotation mark with solid fill" id="114" name="Google Shape;114;g29476c31c7d_0_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00950" y="4297362"/>
            <a:ext cx="814387" cy="81438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9476c31c7d_0_19"/>
          <p:cNvSpPr txBox="1"/>
          <p:nvPr/>
        </p:nvSpPr>
        <p:spPr>
          <a:xfrm>
            <a:off x="1452562" y="5064125"/>
            <a:ext cx="614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B7C4"/>
              </a:buClr>
              <a:buSzPts val="1800"/>
              <a:buFont typeface="Calibri"/>
              <a:buNone/>
            </a:pPr>
            <a:r>
              <a:rPr i="0" lang="en-US" sz="1800" u="none">
                <a:solidFill>
                  <a:srgbClr val="4AB7C4"/>
                </a:solidFill>
              </a:rPr>
              <a:t>-</a:t>
            </a:r>
            <a:r>
              <a:rPr i="0" lang="en-US" sz="1800" u="none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Learning UML 2.0</a:t>
            </a:r>
            <a:endParaRPr/>
          </a:p>
        </p:txBody>
      </p:sp>
      <p:pic>
        <p:nvPicPr>
          <p:cNvPr descr="Open quotation mark with solid fill" id="116" name="Google Shape;116;g29476c31c7d_0_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43812" y="4344987"/>
            <a:ext cx="812800" cy="81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476c31c7d_0_30"/>
          <p:cNvSpPr txBox="1"/>
          <p:nvPr/>
        </p:nvSpPr>
        <p:spPr>
          <a:xfrm>
            <a:off x="1533450" y="1868362"/>
            <a:ext cx="6077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Use Case Analysis Notation</a:t>
            </a:r>
            <a:endParaRPr b="1" sz="4400">
              <a:solidFill>
                <a:srgbClr val="5C667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476c31c7d_0_42"/>
          <p:cNvSpPr txBox="1"/>
          <p:nvPr>
            <p:ph idx="4294967295" type="body"/>
          </p:nvPr>
        </p:nvSpPr>
        <p:spPr>
          <a:xfrm>
            <a:off x="196850" y="1371600"/>
            <a:ext cx="87552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Case Relationships show: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Dependency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Plus stereotypes like &lt;&lt;include&gt;&gt; and &lt;&lt;extend&gt;&gt;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Generalization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Dependency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General UML notation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This means that a change in the specification of one model element may imply a change in another element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9476c31c7d_0_4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Notation: </a:t>
            </a:r>
            <a:r>
              <a:rPr lang="en-US"/>
              <a:t>Use Case Relationships</a:t>
            </a:r>
            <a:endParaRPr/>
          </a:p>
        </p:txBody>
      </p:sp>
      <p:pic>
        <p:nvPicPr>
          <p:cNvPr id="129" name="Google Shape;129;g29476c31c7d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550" y="4755363"/>
            <a:ext cx="11715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476c31c7d_0_48"/>
          <p:cNvSpPr txBox="1"/>
          <p:nvPr>
            <p:ph idx="4294967295" type="body"/>
          </p:nvPr>
        </p:nvSpPr>
        <p:spPr>
          <a:xfrm>
            <a:off x="196850" y="1371600"/>
            <a:ext cx="87552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&lt;&lt;include&gt;&gt;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This is a stereotype of a dependency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It means the behavior of B is included in 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included use case is necessary to ensure the proper functionality of the base use case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Typically, there will be multiple use cases that include B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 does not require a primary actor, but it will require a triggering event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Example: Authentication processes must include fingerprint verification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9476c31c7d_0_4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Notation: Use Case Relationships</a:t>
            </a:r>
            <a:endParaRPr/>
          </a:p>
        </p:txBody>
      </p:sp>
      <p:pic>
        <p:nvPicPr>
          <p:cNvPr id="136" name="Google Shape;136;g29476c31c7d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00" y="5016225"/>
            <a:ext cx="50673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476c31c7d_0_55"/>
          <p:cNvSpPr txBox="1"/>
          <p:nvPr>
            <p:ph idx="4294967295" type="body"/>
          </p:nvPr>
        </p:nvSpPr>
        <p:spPr>
          <a:xfrm>
            <a:off x="196850" y="1371600"/>
            <a:ext cx="87552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&lt;&lt;extend&gt;&gt;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This is another stereotype of a dependency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It means the behavior of B </a:t>
            </a:r>
            <a:r>
              <a:rPr lang="en-US" sz="2000" u="sng">
                <a:latin typeface="Arial"/>
                <a:ea typeface="Arial"/>
                <a:cs typeface="Arial"/>
                <a:sym typeface="Arial"/>
              </a:rPr>
              <a:t>may be</a:t>
            </a:r>
            <a:r>
              <a:rPr i="1" lang="en-US" sz="2000" u="sng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incorporated into 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extending use case is used to add specialized behavior to the base use case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base use case defines where it can be extended through an </a:t>
            </a: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extension point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&lt;&lt;extend&gt;&gt; is often confused with use case generalization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&lt;&lt;extend&gt;&gt; indicates an </a:t>
            </a: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optional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extension to a use case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So, it acts as a bit of a cross between &lt;&lt;include&gt;&gt; and generalization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2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Reusable specialization of a use case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Example: An authentication process after 5 PM may be logged in the security logbook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9476c31c7d_0_5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Notation: Use Case Relationships</a:t>
            </a:r>
            <a:endParaRPr/>
          </a:p>
        </p:txBody>
      </p:sp>
      <p:pic>
        <p:nvPicPr>
          <p:cNvPr id="143" name="Google Shape;143;g29476c31c7d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450" y="5555725"/>
            <a:ext cx="50577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