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hd9V+wawxdTfkqbGsARbmur/L3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005d3ad86_1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25005d3ad86_1_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005d3ad86_1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25005d3ad86_1_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005d3ad8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5005d3ad86_1_9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6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6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>
            <p:ph idx="2" type="pic"/>
          </p:nvPr>
        </p:nvSpPr>
        <p:spPr>
          <a:xfrm>
            <a:off x="197168" y="1828797"/>
            <a:ext cx="8734425" cy="455930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197645" y="6489700"/>
            <a:ext cx="87534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3" type="body"/>
          </p:nvPr>
        </p:nvSpPr>
        <p:spPr>
          <a:xfrm>
            <a:off x="197643" y="1371597"/>
            <a:ext cx="87534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 Above">
  <p:cSld name="1 Column with Image Abov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/>
          <p:nvPr>
            <p:ph idx="2" type="pic"/>
          </p:nvPr>
        </p:nvSpPr>
        <p:spPr>
          <a:xfrm>
            <a:off x="197171" y="1854192"/>
            <a:ext cx="420338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178121" y="4650228"/>
            <a:ext cx="4222433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8"/>
          <p:cNvSpPr/>
          <p:nvPr>
            <p:ph idx="3" type="pic"/>
          </p:nvPr>
        </p:nvSpPr>
        <p:spPr>
          <a:xfrm>
            <a:off x="4526284" y="1854192"/>
            <a:ext cx="440531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" name="Google Shape;31;p28"/>
          <p:cNvSpPr txBox="1"/>
          <p:nvPr>
            <p:ph idx="4" type="body"/>
          </p:nvPr>
        </p:nvSpPr>
        <p:spPr>
          <a:xfrm>
            <a:off x="197168" y="5088850"/>
            <a:ext cx="8734425" cy="147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5" type="body"/>
          </p:nvPr>
        </p:nvSpPr>
        <p:spPr>
          <a:xfrm>
            <a:off x="4554856" y="4650228"/>
            <a:ext cx="437673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6" type="body"/>
          </p:nvPr>
        </p:nvSpPr>
        <p:spPr>
          <a:xfrm>
            <a:off x="202407" y="1396992"/>
            <a:ext cx="419814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7" type="body"/>
          </p:nvPr>
        </p:nvSpPr>
        <p:spPr>
          <a:xfrm>
            <a:off x="4514854" y="1386555"/>
            <a:ext cx="441674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idx="1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1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31"/>
          <p:cNvSpPr txBox="1"/>
          <p:nvPr>
            <p:ph idx="3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800"/>
              <a:buNone/>
              <a:defRPr b="1" sz="18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4" type="body"/>
          </p:nvPr>
        </p:nvSpPr>
        <p:spPr>
          <a:xfrm>
            <a:off x="178118" y="1436696"/>
            <a:ext cx="3773812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5" type="body"/>
          </p:nvPr>
        </p:nvSpPr>
        <p:spPr>
          <a:xfrm>
            <a:off x="178595" y="2044700"/>
            <a:ext cx="3773091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/>
          <p:nvPr>
            <p:ph idx="1" type="body"/>
          </p:nvPr>
        </p:nvSpPr>
        <p:spPr>
          <a:xfrm>
            <a:off x="4712021" y="1370021"/>
            <a:ext cx="412718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2" type="body"/>
          </p:nvPr>
        </p:nvSpPr>
        <p:spPr>
          <a:xfrm>
            <a:off x="292417" y="1370021"/>
            <a:ext cx="4136348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3" type="body"/>
          </p:nvPr>
        </p:nvSpPr>
        <p:spPr>
          <a:xfrm>
            <a:off x="2924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4" type="body"/>
          </p:nvPr>
        </p:nvSpPr>
        <p:spPr>
          <a:xfrm>
            <a:off x="47120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idx="1" type="body"/>
          </p:nvPr>
        </p:nvSpPr>
        <p:spPr>
          <a:xfrm>
            <a:off x="3202580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2" type="body"/>
          </p:nvPr>
        </p:nvSpPr>
        <p:spPr>
          <a:xfrm>
            <a:off x="292418" y="1589095"/>
            <a:ext cx="2824701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3" type="body"/>
          </p:nvPr>
        </p:nvSpPr>
        <p:spPr>
          <a:xfrm>
            <a:off x="6106484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2">
  <p:cSld name="Content with Graph 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" type="body"/>
          </p:nvPr>
        </p:nvSpPr>
        <p:spPr>
          <a:xfrm>
            <a:off x="5206636" y="1512889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2" type="body"/>
          </p:nvPr>
        </p:nvSpPr>
        <p:spPr>
          <a:xfrm>
            <a:off x="370321" y="625347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8"/>
          <p:cNvSpPr/>
          <p:nvPr>
            <p:ph idx="3" type="chart"/>
          </p:nvPr>
        </p:nvSpPr>
        <p:spPr>
          <a:xfrm>
            <a:off x="202411" y="1512888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3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1">
  <p:cSld name="Content with Graph 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9"/>
          <p:cNvSpPr/>
          <p:nvPr>
            <p:ph idx="3" type="chart"/>
          </p:nvPr>
        </p:nvSpPr>
        <p:spPr>
          <a:xfrm>
            <a:off x="4005947" y="1436687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3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5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5"/>
          <p:cNvSpPr txBox="1"/>
          <p:nvPr/>
        </p:nvSpPr>
        <p:spPr>
          <a:xfrm>
            <a:off x="0" y="944562"/>
            <a:ext cx="9144000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/>
        </p:nvSpPr>
        <p:spPr>
          <a:xfrm>
            <a:off x="886968" y="2534448"/>
            <a:ext cx="71323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UML DIAGRAMS IN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ACTIVITY DIAGRAM – CONCURRENCY</a:t>
            </a:r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188912" y="1304925"/>
            <a:ext cx="3445391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split (fork)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 and C only start </a:t>
            </a:r>
            <a:b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after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 and C mutually </a:t>
            </a:r>
            <a:b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independent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both branches execute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synchronization (join)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 happens only </a:t>
            </a:r>
            <a:b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after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B and C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independent control</a:t>
            </a:r>
            <a:b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flows are synchronized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74613" lvl="0" marL="18256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:\Users\User\Desktop\Capture.JPG"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1228725"/>
            <a:ext cx="4819650" cy="54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/>
          <p:nvPr/>
        </p:nvSpPr>
        <p:spPr>
          <a:xfrm>
            <a:off x="7599362" y="2976562"/>
            <a:ext cx="1066800" cy="304800"/>
          </a:xfrm>
          <a:prstGeom prst="wedgeRoundRectCallout">
            <a:avLst>
              <a:gd fmla="val -10025" name="adj1"/>
              <a:gd fmla="val 43683" name="adj2"/>
              <a:gd fmla="val 0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7315200" y="5562600"/>
            <a:ext cx="1636712" cy="381000"/>
          </a:xfrm>
          <a:prstGeom prst="wedgeRoundRectCallout">
            <a:avLst>
              <a:gd fmla="val -5542" name="adj1"/>
              <a:gd fmla="val -6636" name="adj2"/>
              <a:gd fmla="val 0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join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5781675" y="2743200"/>
            <a:ext cx="3905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7077075" y="4267200"/>
            <a:ext cx="3905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4648200" y="4262437"/>
            <a:ext cx="3905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6248400" y="5786437"/>
            <a:ext cx="3905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ACTIVITY DIAGRAM – TERMINATION NODES</a:t>
            </a:r>
            <a:endParaRPr/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190500" y="1176528"/>
            <a:ext cx="3177478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activity final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entire activity 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is ended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including other flows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flow final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only current 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flow</a:t>
            </a:r>
            <a:b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is ended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other flows can </a:t>
            </a:r>
            <a:b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continue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74613" lvl="0" marL="18256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1066800"/>
            <a:ext cx="4800600" cy="53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/>
          <p:nvPr/>
        </p:nvSpPr>
        <p:spPr>
          <a:xfrm>
            <a:off x="7723187" y="5257800"/>
            <a:ext cx="1420812" cy="457200"/>
          </a:xfrm>
          <a:prstGeom prst="wedgeRoundRectCallout">
            <a:avLst>
              <a:gd fmla="val 687" name="adj1"/>
              <a:gd fmla="val 26908" name="adj2"/>
              <a:gd fmla="val 0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activity final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2746375" y="5638800"/>
            <a:ext cx="1446212" cy="450850"/>
          </a:xfrm>
          <a:prstGeom prst="wedgeRoundRectCallout">
            <a:avLst>
              <a:gd fmla="val 31649" name="adj1"/>
              <a:gd fmla="val 10823" name="adj2"/>
              <a:gd fmla="val 0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flow final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EXAMPLE: ACTIVITY DIAGRAM</a:t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5410200" y="1999996"/>
            <a:ext cx="1081087" cy="436562"/>
          </a:xfrm>
          <a:prstGeom prst="roundRect">
            <a:avLst>
              <a:gd fmla="val 16667" name="adj"/>
            </a:avLst>
          </a:prstGeom>
          <a:solidFill>
            <a:srgbClr val="FFFFCC"/>
          </a:solidFill>
          <a:ln cap="flat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3067050" y="1409446"/>
            <a:ext cx="1081087" cy="436562"/>
          </a:xfrm>
          <a:prstGeom prst="roundRect">
            <a:avLst>
              <a:gd fmla="val 16667" name="adj"/>
            </a:avLst>
          </a:prstGeom>
          <a:solidFill>
            <a:srgbClr val="FFFFCC"/>
          </a:solidFill>
          <a:ln cap="flat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3606800" y="1799971"/>
            <a:ext cx="1587" cy="282575"/>
          </a:xfrm>
          <a:custGeom>
            <a:rect b="b" l="l" r="r" t="t"/>
            <a:pathLst>
              <a:path extrusionOk="0" h="178" w="1">
                <a:moveTo>
                  <a:pt x="0" y="0"/>
                </a:moveTo>
                <a:lnTo>
                  <a:pt x="0" y="17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/>
          <p:nvPr/>
        </p:nvSpPr>
        <p:spPr>
          <a:xfrm flipH="1">
            <a:off x="3087687" y="3420808"/>
            <a:ext cx="325437" cy="334962"/>
          </a:xfrm>
          <a:custGeom>
            <a:rect b="b" l="l" r="r" t="t"/>
            <a:pathLst>
              <a:path extrusionOk="0" h="211" w="316">
                <a:moveTo>
                  <a:pt x="316" y="0"/>
                </a:moveTo>
                <a:lnTo>
                  <a:pt x="0" y="21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2992437" y="5676646"/>
            <a:ext cx="533400" cy="273050"/>
          </a:xfrm>
          <a:custGeom>
            <a:rect b="b" l="l" r="r" t="t"/>
            <a:pathLst>
              <a:path extrusionOk="0" h="178" w="303">
                <a:moveTo>
                  <a:pt x="0" y="0"/>
                </a:moveTo>
                <a:lnTo>
                  <a:pt x="303" y="17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3786187" y="5089271"/>
            <a:ext cx="892175" cy="784225"/>
          </a:xfrm>
          <a:custGeom>
            <a:rect b="b" l="l" r="r" t="t"/>
            <a:pathLst>
              <a:path extrusionOk="0" h="529" w="490">
                <a:moveTo>
                  <a:pt x="490" y="0"/>
                </a:moveTo>
                <a:lnTo>
                  <a:pt x="0" y="529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/>
          <p:nvPr/>
        </p:nvSpPr>
        <p:spPr>
          <a:xfrm flipH="1">
            <a:off x="3127375" y="2631821"/>
            <a:ext cx="400050" cy="400050"/>
          </a:xfrm>
          <a:custGeom>
            <a:rect b="b" l="l" r="r" t="t"/>
            <a:pathLst>
              <a:path extrusionOk="0" h="140" w="270">
                <a:moveTo>
                  <a:pt x="0" y="0"/>
                </a:moveTo>
                <a:lnTo>
                  <a:pt x="270" y="14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3657600" y="3811333"/>
            <a:ext cx="1587" cy="319087"/>
          </a:xfrm>
          <a:custGeom>
            <a:rect b="b" l="l" r="r" t="t"/>
            <a:pathLst>
              <a:path extrusionOk="0" h="201" w="1">
                <a:moveTo>
                  <a:pt x="0" y="0"/>
                </a:moveTo>
                <a:lnTo>
                  <a:pt x="1" y="20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3603625" y="2301621"/>
            <a:ext cx="1587" cy="282575"/>
          </a:xfrm>
          <a:custGeom>
            <a:rect b="b" l="l" r="r" t="t"/>
            <a:pathLst>
              <a:path extrusionOk="0" h="178" w="1">
                <a:moveTo>
                  <a:pt x="0" y="0"/>
                </a:moveTo>
                <a:lnTo>
                  <a:pt x="0" y="17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3505200" y="920496"/>
            <a:ext cx="204787" cy="192087"/>
          </a:xfrm>
          <a:prstGeom prst="ellipse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3606800" y="1112583"/>
            <a:ext cx="52387" cy="303212"/>
          </a:xfrm>
          <a:custGeom>
            <a:rect b="b" l="l" r="r" t="t"/>
            <a:pathLst>
              <a:path extrusionOk="0" h="30" w="5">
                <a:moveTo>
                  <a:pt x="0" y="0"/>
                </a:moveTo>
                <a:lnTo>
                  <a:pt x="0" y="30"/>
                </a:lnTo>
                <a:lnTo>
                  <a:pt x="5" y="1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9"/>
          <p:cNvCxnSpPr/>
          <p:nvPr/>
        </p:nvCxnSpPr>
        <p:spPr>
          <a:xfrm rot="10800000">
            <a:off x="3556000" y="1295146"/>
            <a:ext cx="50800" cy="120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9"/>
          <p:cNvSpPr/>
          <p:nvPr/>
        </p:nvSpPr>
        <p:spPr>
          <a:xfrm>
            <a:off x="3362325" y="2101596"/>
            <a:ext cx="469900" cy="212725"/>
          </a:xfrm>
          <a:custGeom>
            <a:rect b="b" l="l" r="r" t="t"/>
            <a:pathLst>
              <a:path extrusionOk="0" h="149" w="326">
                <a:moveTo>
                  <a:pt x="0" y="78"/>
                </a:moveTo>
                <a:lnTo>
                  <a:pt x="170" y="0"/>
                </a:lnTo>
                <a:lnTo>
                  <a:pt x="326" y="78"/>
                </a:lnTo>
                <a:lnTo>
                  <a:pt x="170" y="149"/>
                </a:lnTo>
                <a:lnTo>
                  <a:pt x="0" y="78"/>
                </a:lnTo>
                <a:close/>
              </a:path>
            </a:pathLst>
          </a:custGeom>
          <a:solidFill>
            <a:srgbClr val="FFFFCC"/>
          </a:solidFill>
          <a:ln cap="flat" cmpd="sng" w="12700">
            <a:solidFill>
              <a:srgbClr val="9900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3606800" y="1112583"/>
            <a:ext cx="52387" cy="303212"/>
          </a:xfrm>
          <a:custGeom>
            <a:rect b="b" l="l" r="r" t="t"/>
            <a:pathLst>
              <a:path extrusionOk="0" h="30" w="5">
                <a:moveTo>
                  <a:pt x="0" y="0"/>
                </a:moveTo>
                <a:lnTo>
                  <a:pt x="0" y="30"/>
                </a:lnTo>
                <a:lnTo>
                  <a:pt x="5" y="1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9"/>
          <p:cNvCxnSpPr/>
          <p:nvPr/>
        </p:nvCxnSpPr>
        <p:spPr>
          <a:xfrm rot="10800000">
            <a:off x="3556000" y="1295146"/>
            <a:ext cx="50800" cy="120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9"/>
          <p:cNvSpPr txBox="1"/>
          <p:nvPr/>
        </p:nvSpPr>
        <p:spPr>
          <a:xfrm>
            <a:off x="3132137" y="1460246"/>
            <a:ext cx="9572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3219450" y="2271458"/>
            <a:ext cx="10080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add  course 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9"/>
          <p:cNvGrpSpPr/>
          <p:nvPr/>
        </p:nvGrpSpPr>
        <p:grpSpPr>
          <a:xfrm>
            <a:off x="2185987" y="3019171"/>
            <a:ext cx="1081087" cy="436562"/>
            <a:chOff x="1630" y="1850"/>
            <a:chExt cx="681" cy="275"/>
          </a:xfrm>
        </p:grpSpPr>
        <p:sp>
          <p:nvSpPr>
            <p:cNvPr id="202" name="Google Shape;202;p9"/>
            <p:cNvSpPr/>
            <p:nvPr/>
          </p:nvSpPr>
          <p:spPr>
            <a:xfrm>
              <a:off x="1630" y="1850"/>
              <a:ext cx="681" cy="275"/>
            </a:xfrm>
            <a:prstGeom prst="roundRect">
              <a:avLst>
                <a:gd fmla="val 16667" name="adj"/>
              </a:avLst>
            </a:prstGeom>
            <a:solidFill>
              <a:srgbClr val="FFFFCC"/>
            </a:solidFill>
            <a:ln cap="flat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 txBox="1"/>
            <p:nvPr/>
          </p:nvSpPr>
          <p:spPr>
            <a:xfrm>
              <a:off x="1824" y="1873"/>
              <a:ext cx="299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"/>
            <p:cNvSpPr txBox="1"/>
            <p:nvPr/>
          </p:nvSpPr>
          <p:spPr>
            <a:xfrm>
              <a:off x="1779" y="1975"/>
              <a:ext cx="400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Schedule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9"/>
          <p:cNvGrpSpPr/>
          <p:nvPr/>
        </p:nvGrpSpPr>
        <p:grpSpPr>
          <a:xfrm>
            <a:off x="4114800" y="3019171"/>
            <a:ext cx="1081087" cy="436562"/>
            <a:chOff x="2626" y="1850"/>
            <a:chExt cx="681" cy="275"/>
          </a:xfrm>
        </p:grpSpPr>
        <p:sp>
          <p:nvSpPr>
            <p:cNvPr id="206" name="Google Shape;206;p9"/>
            <p:cNvSpPr/>
            <p:nvPr/>
          </p:nvSpPr>
          <p:spPr>
            <a:xfrm>
              <a:off x="2626" y="1850"/>
              <a:ext cx="681" cy="275"/>
            </a:xfrm>
            <a:prstGeom prst="roundRect">
              <a:avLst>
                <a:gd fmla="val 16667" name="adj"/>
              </a:avLst>
            </a:prstGeom>
            <a:solidFill>
              <a:srgbClr val="FFFFCC"/>
            </a:solidFill>
            <a:ln cap="flat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"/>
            <p:cNvSpPr txBox="1"/>
            <p:nvPr/>
          </p:nvSpPr>
          <p:spPr>
            <a:xfrm>
              <a:off x="2797" y="1873"/>
              <a:ext cx="299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"/>
            <p:cNvSpPr txBox="1"/>
            <p:nvPr/>
          </p:nvSpPr>
          <p:spPr>
            <a:xfrm>
              <a:off x="2675" y="1975"/>
              <a:ext cx="592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Pre-requisites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9"/>
          <p:cNvGrpSpPr/>
          <p:nvPr/>
        </p:nvGrpSpPr>
        <p:grpSpPr>
          <a:xfrm>
            <a:off x="2185987" y="4676521"/>
            <a:ext cx="1081087" cy="436562"/>
            <a:chOff x="1540" y="2894"/>
            <a:chExt cx="681" cy="275"/>
          </a:xfrm>
        </p:grpSpPr>
        <p:sp>
          <p:nvSpPr>
            <p:cNvPr id="210" name="Google Shape;210;p9"/>
            <p:cNvSpPr/>
            <p:nvPr/>
          </p:nvSpPr>
          <p:spPr>
            <a:xfrm>
              <a:off x="1540" y="2894"/>
              <a:ext cx="681" cy="275"/>
            </a:xfrm>
            <a:prstGeom prst="roundRect">
              <a:avLst>
                <a:gd fmla="val 16667" name="adj"/>
              </a:avLst>
            </a:prstGeom>
            <a:solidFill>
              <a:srgbClr val="FFFFCC"/>
            </a:solidFill>
            <a:ln cap="flat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9"/>
            <p:cNvSpPr txBox="1"/>
            <p:nvPr/>
          </p:nvSpPr>
          <p:spPr>
            <a:xfrm>
              <a:off x="1661" y="2911"/>
              <a:ext cx="422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Assign to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9"/>
            <p:cNvSpPr txBox="1"/>
            <p:nvPr/>
          </p:nvSpPr>
          <p:spPr>
            <a:xfrm>
              <a:off x="1713" y="3014"/>
              <a:ext cx="309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9"/>
          <p:cNvSpPr/>
          <p:nvPr/>
        </p:nvSpPr>
        <p:spPr>
          <a:xfrm>
            <a:off x="2717800" y="5089271"/>
            <a:ext cx="1587" cy="222250"/>
          </a:xfrm>
          <a:custGeom>
            <a:rect b="b" l="l" r="r" t="t"/>
            <a:pathLst>
              <a:path extrusionOk="0" h="140" w="1">
                <a:moveTo>
                  <a:pt x="0" y="0"/>
                </a:moveTo>
                <a:lnTo>
                  <a:pt x="0" y="14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2727325" y="4270121"/>
            <a:ext cx="687387" cy="423862"/>
          </a:xfrm>
          <a:custGeom>
            <a:rect b="b" l="l" r="r" t="t"/>
            <a:pathLst>
              <a:path extrusionOk="0" h="267" w="433">
                <a:moveTo>
                  <a:pt x="433" y="0"/>
                </a:moveTo>
                <a:lnTo>
                  <a:pt x="0" y="0"/>
                </a:lnTo>
                <a:lnTo>
                  <a:pt x="0" y="267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9"/>
          <p:cNvGrpSpPr/>
          <p:nvPr/>
        </p:nvGrpSpPr>
        <p:grpSpPr>
          <a:xfrm>
            <a:off x="4114800" y="4676521"/>
            <a:ext cx="1081087" cy="436562"/>
            <a:chOff x="2722" y="2894"/>
            <a:chExt cx="681" cy="275"/>
          </a:xfrm>
        </p:grpSpPr>
        <p:sp>
          <p:nvSpPr>
            <p:cNvPr id="216" name="Google Shape;216;p9"/>
            <p:cNvSpPr/>
            <p:nvPr/>
          </p:nvSpPr>
          <p:spPr>
            <a:xfrm>
              <a:off x="2722" y="2894"/>
              <a:ext cx="681" cy="275"/>
            </a:xfrm>
            <a:prstGeom prst="roundRect">
              <a:avLst>
                <a:gd fmla="val 16667" name="adj"/>
              </a:avLst>
            </a:prstGeom>
            <a:solidFill>
              <a:srgbClr val="FFFFCC"/>
            </a:solidFill>
            <a:ln cap="flat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9"/>
            <p:cNvSpPr txBox="1"/>
            <p:nvPr/>
          </p:nvSpPr>
          <p:spPr>
            <a:xfrm>
              <a:off x="2888" y="2911"/>
              <a:ext cx="374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Resolve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9"/>
            <p:cNvSpPr txBox="1"/>
            <p:nvPr/>
          </p:nvSpPr>
          <p:spPr>
            <a:xfrm>
              <a:off x="2888" y="3014"/>
              <a:ext cx="368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Conflicts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9"/>
          <p:cNvSpPr/>
          <p:nvPr/>
        </p:nvSpPr>
        <p:spPr>
          <a:xfrm>
            <a:off x="3903662" y="4270121"/>
            <a:ext cx="755650" cy="423862"/>
          </a:xfrm>
          <a:custGeom>
            <a:rect b="b" l="l" r="r" t="t"/>
            <a:pathLst>
              <a:path extrusionOk="0" h="267" w="476">
                <a:moveTo>
                  <a:pt x="0" y="0"/>
                </a:moveTo>
                <a:lnTo>
                  <a:pt x="476" y="0"/>
                </a:lnTo>
                <a:lnTo>
                  <a:pt x="476" y="267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9"/>
          <p:cNvGrpSpPr/>
          <p:nvPr/>
        </p:nvGrpSpPr>
        <p:grpSpPr>
          <a:xfrm>
            <a:off x="2185987" y="5305171"/>
            <a:ext cx="1081087" cy="436562"/>
            <a:chOff x="1540" y="3290"/>
            <a:chExt cx="681" cy="275"/>
          </a:xfrm>
        </p:grpSpPr>
        <p:sp>
          <p:nvSpPr>
            <p:cNvPr id="221" name="Google Shape;221;p9"/>
            <p:cNvSpPr/>
            <p:nvPr/>
          </p:nvSpPr>
          <p:spPr>
            <a:xfrm>
              <a:off x="1540" y="3290"/>
              <a:ext cx="681" cy="275"/>
            </a:xfrm>
            <a:prstGeom prst="roundRect">
              <a:avLst>
                <a:gd fmla="val 16667" name="adj"/>
              </a:avLst>
            </a:prstGeom>
            <a:solidFill>
              <a:srgbClr val="FFFFCC"/>
            </a:solidFill>
            <a:ln cap="flat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9"/>
            <p:cNvSpPr txBox="1"/>
            <p:nvPr/>
          </p:nvSpPr>
          <p:spPr>
            <a:xfrm>
              <a:off x="1707" y="3307"/>
              <a:ext cx="336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Update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9"/>
            <p:cNvSpPr txBox="1"/>
            <p:nvPr/>
          </p:nvSpPr>
          <p:spPr>
            <a:xfrm>
              <a:off x="1675" y="3409"/>
              <a:ext cx="400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Schedule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9"/>
          <p:cNvSpPr txBox="1"/>
          <p:nvPr/>
        </p:nvSpPr>
        <p:spPr>
          <a:xfrm>
            <a:off x="5473700" y="2069846"/>
            <a:ext cx="97472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3544887" y="6406896"/>
            <a:ext cx="265112" cy="2619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3575050" y="6432296"/>
            <a:ext cx="204787" cy="203200"/>
          </a:xfrm>
          <a:prstGeom prst="ellipse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3414712" y="4147883"/>
            <a:ext cx="468312" cy="223837"/>
          </a:xfrm>
          <a:custGeom>
            <a:rect b="b" l="l" r="r" t="t"/>
            <a:pathLst>
              <a:path extrusionOk="0" h="156" w="326">
                <a:moveTo>
                  <a:pt x="0" y="85"/>
                </a:moveTo>
                <a:lnTo>
                  <a:pt x="170" y="0"/>
                </a:lnTo>
                <a:lnTo>
                  <a:pt x="326" y="85"/>
                </a:lnTo>
                <a:lnTo>
                  <a:pt x="170" y="156"/>
                </a:lnTo>
                <a:lnTo>
                  <a:pt x="0" y="85"/>
                </a:lnTo>
                <a:close/>
              </a:path>
            </a:pathLst>
          </a:custGeom>
          <a:solidFill>
            <a:srgbClr val="FFFFCC"/>
          </a:solidFill>
          <a:ln cap="flat" cmpd="sng" w="12700">
            <a:solidFill>
              <a:srgbClr val="9900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3127375" y="2600071"/>
            <a:ext cx="981075" cy="60325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3167062" y="3774821"/>
            <a:ext cx="981075" cy="58737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2052637" y="4039933"/>
            <a:ext cx="13890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checks completed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3892550" y="4039933"/>
            <a:ext cx="105092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checks failed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4210050" y="1971421"/>
            <a:ext cx="10842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delete course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3902075" y="3420808"/>
            <a:ext cx="325437" cy="334962"/>
          </a:xfrm>
          <a:custGeom>
            <a:rect b="b" l="l" r="r" t="t"/>
            <a:pathLst>
              <a:path extrusionOk="0" h="211" w="316">
                <a:moveTo>
                  <a:pt x="316" y="0"/>
                </a:moveTo>
                <a:lnTo>
                  <a:pt x="0" y="21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9"/>
          <p:cNvCxnSpPr/>
          <p:nvPr/>
        </p:nvCxnSpPr>
        <p:spPr>
          <a:xfrm>
            <a:off x="3822700" y="2206371"/>
            <a:ext cx="157162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35" name="Google Shape;235;p9"/>
          <p:cNvCxnSpPr/>
          <p:nvPr/>
        </p:nvCxnSpPr>
        <p:spPr>
          <a:xfrm>
            <a:off x="3727450" y="2654046"/>
            <a:ext cx="466725" cy="3619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36" name="Google Shape;236;p9"/>
          <p:cNvCxnSpPr/>
          <p:nvPr/>
        </p:nvCxnSpPr>
        <p:spPr>
          <a:xfrm flipH="1">
            <a:off x="5943600" y="2425446"/>
            <a:ext cx="22225" cy="35242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" name="Google Shape;237;p9"/>
          <p:cNvCxnSpPr/>
          <p:nvPr/>
        </p:nvCxnSpPr>
        <p:spPr>
          <a:xfrm rot="10800000">
            <a:off x="3886200" y="5949696"/>
            <a:ext cx="2079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38" name="Google Shape;238;p9"/>
          <p:cNvSpPr/>
          <p:nvPr/>
        </p:nvSpPr>
        <p:spPr>
          <a:xfrm>
            <a:off x="3417887" y="5873496"/>
            <a:ext cx="468312" cy="223837"/>
          </a:xfrm>
          <a:custGeom>
            <a:rect b="b" l="l" r="r" t="t"/>
            <a:pathLst>
              <a:path extrusionOk="0" h="156" w="326">
                <a:moveTo>
                  <a:pt x="0" y="85"/>
                </a:moveTo>
                <a:lnTo>
                  <a:pt x="170" y="0"/>
                </a:lnTo>
                <a:lnTo>
                  <a:pt x="326" y="85"/>
                </a:lnTo>
                <a:lnTo>
                  <a:pt x="170" y="156"/>
                </a:lnTo>
                <a:lnTo>
                  <a:pt x="0" y="85"/>
                </a:lnTo>
                <a:close/>
              </a:path>
            </a:pathLst>
          </a:custGeom>
          <a:solidFill>
            <a:srgbClr val="FFFFCC"/>
          </a:solidFill>
          <a:ln cap="flat" cmpd="sng" w="12700">
            <a:solidFill>
              <a:srgbClr val="9900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3656012" y="6102096"/>
            <a:ext cx="1587" cy="319087"/>
          </a:xfrm>
          <a:custGeom>
            <a:rect b="b" l="l" r="r" t="t"/>
            <a:pathLst>
              <a:path extrusionOk="0" h="201" w="1">
                <a:moveTo>
                  <a:pt x="0" y="0"/>
                </a:moveTo>
                <a:lnTo>
                  <a:pt x="1" y="20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MAPPING WHO DOES WHAT TO WHOM</a:t>
            </a:r>
            <a:endParaRPr/>
          </a:p>
        </p:txBody>
      </p:sp>
      <p:sp>
        <p:nvSpPr>
          <p:cNvPr id="245" name="Google Shape;245;p10"/>
          <p:cNvSpPr txBox="1"/>
          <p:nvPr>
            <p:ph idx="1" type="body"/>
          </p:nvPr>
        </p:nvSpPr>
        <p:spPr>
          <a:xfrm>
            <a:off x="85575" y="1395984"/>
            <a:ext cx="8810625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Examples so far show us what actions happen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But “WHO” does each action and “WHEN”?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1" lang="en-US" sz="20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Swimlanes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Partition activities according to who does them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Who can be actors, system components, whatever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When is indicated top-to-bottom (like a sequence diagram) or left-to-right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 Whom?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Activity diagrams can show relationships to objects that are affected by actions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Elicitation</a:t>
            </a:r>
            <a:endParaRPr/>
          </a:p>
        </p:txBody>
      </p:sp>
      <p:pic>
        <p:nvPicPr>
          <p:cNvPr descr="activityno3d.gif" id="251" name="Google Shape;2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HOW DO YOU DERIVE SWIMLANES?</a:t>
            </a:r>
            <a:endParaRPr/>
          </a:p>
        </p:txBody>
      </p:sp>
      <p:sp>
        <p:nvSpPr>
          <p:cNvPr id="257" name="Google Shape;257;p12"/>
          <p:cNvSpPr txBox="1"/>
          <p:nvPr>
            <p:ph idx="1" type="body"/>
          </p:nvPr>
        </p:nvSpPr>
        <p:spPr>
          <a:xfrm>
            <a:off x="190500" y="1338072"/>
            <a:ext cx="8229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Swimlanes add an analysis step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You are </a:t>
            </a:r>
            <a:r>
              <a:rPr b="0" i="0" lang="en-US" sz="18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assigning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responsibility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to an </a:t>
            </a:r>
            <a:r>
              <a:rPr b="0" i="0" lang="en-US" sz="18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actor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Note we did not say to an </a:t>
            </a:r>
            <a:r>
              <a:rPr b="0" i="0" lang="en-US" sz="18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object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- to an </a:t>
            </a:r>
            <a:r>
              <a:rPr b="0" i="0" lang="en-US" sz="18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actor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How to?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Technique: Return to the UC main scenario</a:t>
            </a:r>
            <a:endParaRPr/>
          </a:p>
          <a:p>
            <a:pPr indent="-182562" lvl="2" marL="7302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Outline the steps based on who does them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ACTIVITY DIAGRAM SUMMARY</a:t>
            </a:r>
            <a:endParaRPr/>
          </a:p>
        </p:txBody>
      </p:sp>
      <p:sp>
        <p:nvSpPr>
          <p:cNvPr id="263" name="Google Shape;263;p13"/>
          <p:cNvSpPr txBox="1"/>
          <p:nvPr>
            <p:ph idx="1" type="body"/>
          </p:nvPr>
        </p:nvSpPr>
        <p:spPr>
          <a:xfrm>
            <a:off x="190500" y="1213104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Pros: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Map use case scenarios directly on to actions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Most intuitive for most procedural programmers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Includes constructs concurrency and task assignment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Includes constructs for top down decomposition (activity frames)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Cons: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Some confusion of the relationship between activity diagrams and statecharts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Some changes in terminology from 1.5 to 2.0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Relatively poor tool support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005d3ad86_1_7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Elicitation</a:t>
            </a:r>
            <a:endParaRPr/>
          </a:p>
        </p:txBody>
      </p:sp>
      <p:sp>
        <p:nvSpPr>
          <p:cNvPr id="80" name="Google Shape;80;g25005d3ad86_1_76"/>
          <p:cNvSpPr txBox="1"/>
          <p:nvPr/>
        </p:nvSpPr>
        <p:spPr>
          <a:xfrm>
            <a:off x="1161288" y="3000791"/>
            <a:ext cx="7150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ACTIVITY DIAGRAMS BASICS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005d3ad86_1_8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Flow Models </a:t>
            </a:r>
            <a:endParaRPr sz="2800"/>
          </a:p>
        </p:txBody>
      </p:sp>
      <p:sp>
        <p:nvSpPr>
          <p:cNvPr id="86" name="Google Shape;86;g25005d3ad86_1_88"/>
          <p:cNvSpPr txBox="1"/>
          <p:nvPr/>
        </p:nvSpPr>
        <p:spPr>
          <a:xfrm>
            <a:off x="1836737" y="1203325"/>
            <a:ext cx="5465762" cy="81915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 computer-based system is 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transform ....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5005d3ad86_1_88"/>
          <p:cNvSpPr/>
          <p:nvPr/>
        </p:nvSpPr>
        <p:spPr>
          <a:xfrm>
            <a:off x="1955800" y="2811462"/>
            <a:ext cx="1282700" cy="619125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74509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25005d3ad86_1_88"/>
          <p:cNvSpPr/>
          <p:nvPr/>
        </p:nvSpPr>
        <p:spPr>
          <a:xfrm>
            <a:off x="6019800" y="2849562"/>
            <a:ext cx="1282700" cy="619125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74509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5005d3ad86_1_88"/>
          <p:cNvSpPr txBox="1"/>
          <p:nvPr/>
        </p:nvSpPr>
        <p:spPr>
          <a:xfrm>
            <a:off x="3821112" y="2681287"/>
            <a:ext cx="1570037" cy="912812"/>
          </a:xfrm>
          <a:prstGeom prst="rect">
            <a:avLst/>
          </a:prstGeom>
          <a:solidFill>
            <a:srgbClr val="FFDC7D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5005d3ad86_1_88"/>
          <p:cNvSpPr txBox="1"/>
          <p:nvPr/>
        </p:nvSpPr>
        <p:spPr>
          <a:xfrm>
            <a:off x="1878875" y="2659050"/>
            <a:ext cx="10263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5005d3ad86_1_88"/>
          <p:cNvSpPr txBox="1"/>
          <p:nvPr/>
        </p:nvSpPr>
        <p:spPr>
          <a:xfrm>
            <a:off x="5929299" y="2681275"/>
            <a:ext cx="1226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5005d3ad86_1_88"/>
          <p:cNvSpPr txBox="1"/>
          <p:nvPr/>
        </p:nvSpPr>
        <p:spPr>
          <a:xfrm>
            <a:off x="826948" y="4295750"/>
            <a:ext cx="74328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954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Flow diagrams – Lots of these!</a:t>
            </a:r>
            <a:endParaRPr b="0" i="0" sz="1050" u="none" cap="none" strike="noStrike">
              <a:solidFill>
                <a:srgbClr val="8C1D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Dataflow diagrams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Petri Nets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IDEF0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Activity diagrams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005d3ad86_1_9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ACTIVITY DIAGRAM ESSENTIALS</a:t>
            </a:r>
            <a:endParaRPr/>
          </a:p>
        </p:txBody>
      </p:sp>
      <p:sp>
        <p:nvSpPr>
          <p:cNvPr id="98" name="Google Shape;98;g25005d3ad86_1_93"/>
          <p:cNvSpPr/>
          <p:nvPr/>
        </p:nvSpPr>
        <p:spPr>
          <a:xfrm>
            <a:off x="228600" y="1295400"/>
            <a:ext cx="8610600" cy="1219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4B39B"/>
              </a:gs>
              <a:gs pos="100000">
                <a:srgbClr val="FAD9CD"/>
              </a:gs>
            </a:gsLst>
            <a:lin ang="5400000" scaled="0"/>
          </a:gra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Activity diagrams describe the stepwise flow of activities and actions.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5005d3ad86_1_93"/>
          <p:cNvSpPr txBox="1"/>
          <p:nvPr>
            <p:ph idx="1" type="body"/>
          </p:nvPr>
        </p:nvSpPr>
        <p:spPr>
          <a:xfrm>
            <a:off x="182006" y="1682496"/>
            <a:ext cx="896199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61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7461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7461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Main purpose: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model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both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organisational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(i.e., workflows) and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computational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processes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identify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candidate system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use cases</a:t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561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through the examination of business workflows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model flow between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(or within)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use cases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identify pre-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and</a:t>
            </a:r>
            <a:r>
              <a:rPr b="1" i="0" lang="en-US" sz="20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 post-conditions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of use cases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1" i="1" sz="2000" u="none" cap="none" strike="noStrike">
              <a:solidFill>
                <a:srgbClr val="0000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74613" lvl="0" marL="18256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1" i="1" sz="2000" u="none">
              <a:solidFill>
                <a:srgbClr val="0000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WHAT IS AN ACTIVITY DIAGRAM?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80962" y="1195387"/>
            <a:ext cx="8458200" cy="248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An activity diagram in the use-case model can be used to capture the activities and actions performed in a use case.</a:t>
            </a:r>
            <a:endParaRPr/>
          </a:p>
          <a:p>
            <a:pPr indent="-339725" lvl="0" marL="339725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It is essentially a flow chart, showing flow of control from one activity or action to another.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2741676" y="4105592"/>
            <a:ext cx="223837" cy="223837"/>
          </a:xfrm>
          <a:prstGeom prst="ellipse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2319401" y="4777105"/>
            <a:ext cx="1081087" cy="484187"/>
          </a:xfrm>
          <a:prstGeom prst="roundRect">
            <a:avLst>
              <a:gd fmla="val 16667" name="adj"/>
            </a:avLst>
          </a:prstGeom>
          <a:solidFill>
            <a:srgbClr val="FFFFCC"/>
          </a:solidFill>
          <a:ln cap="flat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2852801" y="4316730"/>
            <a:ext cx="63500" cy="460375"/>
          </a:xfrm>
          <a:custGeom>
            <a:rect b="b" l="l" r="r" t="t"/>
            <a:pathLst>
              <a:path extrusionOk="0" h="37" w="5">
                <a:moveTo>
                  <a:pt x="0" y="0"/>
                </a:moveTo>
                <a:lnTo>
                  <a:pt x="0" y="37"/>
                </a:lnTo>
                <a:lnTo>
                  <a:pt x="5" y="27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 rot="10800000">
            <a:off x="2803588" y="4653280"/>
            <a:ext cx="49212" cy="123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2"/>
          <p:cNvSpPr/>
          <p:nvPr/>
        </p:nvSpPr>
        <p:spPr>
          <a:xfrm>
            <a:off x="3660838" y="4888230"/>
            <a:ext cx="522287" cy="249237"/>
          </a:xfrm>
          <a:custGeom>
            <a:rect b="b" l="l" r="r" t="t"/>
            <a:pathLst>
              <a:path extrusionOk="0" h="157" w="329">
                <a:moveTo>
                  <a:pt x="0" y="86"/>
                </a:moveTo>
                <a:lnTo>
                  <a:pt x="172" y="0"/>
                </a:lnTo>
                <a:lnTo>
                  <a:pt x="329" y="86"/>
                </a:lnTo>
                <a:lnTo>
                  <a:pt x="172" y="157"/>
                </a:lnTo>
                <a:lnTo>
                  <a:pt x="0" y="86"/>
                </a:lnTo>
                <a:close/>
              </a:path>
            </a:pathLst>
          </a:custGeom>
          <a:solidFill>
            <a:srgbClr val="FFFFCC"/>
          </a:solidFill>
          <a:ln cap="flat" cmpd="sng" w="9525">
            <a:solidFill>
              <a:srgbClr val="9900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400488" y="4962842"/>
            <a:ext cx="260350" cy="61912"/>
          </a:xfrm>
          <a:custGeom>
            <a:rect b="b" l="l" r="r" t="t"/>
            <a:pathLst>
              <a:path extrusionOk="0" h="5" w="21">
                <a:moveTo>
                  <a:pt x="0" y="4"/>
                </a:moveTo>
                <a:lnTo>
                  <a:pt x="21" y="5"/>
                </a:lnTo>
                <a:lnTo>
                  <a:pt x="11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"/>
          <p:cNvCxnSpPr/>
          <p:nvPr/>
        </p:nvCxnSpPr>
        <p:spPr>
          <a:xfrm flipH="1">
            <a:off x="3537013" y="5024755"/>
            <a:ext cx="123825" cy="5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2"/>
          <p:cNvSpPr/>
          <p:nvPr/>
        </p:nvSpPr>
        <p:spPr>
          <a:xfrm>
            <a:off x="4368863" y="4777105"/>
            <a:ext cx="1068387" cy="484187"/>
          </a:xfrm>
          <a:prstGeom prst="roundRect">
            <a:avLst>
              <a:gd fmla="val 16667" name="adj"/>
            </a:avLst>
          </a:prstGeom>
          <a:solidFill>
            <a:srgbClr val="FFFFCC"/>
          </a:solidFill>
          <a:ln cap="flat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4368863" y="3870642"/>
            <a:ext cx="1068387" cy="471487"/>
          </a:xfrm>
          <a:prstGeom prst="roundRect">
            <a:avLst>
              <a:gd fmla="val 3695" name="adj"/>
            </a:avLst>
          </a:prstGeom>
          <a:solidFill>
            <a:srgbClr val="FFFFCC"/>
          </a:solidFill>
          <a:ln cap="flat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206938" y="5013642"/>
            <a:ext cx="161925" cy="61912"/>
          </a:xfrm>
          <a:custGeom>
            <a:rect b="b" l="l" r="r" t="t"/>
            <a:pathLst>
              <a:path extrusionOk="0" h="5" w="13">
                <a:moveTo>
                  <a:pt x="0" y="1"/>
                </a:moveTo>
                <a:lnTo>
                  <a:pt x="13" y="0"/>
                </a:lnTo>
                <a:lnTo>
                  <a:pt x="3" y="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"/>
          <p:cNvCxnSpPr/>
          <p:nvPr/>
        </p:nvCxnSpPr>
        <p:spPr>
          <a:xfrm rot="10800000">
            <a:off x="4245038" y="4962842"/>
            <a:ext cx="123825" cy="5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2"/>
          <p:cNvSpPr/>
          <p:nvPr/>
        </p:nvSpPr>
        <p:spPr>
          <a:xfrm>
            <a:off x="3933888" y="4043680"/>
            <a:ext cx="434975" cy="844550"/>
          </a:xfrm>
          <a:custGeom>
            <a:rect b="b" l="l" r="r" t="t"/>
            <a:pathLst>
              <a:path extrusionOk="0" h="68" w="35">
                <a:moveTo>
                  <a:pt x="0" y="68"/>
                </a:moveTo>
                <a:lnTo>
                  <a:pt x="0" y="4"/>
                </a:lnTo>
                <a:lnTo>
                  <a:pt x="35" y="4"/>
                </a:lnTo>
                <a:lnTo>
                  <a:pt x="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"/>
          <p:cNvCxnSpPr/>
          <p:nvPr/>
        </p:nvCxnSpPr>
        <p:spPr>
          <a:xfrm flipH="1">
            <a:off x="4245038" y="4094480"/>
            <a:ext cx="123825" cy="61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2"/>
          <p:cNvSpPr txBox="1"/>
          <p:nvPr/>
        </p:nvSpPr>
        <p:spPr>
          <a:xfrm>
            <a:off x="2322576" y="4831080"/>
            <a:ext cx="1095375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53975" lIns="107950" spcFirstLastPara="1" rIns="107950" wrap="square" tIns="53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4392676" y="4843780"/>
            <a:ext cx="12065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53975" lIns="107950" spcFirstLastPara="1" rIns="107950" wrap="square" tIns="53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4379976" y="3926205"/>
            <a:ext cx="10541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53975" lIns="107950" spcFirstLastPara="1" rIns="107950" wrap="square" tIns="53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ACTIVITY DIAGRAM ESSENTIALS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228600" y="1447800"/>
            <a:ext cx="8610600" cy="1219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4B39B"/>
              </a:gs>
              <a:gs pos="100000">
                <a:srgbClr val="FAD9CD"/>
              </a:gs>
            </a:gsLst>
            <a:lin ang="5400000" scaled="0"/>
          </a:gra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Activity diagrams describe the stepwise flow of activities and actions.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114300" y="2743200"/>
            <a:ext cx="8915400" cy="335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61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Main elements: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actions / activities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represent the executable </a:t>
            </a:r>
            <a:r>
              <a:rPr b="1" i="1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steps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transitions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represent the </a:t>
            </a:r>
            <a:r>
              <a:rPr b="1" i="1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control flow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split / merge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represent </a:t>
            </a:r>
            <a:r>
              <a:rPr b="1" i="1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decisions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fork / join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represent </a:t>
            </a:r>
            <a:r>
              <a:rPr b="1" i="1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concurrency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swim lanes</a:t>
            </a:r>
            <a:r>
              <a:rPr b="0" i="0" lang="en-US" sz="2000" u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: structure the control flow</a:t>
            </a:r>
            <a:endParaRPr b="1" i="1" sz="2000" u="none">
              <a:solidFill>
                <a:srgbClr val="0000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1" i="1" sz="2000" u="none">
              <a:solidFill>
                <a:srgbClr val="0000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74613" lvl="0" marL="18256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1" i="1" sz="2000" u="none">
              <a:solidFill>
                <a:srgbClr val="0000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ACTIVITY DIAGRAM – BASIC STRUCTURE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165101" y="1676400"/>
            <a:ext cx="312674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Origin: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flow charts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program execution</a:t>
            </a:r>
            <a:b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plans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Activities: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sequence of actions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transitions </a:t>
            </a: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immediate</a:t>
            </a:r>
            <a:b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(triggerless)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exit at final state</a:t>
            </a:r>
            <a:endParaRPr/>
          </a:p>
        </p:txBody>
      </p:sp>
      <p:pic>
        <p:nvPicPr>
          <p:cNvPr descr="C:\Users\User\Desktop\Capture.JPG" id="135" name="Google Shape;1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3243" y="1182243"/>
            <a:ext cx="4772025" cy="54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ACTIVITY DIAGRAM – ACTIONS VS. ACTIVITIES</a:t>
            </a:r>
            <a:endParaRPr/>
          </a:p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188912" y="1181100"/>
            <a:ext cx="4108768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actions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executable </a:t>
            </a: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atomic</a:t>
            </a:r>
            <a:b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computation in the control flow 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cannot be decomposed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activities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also executable units in the</a:t>
            </a:r>
            <a:b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control flow but </a:t>
            </a: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non-atomic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can be decomposed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can be represented by a</a:t>
            </a:r>
            <a:b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separate activity diagram</a:t>
            </a:r>
            <a:endParaRPr/>
          </a:p>
          <a:p>
            <a:pPr indent="-74613" lvl="0" marL="18256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289050"/>
            <a:ext cx="3467100" cy="25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/>
          <p:nvPr/>
        </p:nvSpPr>
        <p:spPr>
          <a:xfrm>
            <a:off x="6096000" y="2819400"/>
            <a:ext cx="457200" cy="990600"/>
          </a:xfrm>
          <a:prstGeom prst="downArrow">
            <a:avLst>
              <a:gd fmla="val 16615" name="adj1"/>
              <a:gd fmla="val 6185" name="adj2"/>
            </a:avLst>
          </a:prstGeom>
          <a:solidFill>
            <a:srgbClr val="FF0000">
              <a:alpha val="49411"/>
            </a:srgbClr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7543800" y="1752600"/>
            <a:ext cx="1447800" cy="304800"/>
          </a:xfrm>
          <a:prstGeom prst="wedgeRoundRectCallout">
            <a:avLst>
              <a:gd fmla="val 5194" name="adj1"/>
              <a:gd fmla="val 42161" name="adj2"/>
              <a:gd fmla="val 0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6324600" y="2514600"/>
            <a:ext cx="304800" cy="304800"/>
          </a:xfrm>
          <a:prstGeom prst="ellipse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8100" y="4114800"/>
            <a:ext cx="3505200" cy="26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/>
          <p:nvPr/>
        </p:nvSpPr>
        <p:spPr>
          <a:xfrm>
            <a:off x="3695700" y="2286000"/>
            <a:ext cx="1762125" cy="381000"/>
          </a:xfrm>
          <a:prstGeom prst="wedgeRoundRectCallout">
            <a:avLst>
              <a:gd fmla="val 25605" name="adj1"/>
              <a:gd fmla="val 14552" name="adj2"/>
              <a:gd fmla="val 0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activity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ACTIVITY DIAGRAM – DECISIONS</a:t>
            </a:r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152400" y="1752600"/>
            <a:ext cx="3243111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decision node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only one branch can</a:t>
            </a:r>
            <a:b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execute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use mutually exclusive</a:t>
            </a:r>
            <a:b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conditions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[else] possible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merge node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reunite alternative</a:t>
            </a:r>
            <a:b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control flows</a:t>
            </a:r>
            <a:endParaRPr/>
          </a:p>
          <a:p>
            <a:pPr indent="-74613" lvl="0" marL="18256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:\Users\User\Desktop\Capture.JPG"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1285875"/>
            <a:ext cx="4772025" cy="5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/>
          <p:nvPr/>
        </p:nvSpPr>
        <p:spPr>
          <a:xfrm>
            <a:off x="7543800" y="2743200"/>
            <a:ext cx="1447800" cy="676275"/>
          </a:xfrm>
          <a:prstGeom prst="wedgeRoundRectCallout">
            <a:avLst>
              <a:gd fmla="val -8222" name="adj1"/>
              <a:gd fmla="val 33073" name="adj2"/>
              <a:gd fmla="val 0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decision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7315200" y="5781675"/>
            <a:ext cx="1676400" cy="762000"/>
          </a:xfrm>
          <a:prstGeom prst="wedgeRoundRectCallout">
            <a:avLst>
              <a:gd fmla="val -5542" name="adj1"/>
              <a:gd fmla="val -3396" name="adj2"/>
              <a:gd fmla="val 0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merge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