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En+5VoNyWLL/xwcV364tEKKN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5bd074cef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95bd074cef_0_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5bd074cef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5bd074cef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5bd074ce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5bd074cef_0_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5bd074cef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5bd074cef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bd074cef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95bd074cef_0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5bd074ce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5bd074cef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bd074c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95bd074ce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5bd074ce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5bd074cef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5bd074ce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95bd074cef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bd074ce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95bd074cef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5bd074cef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95bd074cef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bd074ce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5bd074cef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5bd074ce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95bd074cef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5bd074cef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95bd074cef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Requirements Standards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5bd074cef_0_80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Military Software Standard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Ended in 1998, last in a line of specs for military software development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Similar to other specs, but with military language, much of which is still in use today in Department of Defense contracts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Data Item Descriptions (DIDs)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Operational Concept Description (OCD)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Conops, roughly equivalent to use cases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Software Requirements Specification (SRS)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System/Subsystem Design Description (SSDD)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Software Design Description (SDD)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Interface Design Description (IDD)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52" name="Google Shape;152;g295bd074cef_0_8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MIL-STD-498 (Supplier Perspective)</a:t>
            </a:r>
            <a:endParaRPr/>
          </a:p>
        </p:txBody>
      </p:sp>
      <p:pic>
        <p:nvPicPr>
          <p:cNvPr id="153" name="Google Shape;153;g295bd074cef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98" y="4440525"/>
            <a:ext cx="2912528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5bd074cef_0_90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Defense Acquisition University (DAU)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DoD has lots of money, but it is easy to spend it carelessly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Acquisition - from concept to deployment, including systems engineering, program management, test and evaluation, etc.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DAU offers training, publishes a magazine and research journal, and also publishes the DAG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Defense Acquisition Guidebook (DAG)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Systems Engineering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Program 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Development Lifecycle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Test and Evaluation (T &amp; E)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Requirements, Expectations, Interests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System Requirements Review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95bd074cef_0_9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DAU DAG</a:t>
            </a:r>
            <a:r>
              <a:rPr lang="en-US"/>
              <a:t> (Customer Perspective)</a:t>
            </a:r>
            <a:endParaRPr/>
          </a:p>
        </p:txBody>
      </p:sp>
      <p:pic>
        <p:nvPicPr>
          <p:cNvPr id="160" name="Google Shape;160;g295bd074cef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25" y="3028725"/>
            <a:ext cx="2473175" cy="1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bd074cef_0_96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Avionics Software Standard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Required by agencies like FAA, EASA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Design Assurance Levels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Based on consequence of failure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Level A - multiple fatalities, Level B - serious or fatal injury, etc.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Software Processes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Planning, Requirements, Design, Coding, Verification, Change Management, Quality Assurance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One of the most detailed and picky standards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People’s lives literally depend on the quality of the code!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Requires tools to be qualified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Requires software to be temporally (CPU) and spatially (memory) partitioned based on Design Assurance Level (DAL)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Standard quality and process stipulations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Must be peer reviewed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Full bidirectional traceability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95bd074cef_0_9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DO-178C</a:t>
            </a:r>
            <a:endParaRPr/>
          </a:p>
        </p:txBody>
      </p:sp>
      <p:pic>
        <p:nvPicPr>
          <p:cNvPr id="167" name="Google Shape;167;g295bd074cef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120" y="1607774"/>
            <a:ext cx="1746929" cy="7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95bd074cef_0_96"/>
          <p:cNvSpPr/>
          <p:nvPr/>
        </p:nvSpPr>
        <p:spPr>
          <a:xfrm>
            <a:off x="6608000" y="1676900"/>
            <a:ext cx="185100" cy="2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5bd074cef_0_112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Medical Device Software Standard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Not required in most </a:t>
            </a:r>
            <a:r>
              <a:rPr b="0" lang="en-US" sz="2100">
                <a:solidFill>
                  <a:schemeClr val="dk1"/>
                </a:solidFill>
              </a:rPr>
              <a:t>countries</a:t>
            </a:r>
            <a:r>
              <a:rPr b="0" lang="en-US" sz="2100">
                <a:solidFill>
                  <a:schemeClr val="dk1"/>
                </a:solidFill>
              </a:rPr>
              <a:t> but can be used to demonstrate compliance with (often short, and/or vague) medical device stipulations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Safety Classifications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Class A, B, C - based on the effects of failure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Similar to DO-178C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Software Processes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Development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Maintenance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Risk 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Configuration 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Problem Resolution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Like DO-178C, strict on </a:t>
            </a:r>
            <a:r>
              <a:rPr lang="en-US" sz="2100">
                <a:solidFill>
                  <a:schemeClr val="dk1"/>
                </a:solidFill>
              </a:rPr>
              <a:t>requirements traceability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To code, tests (to show the thing works!)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74" name="Google Shape;174;g295bd074cef_0_1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IEC 62304</a:t>
            </a:r>
            <a:endParaRPr/>
          </a:p>
        </p:txBody>
      </p:sp>
      <p:pic>
        <p:nvPicPr>
          <p:cNvPr id="175" name="Google Shape;175;g295bd074cef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625" y="3351650"/>
            <a:ext cx="19335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5bd074cef_0_120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Railway Control and Protection System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Compliance is mandatory in the EU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Safety Integrity Levels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B</a:t>
            </a:r>
            <a:r>
              <a:rPr lang="en-US" sz="2100">
                <a:solidFill>
                  <a:schemeClr val="dk1"/>
                </a:solidFill>
              </a:rPr>
              <a:t>ased on the consequences of failure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Similar to the previous two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Have associated probability of failure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Found in many other transportation safety standards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Traceability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Big in EN 50128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 to design to code to tests to test plans to test reports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 to operations and maintenance (O &amp; M)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81" name="Google Shape;181;g295bd074cef_0_1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EN 50128</a:t>
            </a:r>
            <a:endParaRPr/>
          </a:p>
        </p:txBody>
      </p:sp>
      <p:pic>
        <p:nvPicPr>
          <p:cNvPr id="182" name="Google Shape;182;g295bd074ce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3" y="5344613"/>
            <a:ext cx="28098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5bd074cef_0_127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General Standards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Good reference for any industry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Produced by important organizations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Industry-Specific Standards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Required or recommended in certain domains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Usually covers entire </a:t>
            </a:r>
            <a:r>
              <a:rPr b="0" lang="en-US" sz="2100">
                <a:solidFill>
                  <a:schemeClr val="dk1"/>
                </a:solidFill>
              </a:rPr>
              <a:t>development</a:t>
            </a:r>
            <a:r>
              <a:rPr b="0" lang="en-US" sz="2100">
                <a:solidFill>
                  <a:schemeClr val="dk1"/>
                </a:solidFill>
              </a:rPr>
              <a:t> process, not just 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Often much more prescriptive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Tips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Be familiar with IEEE 29148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Read through SWEBOK (and then read it again!)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For the industry you want to work in (or any industry you are interviewing for), lookup applicable standards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88" name="Google Shape;188;g295bd074cef_0_12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5bd074cef_0_0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Types of “standards”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Standards, Guidelines, </a:t>
            </a:r>
            <a:r>
              <a:rPr b="0" lang="en-US" sz="2300">
                <a:solidFill>
                  <a:schemeClr val="dk1"/>
                </a:solidFill>
              </a:rPr>
              <a:t>Practices</a:t>
            </a:r>
            <a:r>
              <a:rPr b="0" lang="en-US" sz="2300">
                <a:solidFill>
                  <a:schemeClr val="dk1"/>
                </a:solidFill>
              </a:rPr>
              <a:t>, and Bodies of Knowledge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We will be covering all of these</a:t>
            </a:r>
            <a:endParaRPr b="0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chemeClr val="dk1"/>
                </a:solidFill>
              </a:rPr>
              <a:t>Why Standards?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In general: Common approach to requirements engineering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Industry-Specific</a:t>
            </a:r>
            <a:endParaRPr b="0" sz="2300">
              <a:solidFill>
                <a:schemeClr val="dk1"/>
              </a:solidFill>
            </a:endParaRPr>
          </a:p>
          <a:p>
            <a:pPr indent="-374650" lvl="1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Usually cover entire development process</a:t>
            </a:r>
            <a:endParaRPr sz="2300"/>
          </a:p>
          <a:p>
            <a:pPr indent="-374650" lvl="1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May be more prescriptive about rigor and certification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chemeClr val="dk1"/>
                </a:solidFill>
              </a:rPr>
              <a:t>Why cover standards?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Stay up to date on latest in requirements engineering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Learn about the organizations that make these standards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Learn about specific stipulations and practices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Compare and contrast the standards for deeper insights</a:t>
            </a:r>
            <a:endParaRPr b="0" sz="2300">
              <a:solidFill>
                <a:schemeClr val="dk1"/>
              </a:solidFill>
            </a:endParaRPr>
          </a:p>
        </p:txBody>
      </p:sp>
      <p:sp>
        <p:nvSpPr>
          <p:cNvPr id="91" name="Google Shape;91;g295bd074cef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Standards -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bd074cef_0_9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chemeClr val="dk1"/>
                </a:solidFill>
              </a:rPr>
              <a:t>More overall guidance, fewer specific stipulations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Useful across a variety of industries</a:t>
            </a:r>
            <a:endParaRPr b="0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chemeClr val="dk1"/>
                </a:solidFill>
              </a:rPr>
              <a:t>Examples: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IEEE 29148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CMMI RD and REQM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SWEBOK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SEBOK</a:t>
            </a:r>
            <a:endParaRPr b="0" sz="2300">
              <a:solidFill>
                <a:schemeClr val="dk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b="0" lang="en-US" sz="2300">
                <a:solidFill>
                  <a:schemeClr val="dk1"/>
                </a:solidFill>
              </a:rPr>
              <a:t>BABOK</a:t>
            </a:r>
            <a:endParaRPr b="0" sz="2300">
              <a:solidFill>
                <a:schemeClr val="dk1"/>
              </a:solidFill>
            </a:endParaRPr>
          </a:p>
        </p:txBody>
      </p:sp>
      <p:sp>
        <p:nvSpPr>
          <p:cNvPr id="97" name="Google Shape;97;g295bd074cef_0_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General</a:t>
            </a:r>
            <a:r>
              <a:rPr lang="en-US"/>
              <a:t> Standards</a:t>
            </a:r>
            <a:endParaRPr/>
          </a:p>
        </p:txBody>
      </p:sp>
      <p:pic>
        <p:nvPicPr>
          <p:cNvPr id="98" name="Google Shape;98;g295bd074ce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88" y="5461850"/>
            <a:ext cx="39528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95bd074ce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163" y="5039350"/>
            <a:ext cx="21050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95bd074ce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913" y="4655200"/>
            <a:ext cx="23336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bd074cef_0_33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IEEE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Institute of Electrical and Electronics Engineers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Big academic organization for all sorts of computer engineering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IEEE 830 (The Old Version):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Relatively short (~40 pages)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Focused mostly on SRS content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For its purpose, it was complete but was minimal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IEEE 29148 (The New Version)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Much longer (~100 pages)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Reads like a technical specification - focused on </a:t>
            </a:r>
            <a:r>
              <a:rPr lang="en-US" sz="2100">
                <a:solidFill>
                  <a:schemeClr val="dk1"/>
                </a:solidFill>
              </a:rPr>
              <a:t>definitions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 process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Elicitation, Analysis, Management, and Validation</a:t>
            </a:r>
            <a:endParaRPr sz="2100"/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Requirements documents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Software requirements specification (SRS)</a:t>
            </a:r>
            <a:endParaRPr sz="2100"/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Stakeholder requirements specification (StRS)</a:t>
            </a:r>
            <a:endParaRPr sz="2100"/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System requirements specification (SyRS)</a:t>
            </a:r>
            <a:endParaRPr sz="2100"/>
          </a:p>
        </p:txBody>
      </p:sp>
      <p:sp>
        <p:nvSpPr>
          <p:cNvPr id="106" name="Google Shape;106;g295bd074cef_0_3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IEEE 29148</a:t>
            </a:r>
            <a:endParaRPr/>
          </a:p>
        </p:txBody>
      </p:sp>
      <p:pic>
        <p:nvPicPr>
          <p:cNvPr id="107" name="Google Shape;107;g295bd074ce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63" y="5981700"/>
            <a:ext cx="23336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bd074cef_0_41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Capability Maturity Model </a:t>
            </a:r>
            <a:r>
              <a:rPr b="0" lang="en-US" sz="2100">
                <a:solidFill>
                  <a:schemeClr val="dk1"/>
                </a:solidFill>
              </a:rPr>
              <a:t>Integration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Certification entity, originated out of Carnegie Mellon University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SW Maturity Level 1-5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Engineering Process Areas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CMMI certification (usually level 3 or above) - document processes and show evidence of their application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Used to be a bigger deal than it is now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Focused on </a:t>
            </a:r>
            <a:r>
              <a:rPr lang="en-US" sz="2100" u="sng">
                <a:solidFill>
                  <a:schemeClr val="dk1"/>
                </a:solidFill>
              </a:rPr>
              <a:t>stipulations</a:t>
            </a:r>
            <a:endParaRPr sz="21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CMMI Requirements Development (RD)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Elicitation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Analysis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Decomposition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Validation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CMMI Requirements Management (REQM)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Change</a:t>
            </a:r>
            <a:r>
              <a:rPr b="0" lang="en-US" sz="2100">
                <a:solidFill>
                  <a:schemeClr val="dk1"/>
                </a:solidFill>
              </a:rPr>
              <a:t> 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Traceability</a:t>
            </a:r>
            <a:endParaRPr sz="2100"/>
          </a:p>
        </p:txBody>
      </p:sp>
      <p:sp>
        <p:nvSpPr>
          <p:cNvPr id="113" name="Google Shape;113;g295bd074cef_0_4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CMMI RD and REQM</a:t>
            </a:r>
            <a:endParaRPr/>
          </a:p>
        </p:txBody>
      </p:sp>
      <p:pic>
        <p:nvPicPr>
          <p:cNvPr id="114" name="Google Shape;114;g295bd074cef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580" y="5166880"/>
            <a:ext cx="1811625" cy="1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bd074cef_0_48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Software Engineering Body of Knowledge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Maintained by IEEE Computer Society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Touches on everything you should know as a software engineer</a:t>
            </a:r>
            <a:endParaRPr b="0" sz="2100">
              <a:solidFill>
                <a:schemeClr val="dk1"/>
              </a:solidFill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Software Development Lifecycles</a:t>
            </a:r>
            <a:endParaRPr sz="2100"/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Tech Foundations: Databases, Networks, etc.</a:t>
            </a:r>
            <a:endParaRPr sz="2100"/>
          </a:p>
          <a:p>
            <a:pPr indent="-361950" lvl="2" marL="1828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-US" sz="2100"/>
              <a:t>Even Discrete Math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Free - highly recommended!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Focused on </a:t>
            </a:r>
            <a:r>
              <a:rPr lang="en-US" sz="2100" u="sng">
                <a:solidFill>
                  <a:schemeClr val="dk1"/>
                </a:solidFill>
              </a:rPr>
              <a:t>descriptions</a:t>
            </a:r>
            <a:endParaRPr sz="21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Process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Elicitation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Specification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Validation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Tracing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And More!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20" name="Google Shape;120;g295bd074cef_0_4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SWEBOK</a:t>
            </a:r>
            <a:endParaRPr/>
          </a:p>
        </p:txBody>
      </p:sp>
      <p:pic>
        <p:nvPicPr>
          <p:cNvPr id="121" name="Google Shape;121;g295bd074ce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313" y="5886650"/>
            <a:ext cx="39528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5bd074cef_0_55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Systems Engineering Body of Knowledge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INCOSE, SERC - Systems Engineering Organizations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IEEE Computer Society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Focused on </a:t>
            </a:r>
            <a:r>
              <a:rPr lang="en-US" sz="2100" u="sng">
                <a:solidFill>
                  <a:schemeClr val="dk1"/>
                </a:solidFill>
              </a:rPr>
              <a:t>everything!</a:t>
            </a:r>
            <a:endParaRPr sz="2100" u="sng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Basically the guidebook for designing big things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&gt; 1000 pages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System </a:t>
            </a: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Decomposition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Tracing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Types of requirements (especially non-functional)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27" name="Google Shape;127;g295bd074cef_0_5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SEBOK</a:t>
            </a:r>
            <a:endParaRPr/>
          </a:p>
        </p:txBody>
      </p:sp>
      <p:pic>
        <p:nvPicPr>
          <p:cNvPr id="128" name="Google Shape;128;g295bd074cef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50" y="5675025"/>
            <a:ext cx="3393675" cy="10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5bd074cef_0_62"/>
          <p:cNvSpPr txBox="1"/>
          <p:nvPr>
            <p:ph idx="3" type="body"/>
          </p:nvPr>
        </p:nvSpPr>
        <p:spPr>
          <a:xfrm>
            <a:off x="198425" y="1378100"/>
            <a:ext cx="87534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Business Analyst</a:t>
            </a:r>
            <a:r>
              <a:rPr b="0" lang="en-US" sz="2100">
                <a:solidFill>
                  <a:schemeClr val="dk1"/>
                </a:solidFill>
              </a:rPr>
              <a:t> Body of Knowledge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International</a:t>
            </a:r>
            <a:r>
              <a:rPr b="0" lang="en-US" sz="2100">
                <a:solidFill>
                  <a:schemeClr val="dk1"/>
                </a:solidFill>
              </a:rPr>
              <a:t> Institute of Business Analysis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More about people and collaboration instead of focusing on technology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Focused on </a:t>
            </a:r>
            <a:r>
              <a:rPr lang="en-US" sz="2100" u="sng">
                <a:solidFill>
                  <a:schemeClr val="dk1"/>
                </a:solidFill>
              </a:rPr>
              <a:t>techniques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Requirements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Planning and </a:t>
            </a:r>
            <a:r>
              <a:rPr b="0" lang="en-US" sz="2100">
                <a:solidFill>
                  <a:schemeClr val="dk1"/>
                </a:solidFill>
              </a:rPr>
              <a:t>Management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Elicitation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Analysis and Documentation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Communication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34" name="Google Shape;134;g295bd074cef_0_6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BA</a:t>
            </a:r>
            <a:r>
              <a:rPr lang="en-US"/>
              <a:t>BOK</a:t>
            </a:r>
            <a:endParaRPr/>
          </a:p>
        </p:txBody>
      </p:sp>
      <p:pic>
        <p:nvPicPr>
          <p:cNvPr id="135" name="Google Shape;135;g295bd074cef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229" y="4927075"/>
            <a:ext cx="2827600" cy="18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5bd074cef_0_69"/>
          <p:cNvSpPr txBox="1"/>
          <p:nvPr>
            <p:ph idx="3" type="body"/>
          </p:nvPr>
        </p:nvSpPr>
        <p:spPr>
          <a:xfrm>
            <a:off x="198425" y="1378100"/>
            <a:ext cx="87534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Less overall guidance, more specific stipulations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Often found in domains involving </a:t>
            </a:r>
            <a:r>
              <a:rPr lang="en-US" sz="2100">
                <a:solidFill>
                  <a:schemeClr val="dk1"/>
                </a:solidFill>
              </a:rPr>
              <a:t>critical systems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Less prevalent in other domains</a:t>
            </a:r>
            <a:endParaRPr b="0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>
                <a:solidFill>
                  <a:schemeClr val="dk1"/>
                </a:solidFill>
              </a:rPr>
              <a:t>Examples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MIL-STD-498 (Defense, supplier perspective)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DAU DAG (Defense, customer perspective)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DO-178C (Aerospace)</a:t>
            </a:r>
            <a:endParaRPr b="0" sz="2100">
              <a:solidFill>
                <a:schemeClr val="dk1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lang="en-US" sz="2100">
                <a:solidFill>
                  <a:schemeClr val="dk1"/>
                </a:solidFill>
              </a:rPr>
              <a:t>IEC 62304 (Rail)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141" name="Google Shape;141;g295bd074cef_0_6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Industry-Specific Standards</a:t>
            </a:r>
            <a:endParaRPr/>
          </a:p>
        </p:txBody>
      </p:sp>
      <p:pic>
        <p:nvPicPr>
          <p:cNvPr id="142" name="Google Shape;142;g295bd074cef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4888300"/>
            <a:ext cx="1933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95bd074cef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625" y="5131188"/>
            <a:ext cx="28098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95bd074cef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900" y="4034600"/>
            <a:ext cx="32766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95bd074cef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5489" y="3054498"/>
            <a:ext cx="2648510" cy="11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95bd074cef_0_69"/>
          <p:cNvSpPr/>
          <p:nvPr/>
        </p:nvSpPr>
        <p:spPr>
          <a:xfrm>
            <a:off x="6351875" y="3199325"/>
            <a:ext cx="227700" cy="35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