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itjUwJRchpsIDiL6Ur80urUMF0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64" name="Shape 64"/>
        <p:cNvGrpSpPr/>
        <p:nvPr/>
      </p:nvGrpSpPr>
      <p:grpSpPr>
        <a:xfrm>
          <a:off x="0" y="0"/>
          <a:ext cx="0" cy="0"/>
          <a:chOff x="0" y="0"/>
          <a:chExt cx="0" cy="0"/>
        </a:xfrm>
      </p:grpSpPr>
      <p:sp>
        <p:nvSpPr>
          <p:cNvPr id="65" name="Google Shape;65;p46"/>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6"/>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20" name="Shape 20"/>
        <p:cNvGrpSpPr/>
        <p:nvPr/>
      </p:nvGrpSpPr>
      <p:grpSpPr>
        <a:xfrm>
          <a:off x="0" y="0"/>
          <a:ext cx="0" cy="0"/>
          <a:chOff x="0" y="0"/>
          <a:chExt cx="0" cy="0"/>
        </a:xfrm>
      </p:grpSpPr>
      <p:sp>
        <p:nvSpPr>
          <p:cNvPr id="21" name="Google Shape;21;p30"/>
          <p:cNvSpPr txBox="1"/>
          <p:nvPr>
            <p:ph idx="1" type="body"/>
          </p:nvPr>
        </p:nvSpPr>
        <p:spPr>
          <a:xfrm>
            <a:off x="178121" y="1436696"/>
            <a:ext cx="8753951"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0"/>
          <p:cNvSpPr txBox="1"/>
          <p:nvPr>
            <p:ph idx="2" type="body"/>
          </p:nvPr>
        </p:nvSpPr>
        <p:spPr>
          <a:xfrm>
            <a:off x="178122" y="6134100"/>
            <a:ext cx="8753951"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0"/>
          <p:cNvSpPr txBox="1"/>
          <p:nvPr>
            <p:ph idx="3" type="body"/>
          </p:nvPr>
        </p:nvSpPr>
        <p:spPr>
          <a:xfrm>
            <a:off x="178121" y="2044707"/>
            <a:ext cx="8753951" cy="40227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5" name="Shape 25"/>
        <p:cNvGrpSpPr/>
        <p:nvPr/>
      </p:nvGrpSpPr>
      <p:grpSpPr>
        <a:xfrm>
          <a:off x="0" y="0"/>
          <a:ext cx="0" cy="0"/>
          <a:chOff x="0" y="0"/>
          <a:chExt cx="0" cy="0"/>
        </a:xfrm>
      </p:grpSpPr>
      <p:sp>
        <p:nvSpPr>
          <p:cNvPr id="26" name="Google Shape;26;p2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27" name="Shape 27"/>
        <p:cNvGrpSpPr/>
        <p:nvPr/>
      </p:nvGrpSpPr>
      <p:grpSpPr>
        <a:xfrm>
          <a:off x="0" y="0"/>
          <a:ext cx="0" cy="0"/>
          <a:chOff x="0" y="0"/>
          <a:chExt cx="0" cy="0"/>
        </a:xfrm>
      </p:grpSpPr>
      <p:sp>
        <p:nvSpPr>
          <p:cNvPr id="28" name="Google Shape;28;p28"/>
          <p:cNvSpPr/>
          <p:nvPr>
            <p:ph idx="2" type="pic"/>
          </p:nvPr>
        </p:nvSpPr>
        <p:spPr>
          <a:xfrm>
            <a:off x="197171" y="1854192"/>
            <a:ext cx="4203383" cy="2699662"/>
          </a:xfrm>
          <a:prstGeom prst="rect">
            <a:avLst/>
          </a:prstGeom>
          <a:solidFill>
            <a:srgbClr val="F2F2F2"/>
          </a:solidFill>
          <a:ln>
            <a:noFill/>
          </a:ln>
        </p:spPr>
      </p:sp>
      <p:sp>
        <p:nvSpPr>
          <p:cNvPr id="29" name="Google Shape;29;p28"/>
          <p:cNvSpPr txBox="1"/>
          <p:nvPr>
            <p:ph idx="1" type="body"/>
          </p:nvPr>
        </p:nvSpPr>
        <p:spPr>
          <a:xfrm>
            <a:off x="178121" y="4650228"/>
            <a:ext cx="4222433"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p:nvPr>
            <p:ph idx="3" type="pic"/>
          </p:nvPr>
        </p:nvSpPr>
        <p:spPr>
          <a:xfrm>
            <a:off x="4526284" y="1854192"/>
            <a:ext cx="4405313" cy="2699662"/>
          </a:xfrm>
          <a:prstGeom prst="rect">
            <a:avLst/>
          </a:prstGeom>
          <a:solidFill>
            <a:srgbClr val="F2F2F2"/>
          </a:solidFill>
          <a:ln>
            <a:noFill/>
          </a:ln>
        </p:spPr>
      </p:sp>
      <p:sp>
        <p:nvSpPr>
          <p:cNvPr id="31" name="Google Shape;31;p28"/>
          <p:cNvSpPr txBox="1"/>
          <p:nvPr>
            <p:ph idx="4" type="body"/>
          </p:nvPr>
        </p:nvSpPr>
        <p:spPr>
          <a:xfrm>
            <a:off x="197168" y="5088850"/>
            <a:ext cx="8734425" cy="1471613"/>
          </a:xfrm>
          <a:prstGeom prst="rect">
            <a:avLst/>
          </a:prstGeom>
          <a:noFill/>
          <a:ln>
            <a:noFill/>
          </a:ln>
        </p:spPr>
        <p:txBody>
          <a:bodyPr anchorCtr="0" anchor="t" bIns="45700" lIns="91425" spcFirstLastPara="1" rIns="91425" wrap="square" tIns="91425">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5" type="body"/>
          </p:nvPr>
        </p:nvSpPr>
        <p:spPr>
          <a:xfrm>
            <a:off x="4554856" y="4650228"/>
            <a:ext cx="4376738" cy="254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6" type="body"/>
          </p:nvPr>
        </p:nvSpPr>
        <p:spPr>
          <a:xfrm>
            <a:off x="202407" y="1396992"/>
            <a:ext cx="419814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7" type="body"/>
          </p:nvPr>
        </p:nvSpPr>
        <p:spPr>
          <a:xfrm>
            <a:off x="4514854" y="1386555"/>
            <a:ext cx="4416743"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36" name="Shape 36"/>
        <p:cNvGrpSpPr/>
        <p:nvPr/>
      </p:nvGrpSpPr>
      <p:grpSpPr>
        <a:xfrm>
          <a:off x="0" y="0"/>
          <a:ext cx="0" cy="0"/>
          <a:chOff x="0" y="0"/>
          <a:chExt cx="0" cy="0"/>
        </a:xfrm>
      </p:grpSpPr>
      <p:sp>
        <p:nvSpPr>
          <p:cNvPr id="37" name="Google Shape;37;p31"/>
          <p:cNvSpPr txBox="1"/>
          <p:nvPr>
            <p:ph idx="1"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p:nvPr>
            <p:ph idx="2" type="pic"/>
          </p:nvPr>
        </p:nvSpPr>
        <p:spPr>
          <a:xfrm>
            <a:off x="4095754" y="1886864"/>
            <a:ext cx="4835843" cy="4171043"/>
          </a:xfrm>
          <a:prstGeom prst="rect">
            <a:avLst/>
          </a:prstGeom>
          <a:solidFill>
            <a:srgbClr val="F2F2F2"/>
          </a:solidFill>
          <a:ln>
            <a:noFill/>
          </a:ln>
        </p:spPr>
      </p:sp>
      <p:sp>
        <p:nvSpPr>
          <p:cNvPr id="39" name="Google Shape;39;p31"/>
          <p:cNvSpPr txBox="1"/>
          <p:nvPr>
            <p:ph idx="3"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4" type="body"/>
          </p:nvPr>
        </p:nvSpPr>
        <p:spPr>
          <a:xfrm>
            <a:off x="178118" y="1436696"/>
            <a:ext cx="3773812"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5" type="body"/>
          </p:nvPr>
        </p:nvSpPr>
        <p:spPr>
          <a:xfrm>
            <a:off x="178595" y="2044700"/>
            <a:ext cx="3773091" cy="4406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43" name="Shape 43"/>
        <p:cNvGrpSpPr/>
        <p:nvPr/>
      </p:nvGrpSpPr>
      <p:grpSpPr>
        <a:xfrm>
          <a:off x="0" y="0"/>
          <a:ext cx="0" cy="0"/>
          <a:chOff x="0" y="0"/>
          <a:chExt cx="0" cy="0"/>
        </a:xfrm>
      </p:grpSpPr>
      <p:sp>
        <p:nvSpPr>
          <p:cNvPr id="44" name="Google Shape;44;p32"/>
          <p:cNvSpPr txBox="1"/>
          <p:nvPr>
            <p:ph idx="1" type="body"/>
          </p:nvPr>
        </p:nvSpPr>
        <p:spPr>
          <a:xfrm>
            <a:off x="4712021" y="1370021"/>
            <a:ext cx="4127183"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2" type="body"/>
          </p:nvPr>
        </p:nvSpPr>
        <p:spPr>
          <a:xfrm>
            <a:off x="292417" y="1370021"/>
            <a:ext cx="4136348"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3" type="body"/>
          </p:nvPr>
        </p:nvSpPr>
        <p:spPr>
          <a:xfrm>
            <a:off x="2924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4" type="body"/>
          </p:nvPr>
        </p:nvSpPr>
        <p:spPr>
          <a:xfrm>
            <a:off x="47120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49" name="Shape 49"/>
        <p:cNvGrpSpPr/>
        <p:nvPr/>
      </p:nvGrpSpPr>
      <p:grpSpPr>
        <a:xfrm>
          <a:off x="0" y="0"/>
          <a:ext cx="0" cy="0"/>
          <a:chOff x="0" y="0"/>
          <a:chExt cx="0" cy="0"/>
        </a:xfrm>
      </p:grpSpPr>
      <p:sp>
        <p:nvSpPr>
          <p:cNvPr id="50" name="Google Shape;50;p37"/>
          <p:cNvSpPr txBox="1"/>
          <p:nvPr>
            <p:ph idx="1" type="body"/>
          </p:nvPr>
        </p:nvSpPr>
        <p:spPr>
          <a:xfrm>
            <a:off x="3202580"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7"/>
          <p:cNvSpPr txBox="1"/>
          <p:nvPr>
            <p:ph idx="2" type="body"/>
          </p:nvPr>
        </p:nvSpPr>
        <p:spPr>
          <a:xfrm>
            <a:off x="292418" y="1589095"/>
            <a:ext cx="2824701"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3" type="body"/>
          </p:nvPr>
        </p:nvSpPr>
        <p:spPr>
          <a:xfrm>
            <a:off x="6106484"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54" name="Shape 54"/>
        <p:cNvGrpSpPr/>
        <p:nvPr/>
      </p:nvGrpSpPr>
      <p:grpSpPr>
        <a:xfrm>
          <a:off x="0" y="0"/>
          <a:ext cx="0" cy="0"/>
          <a:chOff x="0" y="0"/>
          <a:chExt cx="0" cy="0"/>
        </a:xfrm>
      </p:grpSpPr>
      <p:sp>
        <p:nvSpPr>
          <p:cNvPr id="55" name="Google Shape;55;p38"/>
          <p:cNvSpPr txBox="1"/>
          <p:nvPr>
            <p:ph idx="1" type="body"/>
          </p:nvPr>
        </p:nvSpPr>
        <p:spPr>
          <a:xfrm>
            <a:off x="5206636" y="1512889"/>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8"/>
          <p:cNvSpPr txBox="1"/>
          <p:nvPr>
            <p:ph idx="2" type="body"/>
          </p:nvPr>
        </p:nvSpPr>
        <p:spPr>
          <a:xfrm>
            <a:off x="370321" y="6253470"/>
            <a:ext cx="4836319"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8"/>
          <p:cNvSpPr/>
          <p:nvPr>
            <p:ph idx="3" type="chart"/>
          </p:nvPr>
        </p:nvSpPr>
        <p:spPr>
          <a:xfrm>
            <a:off x="202411" y="1512888"/>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3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59" name="Shape 59"/>
        <p:cNvGrpSpPr/>
        <p:nvPr/>
      </p:nvGrpSpPr>
      <p:grpSpPr>
        <a:xfrm>
          <a:off x="0" y="0"/>
          <a:ext cx="0" cy="0"/>
          <a:chOff x="0" y="0"/>
          <a:chExt cx="0" cy="0"/>
        </a:xfrm>
      </p:grpSpPr>
      <p:sp>
        <p:nvSpPr>
          <p:cNvPr id="60" name="Google Shape;60;p3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9"/>
          <p:cNvSpPr txBox="1"/>
          <p:nvPr>
            <p:ph idx="2"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9"/>
          <p:cNvSpPr/>
          <p:nvPr>
            <p:ph idx="3" type="chart"/>
          </p:nvPr>
        </p:nvSpPr>
        <p:spPr>
          <a:xfrm>
            <a:off x="4005947" y="1436687"/>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3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23"/>
          <p:cNvSpPr txBox="1"/>
          <p:nvPr/>
        </p:nvSpPr>
        <p:spPr>
          <a:xfrm>
            <a:off x="1384300" y="1651000"/>
            <a:ext cx="6376987"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2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3" name="Google Shape;13;p2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25"/>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7" name="Google Shape;17;p25"/>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5"/>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25"/>
          <p:cNvSpPr txBox="1"/>
          <p:nvPr/>
        </p:nvSpPr>
        <p:spPr>
          <a:xfrm>
            <a:off x="0" y="944562"/>
            <a:ext cx="9144000"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ieeexplore.ieee.org/stamp/stamp.jsp?arnumber=720574"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74" name="Google Shape;74;p1"/>
          <p:cNvSpPr txBox="1"/>
          <p:nvPr/>
        </p:nvSpPr>
        <p:spPr>
          <a:xfrm>
            <a:off x="717069" y="1768982"/>
            <a:ext cx="7042393"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txBox="1"/>
          <p:nvPr/>
        </p:nvSpPr>
        <p:spPr>
          <a:xfrm>
            <a:off x="1384538" y="2193925"/>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i="0" lang="en-US" sz="4400" u="none" cap="none" strike="noStrike">
                <a:solidFill>
                  <a:srgbClr val="5C6670"/>
                </a:solidFill>
                <a:latin typeface="Arial"/>
                <a:ea typeface="Arial"/>
                <a:cs typeface="Arial"/>
                <a:sym typeface="Arial"/>
              </a:rPr>
              <a:t>Requirements Quality</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1174870" y="34290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C6670"/>
              </a:buClr>
              <a:buSzPts val="2800"/>
              <a:buFont typeface="Arial"/>
              <a:buNone/>
            </a:pPr>
            <a:r>
              <a:rPr b="1" i="0" lang="en-US" sz="2800" u="none" cap="none" strike="noStrike">
                <a:solidFill>
                  <a:srgbClr val="5C6670"/>
                </a:solidFill>
                <a:latin typeface="Arial"/>
                <a:ea typeface="Arial"/>
                <a:cs typeface="Arial"/>
                <a:sym typeface="Arial"/>
              </a:rPr>
              <a:t>Quality Measures</a:t>
            </a:r>
            <a:endParaRPr/>
          </a:p>
          <a:p>
            <a:pPr indent="0" lvl="0" marL="0" marR="0" rtl="0" algn="ctr">
              <a:lnSpc>
                <a:spcPct val="100000"/>
              </a:lnSpc>
              <a:spcBef>
                <a:spcPts val="560"/>
              </a:spcBef>
              <a:spcAft>
                <a:spcPts val="0"/>
              </a:spcAft>
              <a:buClr>
                <a:srgbClr val="5C6670"/>
              </a:buClr>
              <a:buSzPts val="2800"/>
              <a:buFont typeface="Arial"/>
              <a:buNone/>
            </a:pPr>
            <a:r>
              <a:rPr b="1" i="0" lang="en-US" sz="2800" u="none" cap="none" strike="noStrike">
                <a:solidFill>
                  <a:srgbClr val="5C6670"/>
                </a:solidFill>
                <a:latin typeface="Arial"/>
                <a:ea typeface="Arial"/>
                <a:cs typeface="Arial"/>
                <a:sym typeface="Arial"/>
              </a:rPr>
              <a:t>Verification</a:t>
            </a:r>
            <a:endParaRPr/>
          </a:p>
          <a:p>
            <a:pPr indent="0" lvl="0" marL="0" marR="0" rtl="0" algn="ctr">
              <a:lnSpc>
                <a:spcPct val="100000"/>
              </a:lnSpc>
              <a:spcBef>
                <a:spcPts val="560"/>
              </a:spcBef>
              <a:spcAft>
                <a:spcPts val="0"/>
              </a:spcAft>
              <a:buClr>
                <a:srgbClr val="5C6670"/>
              </a:buClr>
              <a:buSzPts val="2800"/>
              <a:buFont typeface="Arial"/>
              <a:buNone/>
            </a:pPr>
            <a:r>
              <a:rPr b="1" i="0" lang="en-US" sz="2800" u="none" cap="none" strike="noStrike">
                <a:solidFill>
                  <a:srgbClr val="5C6670"/>
                </a:solidFill>
                <a:latin typeface="Arial"/>
                <a:ea typeface="Arial"/>
                <a:cs typeface="Arial"/>
                <a:sym typeface="Arial"/>
              </a:rPr>
              <a:t>Validation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43" name="Google Shape;143;p10"/>
          <p:cNvSpPr txBox="1"/>
          <p:nvPr/>
        </p:nvSpPr>
        <p:spPr>
          <a:xfrm>
            <a:off x="53340" y="1043940"/>
            <a:ext cx="86868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Requirements Ranked by Importance and Stability</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Importance 🡪 Prioritizing, an exercise in scope</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Assign descriptors to the requirements</a:t>
            </a:r>
            <a:endParaRPr/>
          </a:p>
          <a:p>
            <a:pPr indent="-228600" lvl="3" marL="1600200" marR="0" rtl="0" algn="l">
              <a:lnSpc>
                <a:spcPct val="9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Cost, Risk, Difficulty, LOI, LOE, ROI</a:t>
            </a:r>
            <a:endParaRPr/>
          </a:p>
          <a:p>
            <a:pPr indent="-228600" lvl="3" marL="1600200" marR="0" rtl="0" algn="l">
              <a:lnSpc>
                <a:spcPct val="9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Note these are only indirectly related to developer concerns</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Stability</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Identifying the requirements that will most likely change</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 form of risk as identified by the Requirements descriptor</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Lack of clear direction; </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Infighting between marketing and dev</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Clarity of vision</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Strong ownership/leadership</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Balanced input</a:t>
            </a:r>
            <a:endParaRPr b="0" i="0" sz="2000" u="none" cap="none" strike="noStrike">
              <a:solidFill>
                <a:srgbClr val="000000"/>
              </a:solidFill>
              <a:latin typeface="Arial"/>
              <a:ea typeface="Arial"/>
              <a:cs typeface="Arial"/>
              <a:sym typeface="Arial"/>
            </a:endParaRPr>
          </a:p>
        </p:txBody>
      </p:sp>
      <p:pic>
        <p:nvPicPr>
          <p:cNvPr id="144" name="Google Shape;144;p10"/>
          <p:cNvPicPr preferRelativeResize="0"/>
          <p:nvPr/>
        </p:nvPicPr>
        <p:blipFill rotWithShape="1">
          <a:blip r:embed="rId3">
            <a:alphaModFix/>
          </a:blip>
          <a:srcRect b="0" l="0" r="0" t="0"/>
          <a:stretch/>
        </p:blipFill>
        <p:spPr>
          <a:xfrm>
            <a:off x="7018020" y="4556760"/>
            <a:ext cx="1469390" cy="18367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50" name="Google Shape;150;p11"/>
          <p:cNvSpPr txBox="1"/>
          <p:nvPr/>
        </p:nvSpPr>
        <p:spPr>
          <a:xfrm>
            <a:off x="106680" y="1082040"/>
            <a:ext cx="86868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Verifiability</a:t>
            </a:r>
            <a:r>
              <a:rPr b="0" i="0" lang="en-US" sz="2800" u="none" cap="none" strike="noStrike">
                <a:solidFill>
                  <a:srgbClr val="000000"/>
                </a:solidFill>
                <a:latin typeface="Arial"/>
                <a:ea typeface="Arial"/>
                <a:cs typeface="Arial"/>
                <a:sym typeface="Arial"/>
              </a:rPr>
              <a:t>:</a:t>
            </a:r>
            <a:endParaRPr/>
          </a:p>
          <a:p>
            <a:pPr indent="-4763" lvl="1" marL="4763" marR="0" rtl="0" algn="l">
              <a:lnSpc>
                <a:spcPct val="90000"/>
              </a:lnSpc>
              <a:spcBef>
                <a:spcPts val="480"/>
              </a:spcBef>
              <a:spcAft>
                <a:spcPts val="0"/>
              </a:spcAft>
              <a:buClr>
                <a:srgbClr val="000000"/>
              </a:buClr>
              <a:buSzPts val="2400"/>
              <a:buFont typeface="Noto Sans Symbols"/>
              <a:buNone/>
            </a:pPr>
            <a:r>
              <a:rPr b="0" i="0" lang="en-US" sz="2400" u="none" cap="none" strike="noStrike">
                <a:solidFill>
                  <a:srgbClr val="000000"/>
                </a:solidFill>
                <a:latin typeface="Arial"/>
                <a:ea typeface="Arial"/>
                <a:cs typeface="Arial"/>
                <a:sym typeface="Arial"/>
              </a:rPr>
              <a:t>IEEE-830: A requirement is verifiable “</a:t>
            </a:r>
            <a:r>
              <a:rPr b="0" i="1" lang="en-US" sz="2400" u="none" cap="none" strike="noStrike">
                <a:solidFill>
                  <a:srgbClr val="000000"/>
                </a:solidFill>
                <a:latin typeface="Arial"/>
                <a:ea typeface="Arial"/>
                <a:cs typeface="Arial"/>
                <a:sym typeface="Arial"/>
              </a:rPr>
              <a:t>if and only if there exists a finite, cost-effective process with which a person or machine can determine that the developed software system does indeed meet the requirement”</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Not a property of the requirement, but of the process!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Implies that if verification techniques improve, the verifiability of a given requirement might increase</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Requirements not worded in a way amenable to testing</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Poor, ill-defined processes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Lack of traceability</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Testing-aware wording</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Process-focus with pervasive QM</a:t>
            </a:r>
            <a:endParaRPr b="0" i="0" sz="2000" u="none" cap="none" strike="noStrike">
              <a:solidFill>
                <a:srgbClr val="000000"/>
              </a:solidFill>
              <a:latin typeface="Arial"/>
              <a:ea typeface="Arial"/>
              <a:cs typeface="Arial"/>
              <a:sym typeface="Arial"/>
            </a:endParaRPr>
          </a:p>
        </p:txBody>
      </p:sp>
      <p:pic>
        <p:nvPicPr>
          <p:cNvPr id="151" name="Google Shape;151;p11"/>
          <p:cNvPicPr preferRelativeResize="0"/>
          <p:nvPr/>
        </p:nvPicPr>
        <p:blipFill rotWithShape="1">
          <a:blip r:embed="rId3">
            <a:alphaModFix/>
          </a:blip>
          <a:srcRect b="0" l="0" r="0" t="0"/>
          <a:stretch/>
        </p:blipFill>
        <p:spPr>
          <a:xfrm>
            <a:off x="7007075" y="4803797"/>
            <a:ext cx="1889125" cy="1917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57" name="Google Shape;157;p12"/>
          <p:cNvSpPr txBox="1"/>
          <p:nvPr/>
        </p:nvSpPr>
        <p:spPr>
          <a:xfrm>
            <a:off x="133200" y="108966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Modifiable</a:t>
            </a:r>
            <a:r>
              <a:rPr b="0" i="0" lang="en-US" sz="2800" u="none" cap="none" strike="noStrike">
                <a:solidFill>
                  <a:srgbClr val="000000"/>
                </a:solidFill>
                <a:latin typeface="Arial"/>
                <a:ea typeface="Arial"/>
                <a:cs typeface="Arial"/>
                <a:sym typeface="Arial"/>
              </a:rPr>
              <a:t>:</a:t>
            </a:r>
            <a:endParaRPr/>
          </a:p>
          <a:p>
            <a:pPr indent="-4763" lvl="1" marL="4763" marR="0" rtl="0" algn="l">
              <a:lnSpc>
                <a:spcPct val="100000"/>
              </a:lnSpc>
              <a:spcBef>
                <a:spcPts val="480"/>
              </a:spcBef>
              <a:spcAft>
                <a:spcPts val="0"/>
              </a:spcAft>
              <a:buClr>
                <a:srgbClr val="000000"/>
              </a:buClr>
              <a:buSzPts val="2400"/>
              <a:buFont typeface="Noto Sans Symbols"/>
              <a:buNone/>
            </a:pPr>
            <a:r>
              <a:rPr b="0" i="0" lang="en-US" sz="2400" u="none" cap="none" strike="noStrike">
                <a:solidFill>
                  <a:srgbClr val="000000"/>
                </a:solidFill>
                <a:latin typeface="Arial"/>
                <a:ea typeface="Arial"/>
                <a:cs typeface="Arial"/>
                <a:sym typeface="Arial"/>
              </a:rPr>
              <a:t>IEEE-830: A requirement set if modifiable “</a:t>
            </a:r>
            <a:r>
              <a:rPr b="0" i="1" lang="en-US" sz="2400" u="none" cap="none" strike="noStrike">
                <a:solidFill>
                  <a:srgbClr val="000000"/>
                </a:solidFill>
                <a:latin typeface="Arial"/>
                <a:ea typeface="Arial"/>
                <a:cs typeface="Arial"/>
                <a:sym typeface="Arial"/>
              </a:rPr>
              <a:t>if and only if its structure and style are such that any changes to the requirements can be made easily, completely, and consistently, while retaining the existing structure and style of the set”</a:t>
            </a:r>
            <a:endParaRPr b="0" i="0" sz="2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a:t>
            </a:r>
            <a:r>
              <a:rPr b="0" i="0" lang="en-US" sz="2400" u="sng" cap="none" strike="noStrike">
                <a:solidFill>
                  <a:srgbClr val="000000"/>
                </a:solidFill>
                <a:latin typeface="Arial"/>
                <a:ea typeface="Arial"/>
                <a:cs typeface="Arial"/>
                <a:sym typeface="Arial"/>
              </a:rPr>
              <a:t>misnomer</a:t>
            </a:r>
            <a:r>
              <a:rPr b="0" i="0" lang="en-US" sz="2400" u="none" cap="none" strike="noStrike">
                <a:solidFill>
                  <a:srgbClr val="000000"/>
                </a:solidFill>
                <a:latin typeface="Arial"/>
                <a:ea typeface="Arial"/>
                <a:cs typeface="Arial"/>
                <a:sym typeface="Arial"/>
              </a:rPr>
              <a:t>: Requirements will be modified. How you deal with the change is what is really important.</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Many forces for changing requirements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Lack of infrastructure (tools and methods) to support change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Requirements change management processes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Tools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Cultural – “embrace change”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63" name="Google Shape;163;p13"/>
          <p:cNvSpPr txBox="1"/>
          <p:nvPr/>
        </p:nvSpPr>
        <p:spPr>
          <a:xfrm>
            <a:off x="190500" y="1089660"/>
            <a:ext cx="84582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Traceable</a:t>
            </a:r>
            <a:r>
              <a:rPr b="0" i="0" lang="en-US" sz="2800" u="none" cap="none" strike="noStrike">
                <a:solidFill>
                  <a:srgbClr val="000000"/>
                </a:solidFill>
                <a:latin typeface="Arial"/>
                <a:ea typeface="Arial"/>
                <a:cs typeface="Arial"/>
                <a:sym typeface="Arial"/>
              </a:rPr>
              <a:t>:</a:t>
            </a:r>
            <a:endParaRPr/>
          </a:p>
          <a:p>
            <a:pPr indent="-4763" lvl="1" marL="4763" marR="0" rtl="0" algn="l">
              <a:lnSpc>
                <a:spcPct val="100000"/>
              </a:lnSpc>
              <a:spcBef>
                <a:spcPts val="480"/>
              </a:spcBef>
              <a:spcAft>
                <a:spcPts val="0"/>
              </a:spcAft>
              <a:buClr>
                <a:srgbClr val="000000"/>
              </a:buClr>
              <a:buSzPts val="2400"/>
              <a:buFont typeface="Noto Sans Symbols"/>
              <a:buNone/>
            </a:pPr>
            <a:r>
              <a:rPr b="0" i="0" lang="en-US" sz="2400" u="none" cap="none" strike="noStrike">
                <a:solidFill>
                  <a:srgbClr val="000000"/>
                </a:solidFill>
                <a:latin typeface="Arial"/>
                <a:ea typeface="Arial"/>
                <a:cs typeface="Arial"/>
                <a:sym typeface="Arial"/>
              </a:rPr>
              <a:t>IEEE-830: A requirement is traceable </a:t>
            </a:r>
            <a:r>
              <a:rPr b="0" i="1" lang="en-US" sz="2400" u="none" cap="none" strike="noStrike">
                <a:solidFill>
                  <a:srgbClr val="000000"/>
                </a:solidFill>
                <a:latin typeface="Arial"/>
                <a:ea typeface="Arial"/>
                <a:cs typeface="Arial"/>
                <a:sym typeface="Arial"/>
              </a:rPr>
              <a:t>“if and only if the origin of each of its component requirements is clear, and there is a mechanism that makes it feasible to refer to that requirement in future development efforts</a:t>
            </a:r>
            <a:r>
              <a:rPr b="0" i="0" lang="en-US" sz="2400" u="none" cap="none" strike="noStrike">
                <a:solidFill>
                  <a:srgbClr val="000000"/>
                </a:solidFill>
                <a:latin typeface="Arial"/>
                <a:ea typeface="Arial"/>
                <a:cs typeface="Arial"/>
                <a:sym typeface="Arial"/>
              </a:rPr>
              <a:t>”.</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Typically required in high QA environments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Medical, weapons, anything where human life is at risk</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controversial point for Agile methods</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Need ability to go </a:t>
            </a:r>
            <a:r>
              <a:rPr b="0" i="0" lang="en-US" sz="2000" u="sng" cap="none" strike="noStrike">
                <a:solidFill>
                  <a:srgbClr val="000000"/>
                </a:solidFill>
                <a:latin typeface="Arial"/>
                <a:ea typeface="Arial"/>
                <a:cs typeface="Arial"/>
                <a:sym typeface="Arial"/>
              </a:rPr>
              <a:t>forward</a:t>
            </a:r>
            <a:r>
              <a:rPr b="0" i="0" lang="en-US" sz="2000" u="none" cap="none" strike="noStrike">
                <a:solidFill>
                  <a:srgbClr val="000000"/>
                </a:solidFill>
                <a:latin typeface="Arial"/>
                <a:ea typeface="Arial"/>
                <a:cs typeface="Arial"/>
                <a:sym typeface="Arial"/>
              </a:rPr>
              <a:t> and </a:t>
            </a:r>
            <a:r>
              <a:rPr b="0" i="0" lang="en-US" sz="2000" u="sng" cap="none" strike="noStrike">
                <a:solidFill>
                  <a:srgbClr val="000000"/>
                </a:solidFill>
                <a:latin typeface="Arial"/>
                <a:ea typeface="Arial"/>
                <a:cs typeface="Arial"/>
                <a:sym typeface="Arial"/>
              </a:rPr>
              <a:t>backward</a:t>
            </a:r>
            <a:r>
              <a:rPr b="0" i="0" lang="en-US" sz="2000" u="none" cap="none" strike="noStrike">
                <a:solidFill>
                  <a:srgbClr val="000000"/>
                </a:solidFill>
                <a:latin typeface="Arial"/>
                <a:ea typeface="Arial"/>
                <a:cs typeface="Arial"/>
                <a:sym typeface="Arial"/>
              </a:rPr>
              <a:t> through artifacts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Systems where </a:t>
            </a:r>
            <a:r>
              <a:rPr b="0" i="0" lang="en-US" sz="2000" u="sng" cap="none" strike="noStrike">
                <a:solidFill>
                  <a:srgbClr val="000000"/>
                </a:solidFill>
                <a:latin typeface="Arial"/>
                <a:ea typeface="Arial"/>
                <a:cs typeface="Arial"/>
                <a:sym typeface="Arial"/>
              </a:rPr>
              <a:t>accountability</a:t>
            </a:r>
            <a:r>
              <a:rPr b="0" i="0" lang="en-US" sz="2000" u="none" cap="none" strike="noStrike">
                <a:solidFill>
                  <a:srgbClr val="000000"/>
                </a:solidFill>
                <a:latin typeface="Arial"/>
                <a:ea typeface="Arial"/>
                <a:cs typeface="Arial"/>
                <a:sym typeface="Arial"/>
              </a:rPr>
              <a:t> is a virtue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Identifiers on all requirements (all artifacts)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Repository management</a:t>
            </a:r>
            <a:endParaRPr b="0" i="1" sz="1400" u="none" cap="none" strike="noStrike">
              <a:solidFill>
                <a:srgbClr val="000000"/>
              </a:solidFill>
              <a:latin typeface="Arial"/>
              <a:ea typeface="Arial"/>
              <a:cs typeface="Arial"/>
              <a:sym typeface="Arial"/>
            </a:endParaRPr>
          </a:p>
        </p:txBody>
      </p:sp>
      <p:pic>
        <p:nvPicPr>
          <p:cNvPr id="164" name="Google Shape;164;p13"/>
          <p:cNvPicPr preferRelativeResize="0"/>
          <p:nvPr/>
        </p:nvPicPr>
        <p:blipFill rotWithShape="1">
          <a:blip r:embed="rId3">
            <a:alphaModFix/>
          </a:blip>
          <a:srcRect b="0" l="0" r="0" t="0"/>
          <a:stretch/>
        </p:blipFill>
        <p:spPr>
          <a:xfrm>
            <a:off x="7558087" y="5005654"/>
            <a:ext cx="1585913" cy="1852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70" name="Google Shape;170;p14"/>
          <p:cNvSpPr txBox="1"/>
          <p:nvPr/>
        </p:nvSpPr>
        <p:spPr>
          <a:xfrm>
            <a:off x="91440" y="1219200"/>
            <a:ext cx="83820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Other Quality Measures (non IEEE-830):</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sng" cap="none" strike="noStrike">
                <a:solidFill>
                  <a:srgbClr val="000000"/>
                </a:solidFill>
                <a:latin typeface="Arial"/>
                <a:ea typeface="Arial"/>
                <a:cs typeface="Arial"/>
                <a:sym typeface="Arial"/>
              </a:rPr>
              <a:t>Understandable</a:t>
            </a:r>
            <a:r>
              <a:rPr b="0" i="0" lang="en-US" sz="2400" u="none" cap="none" strike="noStrike">
                <a:solidFill>
                  <a:srgbClr val="000000"/>
                </a:solidFill>
                <a:latin typeface="Arial"/>
                <a:ea typeface="Arial"/>
                <a:cs typeface="Arial"/>
                <a:sym typeface="Arial"/>
              </a:rPr>
              <a:t>: Whose vocabulary is used? Who is the target audience?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sng" cap="none" strike="noStrike">
                <a:solidFill>
                  <a:srgbClr val="000000"/>
                </a:solidFill>
                <a:latin typeface="Arial"/>
                <a:ea typeface="Arial"/>
                <a:cs typeface="Arial"/>
                <a:sym typeface="Arial"/>
              </a:rPr>
              <a:t>Cohesive</a:t>
            </a:r>
            <a:r>
              <a:rPr b="0" i="0" lang="en-US" sz="2400" u="none" cap="none" strike="noStrike">
                <a:solidFill>
                  <a:srgbClr val="000000"/>
                </a:solidFill>
                <a:latin typeface="Arial"/>
                <a:ea typeface="Arial"/>
                <a:cs typeface="Arial"/>
                <a:sym typeface="Arial"/>
              </a:rPr>
              <a:t>: Do they make sense together as a unit? Do they support business objectives as a whole?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sng" cap="none" strike="noStrike">
                <a:solidFill>
                  <a:srgbClr val="000000"/>
                </a:solidFill>
                <a:latin typeface="Arial"/>
                <a:ea typeface="Arial"/>
                <a:cs typeface="Arial"/>
                <a:sym typeface="Arial"/>
              </a:rPr>
              <a:t>Feasible</a:t>
            </a:r>
            <a:r>
              <a:rPr b="0" i="0" lang="en-US" sz="2400" u="none" cap="none" strike="noStrike">
                <a:solidFill>
                  <a:srgbClr val="000000"/>
                </a:solidFill>
                <a:latin typeface="Arial"/>
                <a:ea typeface="Arial"/>
                <a:cs typeface="Arial"/>
                <a:sym typeface="Arial"/>
              </a:rPr>
              <a:t>: Can we really do this stuff?</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Corollary: Estimatable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sng" cap="none" strike="noStrike">
                <a:solidFill>
                  <a:srgbClr val="000000"/>
                </a:solidFill>
                <a:latin typeface="Arial"/>
                <a:ea typeface="Arial"/>
                <a:cs typeface="Arial"/>
                <a:sym typeface="Arial"/>
              </a:rPr>
              <a:t>Concise</a:t>
            </a:r>
            <a:r>
              <a:rPr b="0" i="0" lang="en-US" sz="2400" u="none" cap="none" strike="noStrike">
                <a:solidFill>
                  <a:srgbClr val="000000"/>
                </a:solidFill>
                <a:latin typeface="Arial"/>
                <a:ea typeface="Arial"/>
                <a:cs typeface="Arial"/>
                <a:sym typeface="Arial"/>
              </a:rPr>
              <a:t>: Are gratuitous elements removed? Is the requirements set in some sense minimal? Wording?</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sng" cap="none" strike="noStrike">
                <a:solidFill>
                  <a:srgbClr val="000000"/>
                </a:solidFill>
                <a:latin typeface="Arial"/>
                <a:ea typeface="Arial"/>
                <a:cs typeface="Arial"/>
                <a:sym typeface="Arial"/>
              </a:rPr>
              <a:t>Managed</a:t>
            </a:r>
            <a:r>
              <a:rPr b="0" i="0" lang="en-US" sz="2400" u="none" cap="none" strike="noStrike">
                <a:solidFill>
                  <a:srgbClr val="000000"/>
                </a:solidFill>
                <a:latin typeface="Arial"/>
                <a:ea typeface="Arial"/>
                <a:cs typeface="Arial"/>
                <a:sym typeface="Arial"/>
              </a:rPr>
              <a:t>: Are the requirements under some form of managed, repeatable process?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Validation</a:t>
            </a:r>
            <a:endParaRPr/>
          </a:p>
        </p:txBody>
      </p:sp>
      <p:sp>
        <p:nvSpPr>
          <p:cNvPr id="176" name="Google Shape;176;p15"/>
          <p:cNvSpPr txBox="1"/>
          <p:nvPr/>
        </p:nvSpPr>
        <p:spPr>
          <a:xfrm>
            <a:off x="228600" y="1089660"/>
            <a:ext cx="8686800" cy="53111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rgbClr val="000000"/>
                </a:solidFill>
                <a:latin typeface="Arial"/>
                <a:ea typeface="Arial"/>
                <a:cs typeface="Arial"/>
                <a:sym typeface="Arial"/>
              </a:rPr>
              <a:t>“the process of evaluating a system or component during or at the end of the development process to determine whether it satisfies specified requirements” </a:t>
            </a:r>
            <a:r>
              <a:rPr b="0" i="0" lang="en-US" sz="2400" u="none" cap="none" strike="noStrike">
                <a:solidFill>
                  <a:srgbClr val="000000"/>
                </a:solidFill>
                <a:latin typeface="Arial"/>
                <a:ea typeface="Arial"/>
                <a:cs typeface="Arial"/>
                <a:sym typeface="Arial"/>
              </a:rPr>
              <a:t>– IEEE 1012-1986</a:t>
            </a:r>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50800" lvl="0" marL="2286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4763" lvl="0" marL="50800" marR="0" rtl="0" algn="l">
              <a:lnSpc>
                <a:spcPct val="90000"/>
              </a:lnSpc>
              <a:spcBef>
                <a:spcPts val="56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Validation</a:t>
            </a:r>
            <a:r>
              <a:rPr b="0" i="0" lang="en-US" sz="2800" u="none" cap="none" strike="noStrike">
                <a:solidFill>
                  <a:srgbClr val="000000"/>
                </a:solidFill>
                <a:latin typeface="Arial"/>
                <a:ea typeface="Arial"/>
                <a:cs typeface="Arial"/>
                <a:sym typeface="Arial"/>
              </a:rPr>
              <a:t> is done with respect to the quality attributes discussed earlier</a:t>
            </a:r>
            <a:endParaRPr/>
          </a:p>
          <a:p>
            <a:pPr indent="-228600" lvl="1" marL="571500" marR="0" rtl="0" algn="l">
              <a:lnSpc>
                <a:spcPct val="90000"/>
              </a:lnSpc>
              <a:spcBef>
                <a:spcPts val="56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 other words, it is not just testing (Verification)!</a:t>
            </a:r>
            <a:endParaRPr/>
          </a:p>
        </p:txBody>
      </p:sp>
      <p:pic>
        <p:nvPicPr>
          <p:cNvPr id="177" name="Google Shape;177;p15"/>
          <p:cNvPicPr preferRelativeResize="0"/>
          <p:nvPr/>
        </p:nvPicPr>
        <p:blipFill rotWithShape="1">
          <a:blip r:embed="rId3">
            <a:alphaModFix/>
          </a:blip>
          <a:srcRect b="0" l="0" r="0" t="0"/>
          <a:stretch/>
        </p:blipFill>
        <p:spPr>
          <a:xfrm>
            <a:off x="5550876" y="2286000"/>
            <a:ext cx="3516923" cy="2286000"/>
          </a:xfrm>
          <a:prstGeom prst="rect">
            <a:avLst/>
          </a:prstGeom>
          <a:noFill/>
          <a:ln>
            <a:noFill/>
          </a:ln>
        </p:spPr>
      </p:pic>
      <p:sp>
        <p:nvSpPr>
          <p:cNvPr id="178" name="Google Shape;178;p15"/>
          <p:cNvSpPr txBox="1"/>
          <p:nvPr/>
        </p:nvSpPr>
        <p:spPr>
          <a:xfrm>
            <a:off x="281940" y="2446020"/>
            <a:ext cx="4998720" cy="2662267"/>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Requirements error costs are high so validation is important</a:t>
            </a:r>
            <a:endParaRPr/>
          </a:p>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Fixing a requirements error after </a:t>
            </a:r>
            <a:endParaRPr/>
          </a:p>
          <a:p>
            <a:pPr indent="4763" lvl="0" marL="228600" marR="0" rtl="0" algn="l">
              <a:lnSpc>
                <a:spcPct val="90000"/>
              </a:lnSpc>
              <a:spcBef>
                <a:spcPts val="60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delivery may cost up to 100 times </a:t>
            </a:r>
            <a:endParaRPr/>
          </a:p>
          <a:p>
            <a:pPr indent="4763" lvl="0" marL="22860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cost of fixing an implementation 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Validation</a:t>
            </a:r>
            <a:endParaRPr/>
          </a:p>
        </p:txBody>
      </p:sp>
      <p:sp>
        <p:nvSpPr>
          <p:cNvPr id="184" name="Google Shape;184;p16"/>
          <p:cNvSpPr txBox="1"/>
          <p:nvPr/>
        </p:nvSpPr>
        <p:spPr>
          <a:xfrm>
            <a:off x="190500" y="1028700"/>
            <a:ext cx="83820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Requirements Review</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Review requirements against goals &amp; objectives of system</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Check for omissions, ambiguity, incompleteness, and inconsistency</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Document risk.</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Discuss how system will be tested.</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Requirements Prototyping</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“Proof-of-concept” useful for eliciting &amp; analyzing reqs</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For similar reasons, can assist with validation</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Caution: prototypes may take shortcuts on scope in exchange for time/cost savings. They are not a real working system!</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Requirements-based Testing</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Use case driven testing - can you define?</a:t>
            </a:r>
            <a:endParaRPr/>
          </a:p>
          <a:p>
            <a:pPr indent="-285750" lvl="1" marL="74295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Acceptance Tests</a:t>
            </a:r>
            <a:endParaRPr b="0" i="0" sz="2000" u="none" cap="none" strike="noStrike">
              <a:solidFill>
                <a:srgbClr val="000000"/>
              </a:solidFill>
              <a:latin typeface="Arial"/>
              <a:ea typeface="Arial"/>
              <a:cs typeface="Arial"/>
              <a:sym typeface="Arial"/>
            </a:endParaRPr>
          </a:p>
        </p:txBody>
      </p:sp>
      <p:pic>
        <p:nvPicPr>
          <p:cNvPr id="185" name="Google Shape;185;p16"/>
          <p:cNvPicPr preferRelativeResize="0"/>
          <p:nvPr/>
        </p:nvPicPr>
        <p:blipFill rotWithShape="1">
          <a:blip r:embed="rId3">
            <a:alphaModFix/>
          </a:blip>
          <a:srcRect b="0" l="0" r="0" t="0"/>
          <a:stretch/>
        </p:blipFill>
        <p:spPr>
          <a:xfrm>
            <a:off x="7109460" y="2181860"/>
            <a:ext cx="1600200" cy="1460500"/>
          </a:xfrm>
          <a:prstGeom prst="rect">
            <a:avLst/>
          </a:prstGeom>
          <a:noFill/>
          <a:ln>
            <a:noFill/>
          </a:ln>
        </p:spPr>
      </p:pic>
      <p:pic>
        <p:nvPicPr>
          <p:cNvPr id="186" name="Google Shape;186;p16"/>
          <p:cNvPicPr preferRelativeResize="0"/>
          <p:nvPr/>
        </p:nvPicPr>
        <p:blipFill rotWithShape="1">
          <a:blip r:embed="rId4">
            <a:alphaModFix/>
          </a:blip>
          <a:srcRect b="0" l="0" r="0" t="0"/>
          <a:stretch/>
        </p:blipFill>
        <p:spPr>
          <a:xfrm>
            <a:off x="7513637" y="5113020"/>
            <a:ext cx="1196023"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Standards</a:t>
            </a:r>
            <a:endParaRPr/>
          </a:p>
        </p:txBody>
      </p:sp>
      <p:sp>
        <p:nvSpPr>
          <p:cNvPr id="82" name="Google Shape;82;p2"/>
          <p:cNvSpPr txBox="1"/>
          <p:nvPr>
            <p:ph idx="1" type="body"/>
          </p:nvPr>
        </p:nvSpPr>
        <p:spPr>
          <a:xfrm>
            <a:off x="190500" y="1047871"/>
            <a:ext cx="8267700" cy="56388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800"/>
              </a:spcBef>
              <a:spcAft>
                <a:spcPts val="0"/>
              </a:spcAft>
              <a:buSzPts val="2800"/>
              <a:buNone/>
            </a:pPr>
            <a:r>
              <a:rPr lang="en-US" sz="2000">
                <a:solidFill>
                  <a:schemeClr val="dk1"/>
                </a:solidFill>
              </a:rPr>
              <a:t>IEEE 830-1998</a:t>
            </a:r>
            <a:endParaRPr/>
          </a:p>
          <a:p>
            <a:pPr indent="-228600" lvl="1" marL="914400" rtl="0" algn="l">
              <a:lnSpc>
                <a:spcPct val="90000"/>
              </a:lnSpc>
              <a:spcBef>
                <a:spcPts val="500"/>
              </a:spcBef>
              <a:spcAft>
                <a:spcPts val="0"/>
              </a:spcAft>
              <a:buSzPts val="2400"/>
              <a:buNone/>
            </a:pPr>
            <a:r>
              <a:rPr lang="en-US" sz="2000"/>
              <a:t>A “Best Practices” document for Requirements</a:t>
            </a:r>
            <a:endParaRPr/>
          </a:p>
          <a:p>
            <a:pPr indent="-228600" lvl="1" marL="914400" rtl="0" algn="l">
              <a:lnSpc>
                <a:spcPct val="90000"/>
              </a:lnSpc>
              <a:spcBef>
                <a:spcPts val="500"/>
              </a:spcBef>
              <a:spcAft>
                <a:spcPts val="0"/>
              </a:spcAft>
              <a:buSzPts val="2400"/>
              <a:buNone/>
            </a:pPr>
            <a:r>
              <a:rPr lang="en-US" sz="2000"/>
              <a:t>Historically well-known for its language – “shall”</a:t>
            </a:r>
            <a:endParaRPr/>
          </a:p>
          <a:p>
            <a:pPr indent="-228600" lvl="1" marL="914400" rtl="0" algn="l">
              <a:lnSpc>
                <a:spcPct val="90000"/>
              </a:lnSpc>
              <a:spcBef>
                <a:spcPts val="500"/>
              </a:spcBef>
              <a:spcAft>
                <a:spcPts val="0"/>
              </a:spcAft>
              <a:buSzPts val="2400"/>
              <a:buNone/>
            </a:pPr>
            <a:r>
              <a:rPr lang="en-US" sz="2000"/>
              <a:t>Related to Software Lifecycle Process std IEEE 12207</a:t>
            </a:r>
            <a:endParaRPr/>
          </a:p>
          <a:p>
            <a:pPr indent="-228600" lvl="1" marL="914400" rtl="0" algn="l">
              <a:lnSpc>
                <a:spcPct val="90000"/>
              </a:lnSpc>
              <a:spcBef>
                <a:spcPts val="500"/>
              </a:spcBef>
              <a:spcAft>
                <a:spcPts val="0"/>
              </a:spcAft>
              <a:buSzPts val="2400"/>
              <a:buNone/>
            </a:pPr>
            <a:r>
              <a:rPr lang="en-US" sz="2000" u="sng">
                <a:solidFill>
                  <a:schemeClr val="hlink"/>
                </a:solidFill>
                <a:hlinkClick r:id="rId3"/>
              </a:rPr>
              <a:t>http://ieeexplore.ieee.org/stamp/stamp.jsp?arnumber=720574</a:t>
            </a:r>
            <a:endParaRPr sz="2000"/>
          </a:p>
          <a:p>
            <a:pPr indent="-228600" lvl="1" marL="914400" rtl="0" algn="l">
              <a:lnSpc>
                <a:spcPct val="90000"/>
              </a:lnSpc>
              <a:spcBef>
                <a:spcPts val="500"/>
              </a:spcBef>
              <a:spcAft>
                <a:spcPts val="0"/>
              </a:spcAft>
              <a:buSzPts val="2400"/>
              <a:buNone/>
            </a:pPr>
            <a:r>
              <a:t/>
            </a:r>
            <a:endParaRPr sz="2000"/>
          </a:p>
          <a:p>
            <a:pPr indent="0" lvl="0" marL="0" rtl="0" algn="l">
              <a:lnSpc>
                <a:spcPct val="90000"/>
              </a:lnSpc>
              <a:spcBef>
                <a:spcPts val="1800"/>
              </a:spcBef>
              <a:spcAft>
                <a:spcPts val="0"/>
              </a:spcAft>
              <a:buSzPts val="2800"/>
              <a:buNone/>
            </a:pPr>
            <a:r>
              <a:rPr lang="en-US" sz="2000">
                <a:solidFill>
                  <a:schemeClr val="dk1"/>
                </a:solidFill>
              </a:rPr>
              <a:t>   SRS Benefits:</a:t>
            </a:r>
            <a:endParaRPr/>
          </a:p>
          <a:p>
            <a:pPr indent="-228600" lvl="1" marL="914400" rtl="0" algn="l">
              <a:lnSpc>
                <a:spcPct val="90000"/>
              </a:lnSpc>
              <a:spcBef>
                <a:spcPts val="500"/>
              </a:spcBef>
              <a:spcAft>
                <a:spcPts val="0"/>
              </a:spcAft>
              <a:buSzPts val="2400"/>
              <a:buNone/>
            </a:pPr>
            <a:r>
              <a:rPr lang="en-US" sz="2000"/>
              <a:t>Basis for agreement between customers and suppliers</a:t>
            </a:r>
            <a:endParaRPr/>
          </a:p>
          <a:p>
            <a:pPr indent="-228600" lvl="1" marL="914400" rtl="0" algn="l">
              <a:lnSpc>
                <a:spcPct val="90000"/>
              </a:lnSpc>
              <a:spcBef>
                <a:spcPts val="500"/>
              </a:spcBef>
              <a:spcAft>
                <a:spcPts val="0"/>
              </a:spcAft>
              <a:buSzPts val="2400"/>
              <a:buNone/>
            </a:pPr>
            <a:r>
              <a:rPr lang="en-US" sz="2000"/>
              <a:t>Reduce development effort</a:t>
            </a:r>
            <a:endParaRPr/>
          </a:p>
          <a:p>
            <a:pPr indent="-355600" lvl="2" marL="1371600" rtl="0" algn="l">
              <a:lnSpc>
                <a:spcPct val="90000"/>
              </a:lnSpc>
              <a:spcBef>
                <a:spcPts val="450"/>
              </a:spcBef>
              <a:spcAft>
                <a:spcPts val="0"/>
              </a:spcAft>
              <a:buSzPts val="2000"/>
              <a:buChar char="•"/>
            </a:pPr>
            <a:r>
              <a:rPr lang="en-US"/>
              <a:t>Complete an SRS before design and find problems earlier</a:t>
            </a:r>
            <a:endParaRPr/>
          </a:p>
          <a:p>
            <a:pPr indent="-228600" lvl="1" marL="914400" rtl="0" algn="l">
              <a:lnSpc>
                <a:spcPct val="90000"/>
              </a:lnSpc>
              <a:spcBef>
                <a:spcPts val="500"/>
              </a:spcBef>
              <a:spcAft>
                <a:spcPts val="0"/>
              </a:spcAft>
              <a:buSzPts val="2400"/>
              <a:buNone/>
            </a:pPr>
            <a:r>
              <a:rPr lang="en-US" sz="2000"/>
              <a:t>Basis for estimating costs and schedules</a:t>
            </a:r>
            <a:endParaRPr/>
          </a:p>
          <a:p>
            <a:pPr indent="-228600" lvl="1" marL="914400" rtl="0" algn="l">
              <a:lnSpc>
                <a:spcPct val="90000"/>
              </a:lnSpc>
              <a:spcBef>
                <a:spcPts val="500"/>
              </a:spcBef>
              <a:spcAft>
                <a:spcPts val="0"/>
              </a:spcAft>
              <a:buSzPts val="2400"/>
              <a:buNone/>
            </a:pPr>
            <a:r>
              <a:rPr lang="en-US" sz="2000"/>
              <a:t>Baseline for V&amp;V</a:t>
            </a:r>
            <a:endParaRPr/>
          </a:p>
          <a:p>
            <a:pPr indent="-228600" lvl="1" marL="914400" rtl="0" algn="l">
              <a:lnSpc>
                <a:spcPct val="90000"/>
              </a:lnSpc>
              <a:spcBef>
                <a:spcPts val="500"/>
              </a:spcBef>
              <a:spcAft>
                <a:spcPts val="0"/>
              </a:spcAft>
              <a:buSzPts val="2400"/>
              <a:buNone/>
            </a:pPr>
            <a:r>
              <a:rPr lang="en-US" sz="2000"/>
              <a:t>Facilitate transfer</a:t>
            </a:r>
            <a:endParaRPr/>
          </a:p>
          <a:p>
            <a:pPr indent="-355600" lvl="2" marL="1371600" rtl="0" algn="l">
              <a:lnSpc>
                <a:spcPct val="90000"/>
              </a:lnSpc>
              <a:spcBef>
                <a:spcPts val="450"/>
              </a:spcBef>
              <a:spcAft>
                <a:spcPts val="0"/>
              </a:spcAft>
              <a:buSzPts val="2000"/>
              <a:buChar char="•"/>
            </a:pPr>
            <a:r>
              <a:rPr lang="en-US"/>
              <a:t>To users, new developers, or new technology</a:t>
            </a:r>
            <a:endParaRPr/>
          </a:p>
          <a:p>
            <a:pPr indent="-228600" lvl="1" marL="914400" rtl="0" algn="l">
              <a:lnSpc>
                <a:spcPct val="90000"/>
              </a:lnSpc>
              <a:spcBef>
                <a:spcPts val="500"/>
              </a:spcBef>
              <a:spcAft>
                <a:spcPts val="0"/>
              </a:spcAft>
              <a:buSzPts val="2400"/>
              <a:buNone/>
            </a:pPr>
            <a:r>
              <a:rPr lang="en-US" sz="2000"/>
              <a:t>Basis for enhancement</a:t>
            </a:r>
            <a:endParaRPr/>
          </a:p>
        </p:txBody>
      </p:sp>
      <p:pic>
        <p:nvPicPr>
          <p:cNvPr id="83" name="Google Shape;83;p2"/>
          <p:cNvPicPr preferRelativeResize="0"/>
          <p:nvPr/>
        </p:nvPicPr>
        <p:blipFill rotWithShape="1">
          <a:blip r:embed="rId4">
            <a:alphaModFix/>
          </a:blip>
          <a:srcRect b="0" l="0" r="0" t="0"/>
          <a:stretch/>
        </p:blipFill>
        <p:spPr>
          <a:xfrm>
            <a:off x="7006608" y="5094469"/>
            <a:ext cx="1985962" cy="12398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Standards</a:t>
            </a:r>
            <a:endParaRPr/>
          </a:p>
        </p:txBody>
      </p:sp>
      <p:pic>
        <p:nvPicPr>
          <p:cNvPr id="89" name="Google Shape;89;p3"/>
          <p:cNvPicPr preferRelativeResize="0"/>
          <p:nvPr/>
        </p:nvPicPr>
        <p:blipFill rotWithShape="1">
          <a:blip r:embed="rId3">
            <a:alphaModFix/>
          </a:blip>
          <a:srcRect b="0" l="0" r="0" t="0"/>
          <a:stretch/>
        </p:blipFill>
        <p:spPr>
          <a:xfrm>
            <a:off x="6400800" y="5029200"/>
            <a:ext cx="2590800" cy="1717675"/>
          </a:xfrm>
          <a:prstGeom prst="rect">
            <a:avLst/>
          </a:prstGeom>
          <a:noFill/>
          <a:ln>
            <a:noFill/>
          </a:ln>
        </p:spPr>
      </p:pic>
      <p:sp>
        <p:nvSpPr>
          <p:cNvPr id="90" name="Google Shape;90;p3"/>
          <p:cNvSpPr txBox="1"/>
          <p:nvPr/>
        </p:nvSpPr>
        <p:spPr>
          <a:xfrm>
            <a:off x="152400" y="1007102"/>
            <a:ext cx="86868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IEEE 830 Best Practices</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Do not embed design in the requirements spec</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However, design “constraints” may be expressed</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Do not embed project requirements in the spec</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Joint ownership/preparation between customer &amp; supplier</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Supports evolution</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Only “anti-waterfall” statement – embrace change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Prototyping</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Use as an elicitation technique</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“good” SRS is: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Correct, Unambiguous, Complete</a:t>
            </a:r>
            <a:endParaRPr/>
          </a:p>
          <a:p>
            <a:pPr indent="0" lvl="2" marL="1138238"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Consistent, Prioritized, Verifiable, </a:t>
            </a:r>
            <a:endParaRPr/>
          </a:p>
          <a:p>
            <a:pPr indent="0" lvl="2" marL="1138238"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Modifiable, Traceable</a:t>
            </a:r>
            <a:endParaRPr/>
          </a:p>
          <a:p>
            <a:pPr indent="0" lvl="1" marL="457200" marR="0" rtl="0" algn="l">
              <a:lnSpc>
                <a:spcPct val="100000"/>
              </a:lnSpc>
              <a:spcBef>
                <a:spcPts val="48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96" name="Google Shape;96;p4"/>
          <p:cNvSpPr txBox="1"/>
          <p:nvPr/>
        </p:nvSpPr>
        <p:spPr>
          <a:xfrm>
            <a:off x="190500" y="1066800"/>
            <a:ext cx="8229600" cy="5791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How can you tell if your requirements are “good”?</a:t>
            </a:r>
            <a:endParaRPr/>
          </a:p>
          <a:p>
            <a:pPr indent="-533400" lvl="0" marL="533400" marR="0" rtl="0" algn="l">
              <a:lnSpc>
                <a:spcPct val="100000"/>
              </a:lnSpc>
              <a:spcBef>
                <a:spcPts val="56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IEEE-830:</a:t>
            </a:r>
            <a:r>
              <a:rPr b="0" i="0" lang="en-US" sz="2400" u="none" cap="none" strike="noStrike">
                <a:solidFill>
                  <a:srgbClr val="000000"/>
                </a:solidFill>
                <a:latin typeface="Arial"/>
                <a:ea typeface="Arial"/>
                <a:cs typeface="Arial"/>
                <a:sym typeface="Arial"/>
              </a:rPr>
              <a:t> </a:t>
            </a:r>
            <a:r>
              <a:rPr b="0" i="0" lang="en-US" sz="2800" u="sng" cap="none" strike="noStrike">
                <a:solidFill>
                  <a:srgbClr val="000000"/>
                </a:solidFill>
                <a:latin typeface="Arial"/>
                <a:ea typeface="Arial"/>
                <a:cs typeface="Arial"/>
                <a:sym typeface="Arial"/>
              </a:rPr>
              <a:t>IEEE Recommended Practice for Software Requirements Specifications </a:t>
            </a:r>
            <a:r>
              <a:rPr b="0" i="0" lang="en-US" sz="2800" u="none" cap="none" strike="noStrike">
                <a:solidFill>
                  <a:srgbClr val="000000"/>
                </a:solidFill>
                <a:latin typeface="Arial"/>
                <a:ea typeface="Arial"/>
                <a:cs typeface="Arial"/>
                <a:sym typeface="Arial"/>
              </a:rPr>
              <a:t>suggests 8 quality measures for requirements</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Correct</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Unambiguous</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Complete</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Consistent</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Ranked for importance and stability</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Verifiable</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Modifiable</a:t>
            </a:r>
            <a:endParaRPr/>
          </a:p>
          <a:p>
            <a:pPr indent="-457200" lvl="1" marL="914400" marR="0" rtl="0" algn="l">
              <a:lnSpc>
                <a:spcPct val="100000"/>
              </a:lnSpc>
              <a:spcBef>
                <a:spcPts val="480"/>
              </a:spcBef>
              <a:spcAft>
                <a:spcPts val="0"/>
              </a:spcAft>
              <a:buClr>
                <a:srgbClr val="000000"/>
              </a:buClr>
              <a:buSzPts val="2400"/>
              <a:buFont typeface="Arial"/>
              <a:buAutoNum type="arabicPeriod"/>
            </a:pPr>
            <a:r>
              <a:rPr b="0" i="1" lang="en-US" sz="2400" u="none" cap="none" strike="noStrike">
                <a:solidFill>
                  <a:srgbClr val="000000"/>
                </a:solidFill>
                <a:latin typeface="Arial"/>
                <a:ea typeface="Arial"/>
                <a:cs typeface="Arial"/>
                <a:sym typeface="Arial"/>
              </a:rPr>
              <a:t>Traceable</a:t>
            </a:r>
            <a:endParaRPr/>
          </a:p>
        </p:txBody>
      </p:sp>
      <p:pic>
        <p:nvPicPr>
          <p:cNvPr descr="images.jpg" id="97" name="Google Shape;97;p4"/>
          <p:cNvPicPr preferRelativeResize="0"/>
          <p:nvPr/>
        </p:nvPicPr>
        <p:blipFill rotWithShape="1">
          <a:blip r:embed="rId3">
            <a:alphaModFix/>
          </a:blip>
          <a:srcRect b="0" l="0" r="0" t="0"/>
          <a:stretch/>
        </p:blipFill>
        <p:spPr>
          <a:xfrm>
            <a:off x="7467600" y="3581400"/>
            <a:ext cx="9652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03" name="Google Shape;103;p5"/>
          <p:cNvSpPr txBox="1"/>
          <p:nvPr/>
        </p:nvSpPr>
        <p:spPr>
          <a:xfrm>
            <a:off x="285600" y="1066800"/>
            <a:ext cx="8610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Correctness</a:t>
            </a:r>
            <a:r>
              <a:rPr b="0" i="0" lang="en-US" sz="2800" u="none" cap="none" strike="noStrike">
                <a:solidFill>
                  <a:srgbClr val="000000"/>
                </a:solidFill>
                <a:latin typeface="Arial"/>
                <a:ea typeface="Arial"/>
                <a:cs typeface="Arial"/>
                <a:sym typeface="Arial"/>
              </a:rPr>
              <a:t>:</a:t>
            </a:r>
            <a:endParaRPr/>
          </a:p>
          <a:p>
            <a:pPr indent="4763" lvl="1" marL="0" marR="0" rtl="0" algn="l">
              <a:lnSpc>
                <a:spcPct val="90000"/>
              </a:lnSpc>
              <a:spcBef>
                <a:spcPts val="480"/>
              </a:spcBef>
              <a:spcAft>
                <a:spcPts val="0"/>
              </a:spcAft>
              <a:buClr>
                <a:srgbClr val="000000"/>
              </a:buClr>
              <a:buSzPts val="2400"/>
              <a:buFont typeface="Noto Sans Symbols"/>
              <a:buNone/>
            </a:pPr>
            <a:r>
              <a:rPr b="0" i="0" lang="en-US" sz="2400" u="none" cap="none" strike="noStrike">
                <a:solidFill>
                  <a:srgbClr val="000000"/>
                </a:solidFill>
                <a:latin typeface="Arial"/>
                <a:ea typeface="Arial"/>
                <a:cs typeface="Arial"/>
                <a:sym typeface="Arial"/>
              </a:rPr>
              <a:t>IEEE-830: </a:t>
            </a:r>
            <a:r>
              <a:rPr b="0" i="1" lang="en-US" sz="2400" u="none" cap="none" strike="noStrike">
                <a:solidFill>
                  <a:srgbClr val="000000"/>
                </a:solidFill>
                <a:latin typeface="Arial"/>
                <a:ea typeface="Arial"/>
                <a:cs typeface="Arial"/>
                <a:sym typeface="Arial"/>
              </a:rPr>
              <a:t>An SRS is correct if, and only if, every requirement stated therein is one that the software shall meet</a:t>
            </a:r>
            <a:endParaRPr b="0" i="0" sz="2400" u="none" cap="none" strike="noStrike">
              <a:solidFill>
                <a:srgbClr val="000000"/>
              </a:solidFill>
              <a:latin typeface="Arial"/>
              <a:ea typeface="Arial"/>
              <a:cs typeface="Arial"/>
              <a:sym typeface="Arial"/>
            </a:endParaRPr>
          </a:p>
          <a:p>
            <a:pPr indent="-222250" lvl="1" marL="685800" marR="0" rtl="0" algn="l">
              <a:lnSpc>
                <a:spcPct val="90000"/>
              </a:lnSpc>
              <a:spcBef>
                <a:spcPts val="200"/>
              </a:spcBef>
              <a:spcAft>
                <a:spcPts val="0"/>
              </a:spcAft>
              <a:buClr>
                <a:schemeClr val="dk1"/>
              </a:buClr>
              <a:buSzPts val="1000"/>
              <a:buFont typeface="Noto Sans Symbols"/>
              <a:buNone/>
            </a:pPr>
            <a:r>
              <a:t/>
            </a:r>
            <a:endParaRPr b="0" i="0" sz="1000" u="none" cap="none" strike="noStrike">
              <a:solidFill>
                <a:srgbClr val="000000"/>
              </a:solidFill>
              <a:latin typeface="Arial"/>
              <a:ea typeface="Arial"/>
              <a:cs typeface="Arial"/>
              <a:sym typeface="Arial"/>
            </a:endParaRPr>
          </a:p>
          <a:p>
            <a:pPr indent="-285750" lvl="1" marL="68580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t>
            </a:r>
            <a:r>
              <a:rPr b="0" i="1" lang="en-US" sz="2400" u="none" cap="none" strike="noStrike">
                <a:solidFill>
                  <a:srgbClr val="000000"/>
                </a:solidFill>
                <a:latin typeface="Arial"/>
                <a:ea typeface="Arial"/>
                <a:cs typeface="Arial"/>
                <a:sym typeface="Arial"/>
              </a:rPr>
              <a:t>There is no tool or procedure that ensures correctness</a:t>
            </a:r>
            <a:r>
              <a:rPr b="0" i="0" lang="en-US" sz="2400" u="none" cap="none" strike="noStrike">
                <a:solidFill>
                  <a:srgbClr val="000000"/>
                </a:solidFill>
                <a:latin typeface="Arial"/>
                <a:ea typeface="Arial"/>
                <a:cs typeface="Arial"/>
                <a:sym typeface="Arial"/>
              </a:rPr>
              <a:t>”</a:t>
            </a:r>
            <a:endParaRPr b="0" i="1" sz="2400" u="none" cap="none" strike="noStrike">
              <a:solidFill>
                <a:srgbClr val="000000"/>
              </a:solidFill>
              <a:latin typeface="Arial"/>
              <a:ea typeface="Arial"/>
              <a:cs typeface="Arial"/>
              <a:sym typeface="Arial"/>
            </a:endParaRPr>
          </a:p>
          <a:p>
            <a:pPr indent="-285750" lvl="1" marL="68580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Extra Stated Requirement: gratuitous “nice-to-haves”</a:t>
            </a:r>
            <a:endParaRPr/>
          </a:p>
          <a:p>
            <a:pPr indent="-285750" lvl="1" marL="68580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a:t>
            </a:r>
            <a:r>
              <a:rPr b="0" i="1" lang="en-US" sz="2400" u="sng" cap="none" strike="noStrike">
                <a:solidFill>
                  <a:srgbClr val="000000"/>
                </a:solidFill>
                <a:latin typeface="Arial"/>
                <a:ea typeface="Arial"/>
                <a:cs typeface="Arial"/>
                <a:sym typeface="Arial"/>
              </a:rPr>
              <a:t>soundness</a:t>
            </a:r>
            <a:r>
              <a:rPr b="0" i="0" lang="en-US" sz="2400" u="none" cap="none" strike="noStrike">
                <a:solidFill>
                  <a:srgbClr val="000000"/>
                </a:solidFill>
                <a:latin typeface="Arial"/>
                <a:ea typeface="Arial"/>
                <a:cs typeface="Arial"/>
                <a:sym typeface="Arial"/>
              </a:rPr>
              <a:t> property</a:t>
            </a:r>
            <a:endParaRPr/>
          </a:p>
          <a:p>
            <a:pPr indent="-285750" lvl="1" marL="688975"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Poor elicitation</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Unfocused team</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Lack of joint ownership</a:t>
            </a:r>
            <a:endParaRPr/>
          </a:p>
          <a:p>
            <a:pPr indent="-285750" lvl="1" marL="688975"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Peer and Customer Reviews</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Traceability</a:t>
            </a:r>
            <a:endParaRPr/>
          </a:p>
          <a:p>
            <a:pPr indent="-228600" lvl="2" marL="108585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Reviews for consistency with other project documentation </a:t>
            </a:r>
            <a:endParaRPr/>
          </a:p>
          <a:p>
            <a:pPr indent="-228600" lvl="3" marL="1428750" marR="0" rtl="0" algn="l">
              <a:lnSpc>
                <a:spcPct val="9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Especially the Vision document</a:t>
            </a:r>
            <a:endParaRPr/>
          </a:p>
        </p:txBody>
      </p:sp>
      <p:sp>
        <p:nvSpPr>
          <p:cNvPr id="104" name="Google Shape;104;p5"/>
          <p:cNvSpPr txBox="1"/>
          <p:nvPr/>
        </p:nvSpPr>
        <p:spPr>
          <a:xfrm>
            <a:off x="5257800" y="3596640"/>
            <a:ext cx="2381250" cy="83185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Short Stack"/>
                <a:ea typeface="Short Stack"/>
                <a:cs typeface="Short Stack"/>
                <a:sym typeface="Short Stack"/>
              </a:rPr>
              <a:t>Extra Features</a:t>
            </a:r>
            <a:endParaRPr b="1" i="0" sz="2400" u="none" cap="none" strike="noStrike">
              <a:solidFill>
                <a:srgbClr val="000000"/>
              </a:solidFill>
              <a:latin typeface="Short Stack"/>
              <a:ea typeface="Short Stack"/>
              <a:cs typeface="Short Stack"/>
              <a:sym typeface="Short Stack"/>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Short Stack"/>
                <a:ea typeface="Short Stack"/>
                <a:cs typeface="Short Stack"/>
                <a:sym typeface="Short Stack"/>
              </a:rPr>
              <a:t>Incorrect!</a:t>
            </a:r>
            <a:endParaRPr b="1" i="0" sz="3200" u="none" cap="none" strike="noStrike">
              <a:solidFill>
                <a:srgbClr val="000000"/>
              </a:solidFill>
              <a:latin typeface="Times New Roman"/>
              <a:ea typeface="Times New Roman"/>
              <a:cs typeface="Times New Roman"/>
              <a:sym typeface="Times New Roman"/>
            </a:endParaRPr>
          </a:p>
        </p:txBody>
      </p:sp>
      <p:sp>
        <p:nvSpPr>
          <p:cNvPr id="105" name="Google Shape;105;p5"/>
          <p:cNvSpPr/>
          <p:nvPr/>
        </p:nvSpPr>
        <p:spPr>
          <a:xfrm>
            <a:off x="6934200" y="3830002"/>
            <a:ext cx="1905000" cy="1882775"/>
          </a:xfrm>
          <a:prstGeom prst="ellipse">
            <a:avLst/>
          </a:prstGeom>
          <a:solidFill>
            <a:srgbClr val="99CC00">
              <a:alpha val="32549"/>
            </a:srgbClr>
          </a:solidFill>
          <a:ln cap="flat" cmpd="sng" w="9525">
            <a:solidFill>
              <a:srgbClr val="000000"/>
            </a:solidFill>
            <a:prstDash val="solid"/>
            <a:round/>
            <a:headEnd len="sm" w="sm" type="none"/>
            <a:tailEnd len="sm" w="sm" type="none"/>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06" name="Google Shape;106;p5"/>
          <p:cNvSpPr/>
          <p:nvPr/>
        </p:nvSpPr>
        <p:spPr>
          <a:xfrm>
            <a:off x="7010400" y="4080827"/>
            <a:ext cx="1752600" cy="1577975"/>
          </a:xfrm>
          <a:prstGeom prst="ellipse">
            <a:avLst/>
          </a:prstGeom>
          <a:solidFill>
            <a:srgbClr val="BBE0E3"/>
          </a:solidFill>
          <a:ln cap="flat" cmpd="sng" w="9525">
            <a:solidFill>
              <a:srgbClr val="000000"/>
            </a:solidFill>
            <a:prstDash val="solid"/>
            <a:round/>
            <a:headEnd len="sm" w="sm" type="none"/>
            <a:tailEnd len="sm" w="sm" type="none"/>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User</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Needs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12" name="Google Shape;112;p6"/>
          <p:cNvSpPr/>
          <p:nvPr/>
        </p:nvSpPr>
        <p:spPr>
          <a:xfrm>
            <a:off x="2743200" y="3124200"/>
            <a:ext cx="3657600" cy="2133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User Needs</a:t>
            </a:r>
            <a:endParaRPr/>
          </a:p>
        </p:txBody>
      </p:sp>
      <p:sp>
        <p:nvSpPr>
          <p:cNvPr id="113" name="Google Shape;113;p6"/>
          <p:cNvSpPr/>
          <p:nvPr/>
        </p:nvSpPr>
        <p:spPr>
          <a:xfrm>
            <a:off x="3200400" y="4114800"/>
            <a:ext cx="2667000" cy="1143000"/>
          </a:xfrm>
          <a:prstGeom prst="ellipse">
            <a:avLst/>
          </a:prstGeom>
          <a:solidFill>
            <a:schemeClr val="folHlink">
              <a:alpha val="32549"/>
            </a:schemeClr>
          </a:solidFill>
          <a:ln cap="flat" cmpd="sng" w="9525">
            <a:solidFill>
              <a:schemeClr val="dk1"/>
            </a:solidFill>
            <a:prstDash val="solid"/>
            <a:round/>
            <a:headEnd len="sm" w="sm" type="none"/>
            <a:tailEnd len="sm" w="sm" type="none"/>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Stated</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Reqs</a:t>
            </a:r>
            <a:endParaRPr/>
          </a:p>
        </p:txBody>
      </p:sp>
      <p:sp>
        <p:nvSpPr>
          <p:cNvPr id="114" name="Google Shape;114;p6"/>
          <p:cNvSpPr txBox="1"/>
          <p:nvPr/>
        </p:nvSpPr>
        <p:spPr>
          <a:xfrm>
            <a:off x="6324600" y="3451227"/>
            <a:ext cx="2393950" cy="46166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Short Stack"/>
                <a:ea typeface="Short Stack"/>
                <a:cs typeface="Short Stack"/>
                <a:sym typeface="Short Stack"/>
              </a:rPr>
              <a:t>Incompleteness</a:t>
            </a:r>
            <a:endParaRPr b="1" i="0" sz="3200" u="none" cap="none" strike="noStrike">
              <a:solidFill>
                <a:srgbClr val="000000"/>
              </a:solidFill>
              <a:latin typeface="Arial"/>
              <a:ea typeface="Arial"/>
              <a:cs typeface="Arial"/>
              <a:sym typeface="Arial"/>
            </a:endParaRPr>
          </a:p>
        </p:txBody>
      </p:sp>
      <p:sp>
        <p:nvSpPr>
          <p:cNvPr id="115" name="Google Shape;115;p6"/>
          <p:cNvSpPr txBox="1"/>
          <p:nvPr/>
        </p:nvSpPr>
        <p:spPr>
          <a:xfrm>
            <a:off x="76200" y="1059404"/>
            <a:ext cx="917448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Completeness</a:t>
            </a:r>
            <a:r>
              <a:rPr b="0" i="0" lang="en-US" sz="2400" u="none" cap="none" strike="noStrike">
                <a:solidFill>
                  <a:srgbClr val="000000"/>
                </a:solidFill>
                <a:latin typeface="Arial"/>
                <a:ea typeface="Arial"/>
                <a:cs typeface="Arial"/>
                <a:sym typeface="Arial"/>
              </a:rPr>
              <a:t>:</a:t>
            </a:r>
            <a:endParaRPr/>
          </a:p>
          <a:p>
            <a:pPr indent="-4763" lvl="1" marL="4763"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IEEE-830: A set of requirements is complete “</a:t>
            </a:r>
            <a:r>
              <a:rPr b="0" i="1" lang="en-US" sz="2400" u="none" cap="none" strike="noStrike">
                <a:solidFill>
                  <a:srgbClr val="000000"/>
                </a:solidFill>
                <a:latin typeface="Arial"/>
                <a:ea typeface="Arial"/>
                <a:cs typeface="Arial"/>
                <a:sym typeface="Arial"/>
              </a:rPr>
              <a:t>if and only if it describes all significant requirements of concern to the user, including requirements associated with functionality, performance, design constraints, attributes, or external interfaces”</a:t>
            </a:r>
            <a:endParaRPr b="0" i="0" sz="2400" u="none" cap="none" strike="noStrike">
              <a:solidFill>
                <a:srgbClr val="000000"/>
              </a:solidFill>
              <a:latin typeface="Arial"/>
              <a:ea typeface="Arial"/>
              <a:cs typeface="Arial"/>
              <a:sym typeface="Arial"/>
            </a:endParaRPr>
          </a:p>
        </p:txBody>
      </p:sp>
      <p:sp>
        <p:nvSpPr>
          <p:cNvPr id="116" name="Google Shape;116;p6"/>
          <p:cNvSpPr txBox="1"/>
          <p:nvPr/>
        </p:nvSpPr>
        <p:spPr>
          <a:xfrm>
            <a:off x="462090" y="5581472"/>
            <a:ext cx="8156400" cy="1200329"/>
          </a:xfrm>
          <a:prstGeom prst="rect">
            <a:avLst/>
          </a:prstGeom>
          <a:gradFill>
            <a:gsLst>
              <a:gs pos="0">
                <a:srgbClr val="FF959E"/>
              </a:gs>
              <a:gs pos="35000">
                <a:srgbClr val="FFB5BB"/>
              </a:gs>
              <a:gs pos="100000">
                <a:srgbClr val="FFE1E5"/>
              </a:gs>
            </a:gsLst>
            <a:lin ang="16200000" scaled="0"/>
          </a:gradFill>
          <a:ln cap="flat" cmpd="sng" w="9525">
            <a:solidFill>
              <a:srgbClr val="BA183B"/>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IEEE-830 calls out the use of “TBD” as one that violates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Completeness; but then goes on to say that TBDs may be </a:t>
            </a:r>
            <a:endParaRPr/>
          </a:p>
          <a:p>
            <a:pPr indent="0" lvl="0" marL="0" marR="0" rtl="0" algn="ctr">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necessary, so put in information that helps resolve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22" name="Google Shape;122;p7"/>
          <p:cNvSpPr txBox="1"/>
          <p:nvPr/>
        </p:nvSpPr>
        <p:spPr>
          <a:xfrm>
            <a:off x="7620" y="105918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Completeness </a:t>
            </a:r>
            <a:r>
              <a:rPr b="0" i="0" lang="en-US" sz="2400" u="none" cap="none" strike="noStrike">
                <a:solidFill>
                  <a:srgbClr val="000000"/>
                </a:solidFill>
                <a:latin typeface="Arial"/>
                <a:ea typeface="Arial"/>
                <a:cs typeface="Arial"/>
                <a:sym typeface="Arial"/>
              </a:rPr>
              <a:t>- A hard quality metric to measure</a:t>
            </a:r>
            <a:endParaRPr/>
          </a:p>
          <a:p>
            <a:pPr indent="-285750" lvl="1" marL="74295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Nonfunctional reqs may be overlooked or specified incompletely</a:t>
            </a:r>
            <a:endParaRPr/>
          </a:p>
          <a:p>
            <a:pPr indent="-223837" lvl="2" marL="1081088"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Examples: % uptime, max downtime, response times, etc.</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How often does the customer not understand the cost-benefit?</a:t>
            </a:r>
            <a:endParaRPr/>
          </a:p>
          <a:p>
            <a:pPr indent="-285750" lvl="1" marL="74295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Functional reqs: how do you know when you’ve got them all?</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You are building something new</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User assumes from domain knowledge, but you don’t know!</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IEEE-830 says don’t use “TBD” without a procedure to remove it</a:t>
            </a:r>
            <a:endParaRPr/>
          </a:p>
          <a:p>
            <a:pPr indent="-285750" lvl="1" marL="74295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Forces:</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Assumed user/customer knowledge</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Inability to concretely define scope</a:t>
            </a:r>
            <a:endParaRPr/>
          </a:p>
          <a:p>
            <a:pPr indent="-228600" lvl="3" marL="1428750" marR="0" rtl="0" algn="l">
              <a:lnSpc>
                <a:spcPct val="10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Scope may grow into unbounded “wishlist”</a:t>
            </a:r>
            <a:endParaRPr/>
          </a:p>
          <a:p>
            <a:pPr indent="-228600" lvl="3" marL="1428750" marR="0" rtl="0" algn="l">
              <a:lnSpc>
                <a:spcPct val="10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Lack of a cohesive vision puts anything into play</a:t>
            </a:r>
            <a:endParaRPr/>
          </a:p>
          <a:p>
            <a:pPr indent="-285750" lvl="1" marL="74295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Solutions:</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Joint reviews with users/customers</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Developer “teaches” material back to users/customers</a:t>
            </a:r>
            <a:endParaRPr/>
          </a:p>
          <a:p>
            <a:pPr indent="-228600" lvl="2" marL="108585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Prototyping</a:t>
            </a:r>
            <a:endParaRPr b="0" i="0" sz="1800" u="none" cap="none" strike="noStrike">
              <a:solidFill>
                <a:srgbClr val="000000"/>
              </a:solidFill>
              <a:latin typeface="Arial"/>
              <a:ea typeface="Arial"/>
              <a:cs typeface="Arial"/>
              <a:sym typeface="Arial"/>
            </a:endParaRPr>
          </a:p>
        </p:txBody>
      </p:sp>
      <p:pic>
        <p:nvPicPr>
          <p:cNvPr id="123" name="Google Shape;123;p7"/>
          <p:cNvPicPr preferRelativeResize="0"/>
          <p:nvPr/>
        </p:nvPicPr>
        <p:blipFill rotWithShape="1">
          <a:blip r:embed="rId3">
            <a:alphaModFix/>
          </a:blip>
          <a:srcRect b="0" l="0" r="0" t="0"/>
          <a:stretch/>
        </p:blipFill>
        <p:spPr>
          <a:xfrm>
            <a:off x="6483153" y="4038600"/>
            <a:ext cx="2508447" cy="152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29" name="Google Shape;129;p8"/>
          <p:cNvSpPr txBox="1"/>
          <p:nvPr/>
        </p:nvSpPr>
        <p:spPr>
          <a:xfrm>
            <a:off x="60960" y="1097280"/>
            <a:ext cx="9083040" cy="57607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Unambiguous</a:t>
            </a:r>
            <a:r>
              <a:rPr b="0" i="0" lang="en-US" sz="2800" u="none" cap="none" strike="noStrike">
                <a:solidFill>
                  <a:srgbClr val="000000"/>
                </a:solidFill>
                <a:latin typeface="Arial"/>
                <a:ea typeface="Arial"/>
                <a:cs typeface="Arial"/>
                <a:sym typeface="Arial"/>
              </a:rPr>
              <a:t>:</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IEEE-830: A requirement is unambiguous “</a:t>
            </a:r>
            <a:r>
              <a:rPr b="0" i="1" lang="en-US" sz="2400" u="none" cap="none" strike="noStrike">
                <a:solidFill>
                  <a:srgbClr val="000000"/>
                </a:solidFill>
                <a:latin typeface="Arial"/>
                <a:ea typeface="Arial"/>
                <a:cs typeface="Arial"/>
                <a:sym typeface="Arial"/>
              </a:rPr>
              <a:t>if and only if it can be subject to only one interpretation”</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Often the biggest problem with requirements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You might get all stakeholders to agree on a complete and consistent set of requirements – but then the delivered system still doesn’t match customer expectations!</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rPr>
              <a:t>Imprecision</a:t>
            </a:r>
            <a:r>
              <a:rPr b="0" i="0" lang="en-US" sz="2000" u="none" cap="none" strike="noStrike">
                <a:solidFill>
                  <a:srgbClr val="000000"/>
                </a:solidFill>
                <a:latin typeface="Arial"/>
                <a:ea typeface="Arial"/>
                <a:cs typeface="Arial"/>
                <a:sym typeface="Arial"/>
              </a:rPr>
              <a:t> of natural language</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Communication gap between customers and developers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Requirements document as “proxy” for user needs</a:t>
            </a:r>
            <a:endParaRPr/>
          </a:p>
          <a:p>
            <a:pPr indent="-285750" lvl="1" marL="742950" marR="0" rtl="0" algn="l">
              <a:lnSpc>
                <a:spcPct val="9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Multi-level reviews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Define test cases a priori</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Prototypes</a:t>
            </a:r>
            <a:endParaRPr/>
          </a:p>
          <a:p>
            <a:pPr indent="-228600" lvl="2" marL="11430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Make it measurable!</a:t>
            </a:r>
            <a:endParaRPr/>
          </a:p>
          <a:p>
            <a:pPr indent="4763" lvl="0" marL="0" marR="0" rtl="0" algn="l">
              <a:lnSpc>
                <a:spcPct val="90000"/>
              </a:lnSpc>
              <a:spcBef>
                <a:spcPts val="160"/>
              </a:spcBef>
              <a:spcAft>
                <a:spcPts val="0"/>
              </a:spcAft>
              <a:buClr>
                <a:schemeClr val="dk1"/>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130" name="Google Shape;130;p8"/>
          <p:cNvPicPr preferRelativeResize="0"/>
          <p:nvPr/>
        </p:nvPicPr>
        <p:blipFill rotWithShape="1">
          <a:blip r:embed="rId3">
            <a:alphaModFix/>
          </a:blip>
          <a:srcRect b="0" l="0" r="0" t="0"/>
          <a:stretch/>
        </p:blipFill>
        <p:spPr>
          <a:xfrm>
            <a:off x="6616225" y="5023104"/>
            <a:ext cx="2337275" cy="16672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Quality Measures</a:t>
            </a:r>
            <a:endParaRPr/>
          </a:p>
        </p:txBody>
      </p:sp>
      <p:sp>
        <p:nvSpPr>
          <p:cNvPr id="136" name="Google Shape;136;p9"/>
          <p:cNvSpPr txBox="1"/>
          <p:nvPr/>
        </p:nvSpPr>
        <p:spPr>
          <a:xfrm>
            <a:off x="0" y="933600"/>
            <a:ext cx="8686800" cy="59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Consistency</a:t>
            </a:r>
            <a:r>
              <a:rPr b="0" i="0" lang="en-US" sz="2800" u="none" cap="none" strike="noStrike">
                <a:solidFill>
                  <a:srgbClr val="000000"/>
                </a:solidFill>
                <a:latin typeface="Arial"/>
                <a:ea typeface="Arial"/>
                <a:cs typeface="Arial"/>
                <a:sym typeface="Arial"/>
              </a:rPr>
              <a:t>:</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IEEE-830: A requirement set is consistent “</a:t>
            </a:r>
            <a:r>
              <a:rPr b="0" i="1" lang="en-US" sz="2400" u="none" cap="none" strike="noStrike">
                <a:solidFill>
                  <a:srgbClr val="000000"/>
                </a:solidFill>
                <a:latin typeface="Arial"/>
                <a:ea typeface="Arial"/>
                <a:cs typeface="Arial"/>
                <a:sym typeface="Arial"/>
              </a:rPr>
              <a:t>if and only if no subset of individual requirements described within it are in conflict with one another”</a:t>
            </a:r>
            <a:endParaRPr b="0" i="0" sz="2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Tough to tell inconsistent from ambiguous requirements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Example (Leffingwell &amp; Widrig):</a:t>
            </a:r>
            <a:endParaRPr/>
          </a:p>
          <a:p>
            <a:pPr indent="-228600" lvl="3" marL="1600200" marR="0" rtl="0" algn="l">
              <a:lnSpc>
                <a:spcPct val="100000"/>
              </a:lnSpc>
              <a:spcBef>
                <a:spcPts val="36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t>
            </a:r>
            <a:r>
              <a:rPr b="0" i="1" lang="en-US" sz="1800" u="none" cap="none" strike="noStrike">
                <a:solidFill>
                  <a:srgbClr val="000000"/>
                </a:solidFill>
                <a:latin typeface="Arial"/>
                <a:ea typeface="Arial"/>
                <a:cs typeface="Arial"/>
                <a:sym typeface="Arial"/>
              </a:rPr>
              <a:t>All employees who are 65 or older at the end of the calendar year shall receive a bonus of no more than $1000”</a:t>
            </a:r>
            <a:endParaRPr/>
          </a:p>
          <a:p>
            <a:pPr indent="-228600" lvl="3" marL="1600200" marR="0" rtl="0" algn="l">
              <a:lnSpc>
                <a:spcPct val="100000"/>
              </a:lnSpc>
              <a:spcBef>
                <a:spcPts val="360"/>
              </a:spcBef>
              <a:spcAft>
                <a:spcPts val="0"/>
              </a:spcAft>
              <a:buClr>
                <a:srgbClr val="000000"/>
              </a:buClr>
              <a:buSzPts val="1800"/>
              <a:buFont typeface="Arial"/>
              <a:buChar char="–"/>
            </a:pPr>
            <a:r>
              <a:rPr b="0" i="1" lang="en-US" sz="1800" u="none" cap="none" strike="noStrike">
                <a:solidFill>
                  <a:srgbClr val="000000"/>
                </a:solidFill>
                <a:latin typeface="Arial"/>
                <a:ea typeface="Arial"/>
                <a:cs typeface="Arial"/>
                <a:sym typeface="Arial"/>
              </a:rPr>
              <a:t>“All employees with 10 years or more service at the end of the calendar year shall receive a bonus of $500”</a:t>
            </a:r>
            <a:endParaRPr/>
          </a:p>
          <a:p>
            <a:pPr indent="-228600" lvl="4" marL="2057400" marR="0" rtl="0" algn="l">
              <a:lnSpc>
                <a:spcPct val="100000"/>
              </a:lnSpc>
              <a:spcBef>
                <a:spcPts val="32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Does the 65 year-old employee who is a 15-year veteran receive both?</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Forces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Doing requirements in “isolation”</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Creating blind “mandates”</a:t>
            </a:r>
            <a:endParaRPr/>
          </a:p>
          <a:p>
            <a:pPr indent="-285750" lvl="1" marL="742950" marR="0" rtl="0" algn="l">
              <a:lnSpc>
                <a:spcPct val="100000"/>
              </a:lnSpc>
              <a:spcBef>
                <a:spcPts val="48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Solutions</a:t>
            </a:r>
            <a:endParaRPr/>
          </a:p>
          <a:p>
            <a:pPr indent="-228600" lvl="2" marL="11430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Extensive manual review (prototypes aren’t as helpful!)</a:t>
            </a:r>
            <a:endParaRPr b="0" i="0" sz="2000" u="none" cap="none" strike="noStrike">
              <a:solidFill>
                <a:srgbClr val="000000"/>
              </a:solidFill>
              <a:latin typeface="Arial"/>
              <a:ea typeface="Arial"/>
              <a:cs typeface="Arial"/>
              <a:sym typeface="Arial"/>
            </a:endParaRPr>
          </a:p>
        </p:txBody>
      </p:sp>
      <p:pic>
        <p:nvPicPr>
          <p:cNvPr id="137" name="Google Shape;137;p9"/>
          <p:cNvPicPr preferRelativeResize="0"/>
          <p:nvPr/>
        </p:nvPicPr>
        <p:blipFill rotWithShape="1">
          <a:blip r:embed="rId3">
            <a:alphaModFix/>
          </a:blip>
          <a:srcRect b="0" l="0" r="0" t="0"/>
          <a:stretch/>
        </p:blipFill>
        <p:spPr>
          <a:xfrm>
            <a:off x="6839873" y="5036820"/>
            <a:ext cx="2056327" cy="1340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