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C/1ACeT89i047+kWg3zfQaGoI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e27ac7dd1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5e27ac7dd1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e27ac7dd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e27ac7dd1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e27ac7dd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e27ac7dd1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27ac7dd1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5e27ac7dd1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27ac7d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5e27ac7dd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e27ac7dd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5e27ac7dd1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27ac7dd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5e27ac7dd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e27ac7dd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e27ac7dd1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e27ac7d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5e27ac7dd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e27ac7dd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5e27ac7dd1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27ac7dd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e27ac7dd1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27ac7dd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e27ac7dd1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Requirements Decomposition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27ac7dd1_0_64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In some industries (e.g. aerospace) every piece of code must back trace to a requirement</a:t>
            </a:r>
            <a:endParaRPr sz="24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It must be clear </a:t>
            </a:r>
            <a:r>
              <a:rPr b="1" lang="en-US" sz="2000"/>
              <a:t>why</a:t>
            </a:r>
            <a:r>
              <a:rPr lang="en-US" sz="2000"/>
              <a:t> every piece of code exists</a:t>
            </a:r>
            <a:endParaRPr sz="20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Some code is more generic and don’t easily trace from a specific user requirement</a:t>
            </a:r>
            <a:endParaRPr sz="24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e.g. common file handling code (file open, file read)</a:t>
            </a:r>
            <a:endParaRPr sz="20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Requirements are added to clarify why the code exists, but they don’t trace back to user reqs</a:t>
            </a:r>
            <a:endParaRPr sz="2400"/>
          </a:p>
        </p:txBody>
      </p:sp>
      <p:sp>
        <p:nvSpPr>
          <p:cNvPr id="149" name="Google Shape;149;g25e27ac7dd1_0_6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Completion: Justifying Code</a:t>
            </a:r>
            <a:endParaRPr/>
          </a:p>
        </p:txBody>
      </p:sp>
      <p:sp>
        <p:nvSpPr>
          <p:cNvPr id="150" name="Google Shape;150;g25e27ac7dd1_0_64"/>
          <p:cNvSpPr/>
          <p:nvPr/>
        </p:nvSpPr>
        <p:spPr>
          <a:xfrm flipH="1">
            <a:off x="3114300" y="5701725"/>
            <a:ext cx="3124200" cy="9906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B5E5E9"/>
              </a:gs>
              <a:gs pos="100000">
                <a:srgbClr val="CAFFFF"/>
              </a:gs>
            </a:gsLst>
            <a:lin ang="16200038" scaled="0"/>
          </a:gradFill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5e27ac7dd1_0_64"/>
          <p:cNvSpPr txBox="1"/>
          <p:nvPr/>
        </p:nvSpPr>
        <p:spPr>
          <a:xfrm>
            <a:off x="5933700" y="4654454"/>
            <a:ext cx="18669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File_ops.cpp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File_intf.cpp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25e27ac7dd1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700" y="4674591"/>
            <a:ext cx="2209799" cy="100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e27ac7dd1_0_73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Requirements terminology not always consistent between standards, sometimes is confusing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“Derived” requirements can mean </a:t>
            </a:r>
            <a:r>
              <a:rPr lang="en-US" sz="2400" u="sng"/>
              <a:t>flow-down</a:t>
            </a:r>
            <a:r>
              <a:rPr lang="en-US" sz="2400"/>
              <a:t> and </a:t>
            </a:r>
            <a:r>
              <a:rPr lang="en-US" sz="2400" u="sng"/>
              <a:t>refinement</a:t>
            </a:r>
            <a:r>
              <a:rPr lang="en-US" sz="2400"/>
              <a:t> requirements</a:t>
            </a:r>
            <a:endParaRPr sz="24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Trace from higher level requirements</a:t>
            </a:r>
            <a:endParaRPr sz="20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Military (DAU), CMMI</a:t>
            </a:r>
            <a:endParaRPr sz="20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/>
              <a:t>“Derived” requirements can mean </a:t>
            </a:r>
            <a:r>
              <a:rPr lang="en-US" sz="2400" u="sng"/>
              <a:t>completion</a:t>
            </a:r>
            <a:r>
              <a:rPr lang="en-US" sz="2400"/>
              <a:t> requirements</a:t>
            </a:r>
            <a:endParaRPr sz="24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Do not trace from higher level requirements</a:t>
            </a:r>
            <a:endParaRPr sz="2000"/>
          </a:p>
          <a:p>
            <a:pPr indent="-2413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Aerospace (DO-178C), SEBOK</a:t>
            </a:r>
            <a:endParaRPr b="1" sz="2400"/>
          </a:p>
        </p:txBody>
      </p:sp>
      <p:sp>
        <p:nvSpPr>
          <p:cNvPr id="158" name="Google Shape;158;g25e27ac7dd1_0_7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Warning: Watch out for “Derived”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e27ac7dd1_0_78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We often approach requirements exclusively at inception and elaboration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We also emphasize that requirements engineering is specifying what to build, not how to build it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However, for large systems like in defense and aviation, requirements often answer another question—Why?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Why?</a:t>
            </a:r>
            <a:endParaRPr sz="2100">
              <a:solidFill>
                <a:schemeClr val="dk1"/>
              </a:solidFill>
            </a:endParaRPr>
          </a:p>
          <a:p>
            <a:pPr indent="-2667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lang="en-US" sz="1700"/>
              <a:t>After decomposition and tracing, the requirements often provide a starting place for determining why a system is what it is</a:t>
            </a:r>
            <a:endParaRPr sz="1700"/>
          </a:p>
          <a:p>
            <a:pPr indent="-2667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lang="en-US" sz="1700"/>
              <a:t>Often used during</a:t>
            </a:r>
            <a:endParaRPr sz="1700"/>
          </a:p>
          <a:p>
            <a:pPr indent="-20955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/>
              <a:t>Customer Delivery</a:t>
            </a:r>
            <a:endParaRPr sz="1500"/>
          </a:p>
          <a:p>
            <a:pPr indent="-20955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/>
              <a:t>Maintenance</a:t>
            </a:r>
            <a:endParaRPr sz="1500"/>
          </a:p>
          <a:p>
            <a:pPr indent="-20955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/>
              <a:t>Evolution</a:t>
            </a:r>
            <a:endParaRPr sz="2100"/>
          </a:p>
        </p:txBody>
      </p:sp>
      <p:sp>
        <p:nvSpPr>
          <p:cNvPr id="164" name="Google Shape;164;g25e27ac7dd1_0_7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Requirements: Not How, and Not Just What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e27ac7dd1_0_83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Formal requirements most often used in large and critical systems, which often need decomposition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Types of decomposition</a:t>
            </a:r>
            <a:endParaRPr sz="2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Flow-down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Refinement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Completion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Decomposition activity produces traces between requirements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Watch out for inconsistent requirements terminology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Decomposition and tracing provide a full picture of how the entire set of software deliverables fit together</a:t>
            </a:r>
            <a:endParaRPr sz="2100"/>
          </a:p>
        </p:txBody>
      </p:sp>
      <p:sp>
        <p:nvSpPr>
          <p:cNvPr id="170" name="Google Shape;170;g25e27ac7dd1_0_8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e27ac7dd1_0_0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Automation and AI are overtaking many industries</a:t>
            </a:r>
            <a:endParaRPr sz="2200">
              <a:solidFill>
                <a:schemeClr val="dk1"/>
              </a:solidFill>
            </a:endParaRPr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Not just factory jobs, also lots of office jobs as well</a:t>
            </a:r>
            <a:endParaRPr sz="1800"/>
          </a:p>
          <a:p>
            <a:pPr indent="-2159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-US" sz="1600"/>
              <a:t>File clerk, travel agent, maybe lawyer and accountant soon?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Q: Could software engineering be automated?</a:t>
            </a:r>
            <a:endParaRPr sz="2200">
              <a:solidFill>
                <a:schemeClr val="dk1"/>
              </a:solidFill>
            </a:endParaRPr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Yes, probably much of what software engineers do today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Testing, test case generation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A lot of development, possibly even design and architecture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Q: What would be the hardest part of SW Eng to automate?</a:t>
            </a:r>
            <a:endParaRPr sz="2200">
              <a:solidFill>
                <a:schemeClr val="dk1"/>
              </a:solidFill>
            </a:endParaRPr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It would probably be requirements engineering and requirements decomposition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Once you have clearly specified what you would like a system to do, the building of the system could be automated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So what might the future of software engineering look like?</a:t>
            </a:r>
            <a:endParaRPr sz="2200">
              <a:solidFill>
                <a:schemeClr val="dk1"/>
              </a:solidFill>
            </a:endParaRPr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Software systems engineering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Requirements engineering and decomposition</a:t>
            </a:r>
            <a:endParaRPr sz="1800"/>
          </a:p>
          <a:p>
            <a:pPr indent="-273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</a:pPr>
            <a:r>
              <a:rPr lang="en-US" sz="1800"/>
              <a:t>Declarative programming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91" name="Google Shape;91;g25e27ac7dd1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Future of Software Engineering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e27ac7dd1_0_7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/>
              <a:t>Formal requirements are most often used in large and critical systems (not so much in others)</a:t>
            </a:r>
            <a:endParaRPr sz="1900"/>
          </a:p>
          <a:p>
            <a:pPr indent="-20955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●"/>
            </a:pPr>
            <a:r>
              <a:rPr lang="en-US" sz="1500"/>
              <a:t>Military, Automotive, Aerospace, Telecom, etc.</a:t>
            </a:r>
            <a:endParaRPr sz="1500"/>
          </a:p>
          <a:p>
            <a:pPr indent="-2921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Arial"/>
              <a:buChar char="●"/>
            </a:pPr>
            <a:r>
              <a:rPr lang="en-US" sz="1900"/>
              <a:t>Requirements in these systems are broken down (“decomposed”) until useful for design and code</a:t>
            </a:r>
            <a:endParaRPr sz="1700"/>
          </a:p>
        </p:txBody>
      </p:sp>
      <p:sp>
        <p:nvSpPr>
          <p:cNvPr id="97" name="Google Shape;97;g25e27ac7dd1_0_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Large and Critical Systems</a:t>
            </a:r>
            <a:endParaRPr/>
          </a:p>
        </p:txBody>
      </p:sp>
      <p:pic>
        <p:nvPicPr>
          <p:cNvPr id="98" name="Google Shape;98;g25e27ac7dd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152" y="4305300"/>
            <a:ext cx="421884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5e27ac7dd1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895600"/>
            <a:ext cx="4819650" cy="2670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5e27ac7dd1_0_7"/>
          <p:cNvSpPr txBox="1"/>
          <p:nvPr/>
        </p:nvSpPr>
        <p:spPr>
          <a:xfrm>
            <a:off x="228600" y="5619036"/>
            <a:ext cx="3352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Source: boeing.com</a:t>
            </a:r>
            <a:endParaRPr b="1" i="0" sz="1100" u="none" cap="none" strike="noStrike">
              <a:solidFill>
                <a:srgbClr val="D39E1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5e27ac7dd1_0_7"/>
          <p:cNvSpPr txBox="1"/>
          <p:nvPr/>
        </p:nvSpPr>
        <p:spPr>
          <a:xfrm>
            <a:off x="6248400" y="3884800"/>
            <a:ext cx="2743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Source: ericsson.com</a:t>
            </a:r>
            <a:endParaRPr b="1" i="0" sz="1100" u="none" cap="none" strike="noStrike">
              <a:solidFill>
                <a:srgbClr val="D39E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e27ac7dd1_0_16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Flow-down</a:t>
            </a:r>
            <a:endParaRPr sz="2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Assigning requirements to appropriate subsystem(s) in order to fulfill a system requirement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An architectural effort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Refinement</a:t>
            </a:r>
            <a:endParaRPr sz="2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Ensuring requirements reach level of specificity where implementation can easily follow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 requirements effort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Completion</a:t>
            </a:r>
            <a:endParaRPr sz="24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Adding requirements to complete missing back traces from code to requirements (stipulated by some industry-specific standards)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US" sz="2000"/>
              <a:t>A design or even implementation effort</a:t>
            </a:r>
            <a:endParaRPr sz="2200"/>
          </a:p>
        </p:txBody>
      </p:sp>
      <p:sp>
        <p:nvSpPr>
          <p:cNvPr id="107" name="Google Shape;107;g25e27ac7dd1_0_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Types of Decomposition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27ac7dd1_0_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RUP - Overlap of Requirements, Design, and Implementation</a:t>
            </a:r>
            <a:endParaRPr/>
          </a:p>
        </p:txBody>
      </p:sp>
      <p:pic>
        <p:nvPicPr>
          <p:cNvPr descr="hump" id="113" name="Google Shape;113;g25e27ac7dd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50" y="1282150"/>
            <a:ext cx="8705700" cy="55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27ac7dd1_0_27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/>
              <a:t>Part of avionics units</a:t>
            </a:r>
            <a:endParaRPr sz="2100"/>
          </a:p>
          <a:p>
            <a:pPr indent="-3048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/>
              <a:t>Alerts (text, audio) based on current conditions</a:t>
            </a:r>
            <a:endParaRPr sz="2100"/>
          </a:p>
          <a:p>
            <a:pPr indent="-3048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●"/>
            </a:pPr>
            <a:r>
              <a:rPr lang="en-US" sz="2100"/>
              <a:t>Often with Engine Indication System (EIS) as below</a:t>
            </a:r>
            <a:endParaRPr sz="1600"/>
          </a:p>
        </p:txBody>
      </p:sp>
      <p:sp>
        <p:nvSpPr>
          <p:cNvPr id="119" name="Google Shape;119;g25e27ac7dd1_0_2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Example: A Crew Alerting System (CAS)</a:t>
            </a:r>
            <a:endParaRPr/>
          </a:p>
        </p:txBody>
      </p:sp>
      <p:pic>
        <p:nvPicPr>
          <p:cNvPr descr="EICASUpperMess01" id="120" name="Google Shape;120;g25e27ac7dd1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850" y="2481055"/>
            <a:ext cx="4191000" cy="3996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5e27ac7dd1_0_27"/>
          <p:cNvSpPr txBox="1"/>
          <p:nvPr/>
        </p:nvSpPr>
        <p:spPr>
          <a:xfrm>
            <a:off x="1990650" y="6608088"/>
            <a:ext cx="5105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Source: jsgpanels.com</a:t>
            </a:r>
            <a:endParaRPr b="1" i="0" sz="1100" u="none" cap="none" strike="noStrike">
              <a:solidFill>
                <a:srgbClr val="D39E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27ac7dd1_0_38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During the architecture work, system requirements are assigned to the subsystems that will be involved in their implementation</a:t>
            </a:r>
            <a:endParaRPr sz="2300">
              <a:solidFill>
                <a:schemeClr val="dk1"/>
              </a:solidFill>
            </a:endParaRPr>
          </a:p>
          <a:p>
            <a:pPr indent="-2794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●"/>
            </a:pPr>
            <a:r>
              <a:rPr lang="en-US" sz="1900"/>
              <a:t>System requirement assigned to subsystem or higher level subsystem requirement assigned to lower level subsystem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●"/>
            </a:pPr>
            <a:r>
              <a:rPr lang="en-US" sz="1900"/>
              <a:t>Often means </a:t>
            </a:r>
            <a:r>
              <a:rPr b="1" lang="en-US" sz="1900"/>
              <a:t>assigning requirements to teams </a:t>
            </a:r>
            <a:r>
              <a:rPr lang="en-US" sz="1900"/>
              <a:t>for further refinement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●"/>
            </a:pPr>
            <a:r>
              <a:rPr lang="en-US" sz="1900"/>
              <a:t>Often </a:t>
            </a:r>
            <a:r>
              <a:rPr b="1" lang="en-US" sz="1900"/>
              <a:t>not refined </a:t>
            </a:r>
            <a:r>
              <a:rPr lang="en-US" sz="1900"/>
              <a:t>(much) in the flow down, just assigned</a:t>
            </a:r>
            <a:endParaRPr sz="19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CAS Example:</a:t>
            </a:r>
            <a:endParaRPr sz="2300">
              <a:solidFill>
                <a:schemeClr val="dk1"/>
              </a:solidFill>
            </a:endParaRPr>
          </a:p>
          <a:p>
            <a:pPr indent="-2794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●"/>
            </a:pPr>
            <a:r>
              <a:rPr lang="en-US" sz="1900"/>
              <a:t>Information Service (IS) Subsystem</a:t>
            </a:r>
            <a:endParaRPr sz="1900"/>
          </a:p>
          <a:p>
            <a:pPr indent="-2794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Noto Sans Symbols"/>
              <a:buChar char="●"/>
            </a:pPr>
            <a:r>
              <a:rPr lang="en-US" sz="1900"/>
              <a:t>User Interface (UI) Subsystem</a:t>
            </a:r>
            <a:endParaRPr b="1" sz="2300"/>
          </a:p>
        </p:txBody>
      </p:sp>
      <p:sp>
        <p:nvSpPr>
          <p:cNvPr id="127" name="Google Shape;127;g25e27ac7dd1_0_3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Flow-Down: System to Subsystem</a:t>
            </a:r>
            <a:endParaRPr/>
          </a:p>
        </p:txBody>
      </p:sp>
      <p:pic>
        <p:nvPicPr>
          <p:cNvPr id="128" name="Google Shape;128;g25e27ac7dd1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101873"/>
            <a:ext cx="8915399" cy="167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e27ac7dd1_0_44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Sometimes flow-down involves making resource or performance budget allocations (constraints)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Example: Radio Access Network of a cell system comprised of a Node B and Radio Network Controller (RNC)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The Radio Access Network shall setup a call within 1.2 sec</a:t>
            </a:r>
            <a:endParaRPr sz="1700">
              <a:solidFill>
                <a:schemeClr val="dk1"/>
              </a:solidFill>
            </a:endParaRPr>
          </a:p>
          <a:p>
            <a:pPr indent="-2413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1300"/>
              <a:t>The Node B SW shall alloc transmission resources for a call within 800 ms</a:t>
            </a:r>
            <a:endParaRPr sz="1300"/>
          </a:p>
          <a:p>
            <a:pPr indent="-2413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1300"/>
              <a:t>The RNC SW shall alloc network resources for a call within 400 ms</a:t>
            </a:r>
            <a:endParaRPr sz="1600"/>
          </a:p>
        </p:txBody>
      </p:sp>
      <p:sp>
        <p:nvSpPr>
          <p:cNvPr id="134" name="Google Shape;134;g25e27ac7dd1_0_4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Flow-Down: Budget Allocation</a:t>
            </a:r>
            <a:endParaRPr/>
          </a:p>
        </p:txBody>
      </p:sp>
      <p:pic>
        <p:nvPicPr>
          <p:cNvPr descr="Image result for radio access network" id="135" name="Google Shape;135;g25e27ac7dd1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1" y="3962400"/>
            <a:ext cx="4522330" cy="26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e27ac7dd1_0_44"/>
          <p:cNvSpPr txBox="1"/>
          <p:nvPr/>
        </p:nvSpPr>
        <p:spPr>
          <a:xfrm>
            <a:off x="3886200" y="6607963"/>
            <a:ext cx="27432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Source: teletopix.org</a:t>
            </a:r>
            <a:endParaRPr b="1" i="0" sz="1100" u="none" cap="none" strike="noStrike">
              <a:solidFill>
                <a:srgbClr val="D39E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e27ac7dd1_0_52"/>
          <p:cNvSpPr txBox="1"/>
          <p:nvPr>
            <p:ph idx="2" type="body"/>
          </p:nvPr>
        </p:nvSpPr>
        <p:spPr>
          <a:xfrm>
            <a:off x="195300" y="1316325"/>
            <a:ext cx="8771700" cy="5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2400"/>
              <a:t>Refine the requirements to the point where design and implementation follows easily</a:t>
            </a:r>
            <a:endParaRPr sz="2400"/>
          </a:p>
          <a:p>
            <a:pPr indent="-2540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2400"/>
              <a:t>Where we make </a:t>
            </a:r>
            <a:r>
              <a:rPr b="1" lang="en-US" sz="2400"/>
              <a:t>the actual handoff </a:t>
            </a:r>
            <a:r>
              <a:rPr lang="en-US" sz="2400"/>
              <a:t>from requirements to design and implementation</a:t>
            </a:r>
            <a:endParaRPr sz="2400"/>
          </a:p>
          <a:p>
            <a:pPr indent="-2540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2400"/>
              <a:t>Refinement can provide </a:t>
            </a:r>
            <a:r>
              <a:rPr b="1" lang="en-US" sz="2400"/>
              <a:t>additional information </a:t>
            </a:r>
            <a:r>
              <a:rPr lang="en-US" sz="2400"/>
              <a:t>or constraints necessary for implementation</a:t>
            </a:r>
            <a:endParaRPr sz="2400"/>
          </a:p>
          <a:p>
            <a:pPr indent="-2540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●"/>
            </a:pPr>
            <a:r>
              <a:rPr lang="en-US" sz="2400"/>
              <a:t>CAS Example:</a:t>
            </a:r>
            <a:endParaRPr sz="1700"/>
          </a:p>
        </p:txBody>
      </p:sp>
      <p:sp>
        <p:nvSpPr>
          <p:cNvPr id="142" name="Google Shape;142;g25e27ac7dd1_0_5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Refinement</a:t>
            </a:r>
            <a:r>
              <a:rPr lang="en-US"/>
              <a:t>: Requirements Hierarchy</a:t>
            </a:r>
            <a:endParaRPr/>
          </a:p>
        </p:txBody>
      </p:sp>
      <p:pic>
        <p:nvPicPr>
          <p:cNvPr id="143" name="Google Shape;143;g25e27ac7dd1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00" y="4114800"/>
            <a:ext cx="846929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