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57" r:id="rId4"/>
    <p:sldId id="264" r:id="rId5"/>
    <p:sldId id="266" r:id="rId6"/>
    <p:sldId id="267" r:id="rId7"/>
    <p:sldId id="258" r:id="rId8"/>
    <p:sldId id="259" r:id="rId9"/>
    <p:sldId id="291" r:id="rId10"/>
    <p:sldId id="260" r:id="rId11"/>
    <p:sldId id="268" r:id="rId12"/>
    <p:sldId id="270" r:id="rId13"/>
    <p:sldId id="263" r:id="rId14"/>
    <p:sldId id="261" r:id="rId15"/>
    <p:sldId id="275" r:id="rId16"/>
    <p:sldId id="271" r:id="rId17"/>
    <p:sldId id="274" r:id="rId18"/>
    <p:sldId id="276" r:id="rId19"/>
    <p:sldId id="272" r:id="rId20"/>
    <p:sldId id="278" r:id="rId21"/>
    <p:sldId id="290" r:id="rId22"/>
    <p:sldId id="292" r:id="rId23"/>
    <p:sldId id="279" r:id="rId24"/>
    <p:sldId id="280" r:id="rId25"/>
    <p:sldId id="281" r:id="rId26"/>
    <p:sldId id="282" r:id="rId27"/>
    <p:sldId id="283" r:id="rId28"/>
    <p:sldId id="262" r:id="rId29"/>
    <p:sldId id="284" r:id="rId30"/>
    <p:sldId id="285" r:id="rId31"/>
    <p:sldId id="269" r:id="rId32"/>
    <p:sldId id="286" r:id="rId33"/>
    <p:sldId id="287" r:id="rId34"/>
    <p:sldId id="288" r:id="rId35"/>
    <p:sldId id="273" r:id="rId36"/>
    <p:sldId id="289" r:id="rId3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165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36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02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785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94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713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00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19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76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77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918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383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744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68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9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098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1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89663B76-96C2-4AE1-8A23-1578F8757234}" type="datetimeFigureOut">
              <a:rPr lang="es-PE" smtClean="0"/>
              <a:t>26/02/2020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045B00-3697-4F78-9E74-B724F8BB59E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50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6439" y="854903"/>
            <a:ext cx="5917679" cy="2550877"/>
          </a:xfrm>
        </p:spPr>
        <p:txBody>
          <a:bodyPr/>
          <a:lstStyle/>
          <a:p>
            <a:r>
              <a:rPr lang="es-PE" dirty="0"/>
              <a:t>Gestión de pacientes en una clínica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6440" y="3735977"/>
            <a:ext cx="5917679" cy="190282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Curso: base de datos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Profesor: Marco Sotelo </a:t>
            </a:r>
            <a:r>
              <a:rPr lang="es-PE" b="1" dirty="0" err="1"/>
              <a:t>Bedón</a:t>
            </a:r>
            <a:endParaRPr lang="es-P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Integrantes:</a:t>
            </a:r>
          </a:p>
          <a:p>
            <a:pPr lvl="1" algn="l"/>
            <a:r>
              <a:rPr lang="es-PE" b="1" dirty="0">
                <a:solidFill>
                  <a:schemeClr val="accent1"/>
                </a:solidFill>
              </a:rPr>
              <a:t>Oscar García Agüero</a:t>
            </a:r>
          </a:p>
          <a:p>
            <a:pPr lvl="1" algn="l"/>
            <a:r>
              <a:rPr lang="es-PE" b="1" dirty="0">
                <a:solidFill>
                  <a:schemeClr val="accent1"/>
                </a:solidFill>
              </a:rPr>
              <a:t>Juan Lorenzo </a:t>
            </a:r>
            <a:r>
              <a:rPr lang="es-PE" b="1" dirty="0" err="1">
                <a:solidFill>
                  <a:schemeClr val="accent1"/>
                </a:solidFill>
              </a:rPr>
              <a:t>Gutierrez</a:t>
            </a:r>
            <a:r>
              <a:rPr lang="es-PE" b="1" dirty="0">
                <a:solidFill>
                  <a:schemeClr val="accent1"/>
                </a:solidFill>
              </a:rPr>
              <a:t> </a:t>
            </a:r>
            <a:r>
              <a:rPr lang="es-PE" b="1" dirty="0" err="1">
                <a:solidFill>
                  <a:schemeClr val="accent1"/>
                </a:solidFill>
              </a:rPr>
              <a:t>Jorgechagua</a:t>
            </a:r>
            <a:endParaRPr lang="es-P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6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Poblado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8D504A-C582-4B1E-9535-B81302B9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93" y="1636964"/>
            <a:ext cx="5356949" cy="5037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09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Poblado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759D18-8FF2-4330-938A-8ADCD213F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37"/>
          <a:stretch/>
        </p:blipFill>
        <p:spPr>
          <a:xfrm>
            <a:off x="1686686" y="1762899"/>
            <a:ext cx="5328067" cy="49193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4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Poblado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079BF1-AB0B-4A07-9868-9A88C45B5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37"/>
          <a:stretch/>
        </p:blipFill>
        <p:spPr>
          <a:xfrm>
            <a:off x="2195191" y="1758552"/>
            <a:ext cx="4767312" cy="49887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6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de consultas (</a:t>
            </a:r>
            <a:r>
              <a:rPr lang="es-PE" dirty="0" err="1"/>
              <a:t>queries</a:t>
            </a:r>
            <a:r>
              <a:rPr lang="es-PE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806" y="2103120"/>
            <a:ext cx="8277559" cy="4637313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select</a:t>
            </a:r>
            <a:r>
              <a:rPr lang="es-ES" dirty="0"/>
              <a:t> nombres , apellidos , </a:t>
            </a:r>
            <a:r>
              <a:rPr lang="es-ES" dirty="0" err="1"/>
              <a:t>dni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medicos</a:t>
            </a:r>
            <a:r>
              <a:rPr lang="es-ES" dirty="0"/>
              <a:t>;</a:t>
            </a:r>
            <a:endParaRPr lang="es-PE" dirty="0"/>
          </a:p>
          <a:p>
            <a:r>
              <a:rPr lang="es-ES" dirty="0" err="1"/>
              <a:t>select</a:t>
            </a:r>
            <a:r>
              <a:rPr lang="es-ES" dirty="0"/>
              <a:t> nombres , apellidos , </a:t>
            </a:r>
            <a:r>
              <a:rPr lang="es-ES" dirty="0" err="1"/>
              <a:t>dni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pacientes;</a:t>
            </a:r>
            <a:endParaRPr lang="es-PE" dirty="0"/>
          </a:p>
          <a:p>
            <a:r>
              <a:rPr lang="es-ES" dirty="0"/>
              <a:t>SELECT </a:t>
            </a:r>
            <a:r>
              <a:rPr lang="es-ES" dirty="0" err="1"/>
              <a:t>concat</a:t>
            </a:r>
            <a:r>
              <a:rPr lang="es-ES" dirty="0"/>
              <a:t>(</a:t>
            </a:r>
            <a:r>
              <a:rPr lang="es-ES" dirty="0" err="1"/>
              <a:t>m.apellidos</a:t>
            </a:r>
            <a:r>
              <a:rPr lang="es-ES" dirty="0"/>
              <a:t>,' ', </a:t>
            </a:r>
            <a:r>
              <a:rPr lang="es-ES" dirty="0" err="1"/>
              <a:t>m.nombres</a:t>
            </a:r>
            <a:r>
              <a:rPr lang="es-ES" dirty="0"/>
              <a:t>)as medico ,</a:t>
            </a:r>
            <a:r>
              <a:rPr lang="es-ES" dirty="0" err="1"/>
              <a:t>e.nombre</a:t>
            </a:r>
            <a:r>
              <a:rPr lang="es-ES" dirty="0"/>
              <a:t> as especialidad FROM </a:t>
            </a:r>
            <a:r>
              <a:rPr lang="es-ES" dirty="0" err="1"/>
              <a:t>medicos</a:t>
            </a:r>
            <a:r>
              <a:rPr lang="es-ES" dirty="0"/>
              <a:t> </a:t>
            </a:r>
            <a:r>
              <a:rPr lang="es-ES" dirty="0" err="1"/>
              <a:t>mjoin</a:t>
            </a:r>
            <a:r>
              <a:rPr lang="es-ES" dirty="0"/>
              <a:t> especialidades 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m.especialidad</a:t>
            </a:r>
            <a:r>
              <a:rPr lang="es-ES" dirty="0"/>
              <a:t>=</a:t>
            </a:r>
            <a:r>
              <a:rPr lang="es-ES" dirty="0" err="1"/>
              <a:t>e.id</a:t>
            </a:r>
            <a:r>
              <a:rPr lang="es-ES" dirty="0"/>
              <a:t>;</a:t>
            </a:r>
            <a:endParaRPr lang="es-PE" dirty="0"/>
          </a:p>
          <a:p>
            <a:r>
              <a:rPr lang="es-ES" dirty="0" err="1"/>
              <a:t>select</a:t>
            </a:r>
            <a:r>
              <a:rPr lang="es-ES" dirty="0"/>
              <a:t> DIA_TURNO , HORA_INICIO , HORA_FIN , </a:t>
            </a:r>
            <a:r>
              <a:rPr lang="es-ES" dirty="0" err="1"/>
              <a:t>cuposfrom</a:t>
            </a:r>
            <a:r>
              <a:rPr lang="es-ES" dirty="0"/>
              <a:t> turnos;</a:t>
            </a:r>
            <a:endParaRPr lang="es-PE" dirty="0"/>
          </a:p>
          <a:p>
            <a:r>
              <a:rPr lang="es-ES" dirty="0"/>
              <a:t>SELECT </a:t>
            </a:r>
            <a:r>
              <a:rPr lang="es-ES" dirty="0" err="1"/>
              <a:t>concat</a:t>
            </a:r>
            <a:r>
              <a:rPr lang="es-ES" dirty="0"/>
              <a:t>(</a:t>
            </a:r>
            <a:r>
              <a:rPr lang="es-ES" dirty="0" err="1"/>
              <a:t>m.apellidos</a:t>
            </a:r>
            <a:r>
              <a:rPr lang="es-ES" dirty="0"/>
              <a:t>,' ', </a:t>
            </a:r>
            <a:r>
              <a:rPr lang="es-ES" dirty="0" err="1"/>
              <a:t>m.nombres</a:t>
            </a:r>
            <a:r>
              <a:rPr lang="es-ES" dirty="0"/>
              <a:t>)as MEDICO ,</a:t>
            </a:r>
            <a:r>
              <a:rPr lang="es-ES" dirty="0" err="1"/>
              <a:t>concat</a:t>
            </a:r>
            <a:r>
              <a:rPr lang="es-ES" dirty="0"/>
              <a:t>(</a:t>
            </a:r>
            <a:r>
              <a:rPr lang="es-ES" dirty="0" err="1"/>
              <a:t>t.DIA_TURNO</a:t>
            </a:r>
            <a:r>
              <a:rPr lang="es-ES" dirty="0"/>
              <a:t> , '  de  ',</a:t>
            </a:r>
            <a:r>
              <a:rPr lang="es-ES" dirty="0" err="1"/>
              <a:t>t.HORA_INICIO</a:t>
            </a:r>
            <a:r>
              <a:rPr lang="es-ES" dirty="0"/>
              <a:t>, '  a  ',</a:t>
            </a:r>
            <a:r>
              <a:rPr lang="es-ES" dirty="0" err="1"/>
              <a:t>t.HORA_FIN</a:t>
            </a:r>
            <a:r>
              <a:rPr lang="es-ES" dirty="0"/>
              <a:t>) as HORARIOS  FROM </a:t>
            </a:r>
            <a:r>
              <a:rPr lang="es-ES" dirty="0" err="1"/>
              <a:t>medicos</a:t>
            </a:r>
            <a:r>
              <a:rPr lang="es-ES" dirty="0"/>
              <a:t> </a:t>
            </a:r>
            <a:r>
              <a:rPr lang="es-ES" dirty="0" err="1"/>
              <a:t>mjoin</a:t>
            </a:r>
            <a:r>
              <a:rPr lang="es-ES" dirty="0"/>
              <a:t> turnos t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m.turno</a:t>
            </a:r>
            <a:r>
              <a:rPr lang="es-ES" dirty="0"/>
              <a:t>=</a:t>
            </a:r>
            <a:r>
              <a:rPr lang="es-ES" dirty="0" err="1"/>
              <a:t>t.id</a:t>
            </a:r>
            <a:r>
              <a:rPr lang="es-ES" dirty="0"/>
              <a:t>;</a:t>
            </a:r>
            <a:endParaRPr lang="es-PE" dirty="0"/>
          </a:p>
          <a:p>
            <a:r>
              <a:rPr lang="es-ES" dirty="0"/>
              <a:t>SELECT  </a:t>
            </a:r>
            <a:r>
              <a:rPr lang="es-ES" dirty="0" err="1"/>
              <a:t>c.ID</a:t>
            </a:r>
            <a:r>
              <a:rPr lang="es-ES" dirty="0"/>
              <a:t> , </a:t>
            </a:r>
            <a:r>
              <a:rPr lang="es-ES" dirty="0" err="1"/>
              <a:t>p.DNI,concat</a:t>
            </a:r>
            <a:r>
              <a:rPr lang="es-ES" dirty="0"/>
              <a:t>(</a:t>
            </a:r>
            <a:r>
              <a:rPr lang="es-ES" dirty="0" err="1"/>
              <a:t>p.apellidos</a:t>
            </a:r>
            <a:r>
              <a:rPr lang="es-ES" dirty="0"/>
              <a:t>,'  ', </a:t>
            </a:r>
            <a:r>
              <a:rPr lang="es-ES" dirty="0" err="1"/>
              <a:t>p.nombres</a:t>
            </a:r>
            <a:r>
              <a:rPr lang="es-ES" dirty="0"/>
              <a:t>)as </a:t>
            </a:r>
            <a:r>
              <a:rPr lang="es-ES" dirty="0" err="1"/>
              <a:t>PACIENTE,concat</a:t>
            </a:r>
            <a:r>
              <a:rPr lang="es-ES" dirty="0"/>
              <a:t>(</a:t>
            </a:r>
            <a:r>
              <a:rPr lang="es-ES" dirty="0" err="1"/>
              <a:t>m.apellidos</a:t>
            </a:r>
            <a:r>
              <a:rPr lang="es-ES" dirty="0"/>
              <a:t>,'  ', </a:t>
            </a:r>
            <a:r>
              <a:rPr lang="es-ES" dirty="0" err="1"/>
              <a:t>m.nombres</a:t>
            </a:r>
            <a:r>
              <a:rPr lang="es-ES" dirty="0"/>
              <a:t>)as MEDICOS ,</a:t>
            </a:r>
            <a:r>
              <a:rPr lang="es-ES" dirty="0" err="1"/>
              <a:t>c.FECHA_CITA</a:t>
            </a:r>
            <a:r>
              <a:rPr lang="es-ES" dirty="0"/>
              <a:t> as FECHA_PROGRAMADAFROM citas </a:t>
            </a:r>
            <a:r>
              <a:rPr lang="es-ES" dirty="0" err="1"/>
              <a:t>cjoin</a:t>
            </a:r>
            <a:r>
              <a:rPr lang="es-ES" dirty="0"/>
              <a:t> pacientes p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c.PACIENTE</a:t>
            </a:r>
            <a:r>
              <a:rPr lang="es-ES" dirty="0"/>
              <a:t>=</a:t>
            </a:r>
            <a:r>
              <a:rPr lang="es-ES" dirty="0" err="1"/>
              <a:t>p.DNIjoin</a:t>
            </a:r>
            <a:r>
              <a:rPr lang="es-ES" dirty="0"/>
              <a:t> </a:t>
            </a:r>
            <a:r>
              <a:rPr lang="es-ES" dirty="0" err="1"/>
              <a:t>medicos</a:t>
            </a:r>
            <a:r>
              <a:rPr lang="es-ES" dirty="0"/>
              <a:t> M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c.medico</a:t>
            </a:r>
            <a:r>
              <a:rPr lang="es-ES" dirty="0"/>
              <a:t>=</a:t>
            </a:r>
            <a:r>
              <a:rPr lang="es-ES" dirty="0" err="1"/>
              <a:t>m.DNI</a:t>
            </a:r>
            <a:r>
              <a:rPr lang="es-ES" dirty="0"/>
              <a:t>;</a:t>
            </a:r>
            <a:endParaRPr lang="es-PE" dirty="0"/>
          </a:p>
          <a:p>
            <a:r>
              <a:rPr lang="es-ES" dirty="0" err="1"/>
              <a:t>select</a:t>
            </a:r>
            <a:r>
              <a:rPr lang="es-ES" dirty="0"/>
              <a:t> nombres , apellidos , </a:t>
            </a:r>
            <a:r>
              <a:rPr lang="es-ES" dirty="0" err="1"/>
              <a:t>dni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medicos</a:t>
            </a:r>
            <a:r>
              <a:rPr lang="es-ES" dirty="0"/>
              <a:t>;</a:t>
            </a:r>
            <a:endParaRPr lang="es-PE" dirty="0"/>
          </a:p>
          <a:p>
            <a:r>
              <a:rPr lang="es-ES" dirty="0" err="1"/>
              <a:t>select</a:t>
            </a:r>
            <a:r>
              <a:rPr lang="es-ES" dirty="0"/>
              <a:t> nombres , apellidos , </a:t>
            </a:r>
            <a:r>
              <a:rPr lang="es-ES" dirty="0" err="1"/>
              <a:t>dni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pacientes;</a:t>
            </a:r>
            <a:endParaRPr lang="es-PE" dirty="0"/>
          </a:p>
          <a:p>
            <a:r>
              <a:rPr lang="es-ES" dirty="0"/>
              <a:t>SELECT </a:t>
            </a:r>
            <a:r>
              <a:rPr lang="es-ES" dirty="0" err="1"/>
              <a:t>concat</a:t>
            </a:r>
            <a:r>
              <a:rPr lang="es-ES" dirty="0"/>
              <a:t>(</a:t>
            </a:r>
            <a:r>
              <a:rPr lang="es-ES" dirty="0" err="1"/>
              <a:t>m.apellidos</a:t>
            </a:r>
            <a:r>
              <a:rPr lang="es-ES" dirty="0"/>
              <a:t>,' ', </a:t>
            </a:r>
            <a:r>
              <a:rPr lang="es-ES" dirty="0" err="1"/>
              <a:t>m.nombres</a:t>
            </a:r>
            <a:r>
              <a:rPr lang="es-ES" dirty="0"/>
              <a:t>)as medico ,</a:t>
            </a:r>
            <a:r>
              <a:rPr lang="es-ES" dirty="0" err="1"/>
              <a:t>e.nombre</a:t>
            </a:r>
            <a:r>
              <a:rPr lang="es-ES" dirty="0"/>
              <a:t> as especialidad FROM </a:t>
            </a:r>
            <a:r>
              <a:rPr lang="es-ES" dirty="0" err="1"/>
              <a:t>medicos</a:t>
            </a:r>
            <a:r>
              <a:rPr lang="es-ES" dirty="0"/>
              <a:t> </a:t>
            </a:r>
            <a:r>
              <a:rPr lang="es-ES" dirty="0" err="1"/>
              <a:t>mjoin</a:t>
            </a:r>
            <a:r>
              <a:rPr lang="es-ES" dirty="0"/>
              <a:t> especialidades 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m.especialidad</a:t>
            </a:r>
            <a:r>
              <a:rPr lang="es-ES" dirty="0"/>
              <a:t>=</a:t>
            </a:r>
            <a:r>
              <a:rPr lang="es-ES" dirty="0" err="1"/>
              <a:t>e.id</a:t>
            </a:r>
            <a:r>
              <a:rPr lang="es-ES" dirty="0"/>
              <a:t>;</a:t>
            </a:r>
            <a:endParaRPr lang="es-PE" dirty="0"/>
          </a:p>
          <a:p>
            <a:r>
              <a:rPr lang="es-ES" dirty="0" err="1"/>
              <a:t>select</a:t>
            </a:r>
            <a:r>
              <a:rPr lang="es-ES" dirty="0"/>
              <a:t> DIA_TURNO , HORA_INICIO , HORA_FIN , </a:t>
            </a:r>
            <a:r>
              <a:rPr lang="es-ES" dirty="0" err="1"/>
              <a:t>cuposfrom</a:t>
            </a:r>
            <a:r>
              <a:rPr lang="es-ES" dirty="0"/>
              <a:t> turnos;</a:t>
            </a:r>
            <a:endParaRPr lang="es-PE" dirty="0"/>
          </a:p>
          <a:p>
            <a:r>
              <a:rPr lang="es-ES" dirty="0"/>
              <a:t>SELECT </a:t>
            </a:r>
            <a:r>
              <a:rPr lang="es-ES" dirty="0" err="1"/>
              <a:t>concat</a:t>
            </a:r>
            <a:r>
              <a:rPr lang="es-ES" dirty="0"/>
              <a:t>(</a:t>
            </a:r>
            <a:r>
              <a:rPr lang="es-ES" dirty="0" err="1"/>
              <a:t>m.apellidos</a:t>
            </a:r>
            <a:r>
              <a:rPr lang="es-ES" dirty="0"/>
              <a:t>,' ', </a:t>
            </a:r>
            <a:r>
              <a:rPr lang="es-ES" dirty="0" err="1"/>
              <a:t>m.nombres</a:t>
            </a:r>
            <a:r>
              <a:rPr lang="es-ES" dirty="0"/>
              <a:t>)as MEDICO ,</a:t>
            </a:r>
            <a:r>
              <a:rPr lang="es-ES" dirty="0" err="1"/>
              <a:t>concat</a:t>
            </a:r>
            <a:r>
              <a:rPr lang="es-ES" dirty="0"/>
              <a:t>(</a:t>
            </a:r>
            <a:r>
              <a:rPr lang="es-ES" dirty="0" err="1"/>
              <a:t>t.DIA_TURNO</a:t>
            </a:r>
            <a:r>
              <a:rPr lang="es-ES" dirty="0"/>
              <a:t> , '  de  ',</a:t>
            </a:r>
            <a:r>
              <a:rPr lang="es-ES" dirty="0" err="1"/>
              <a:t>t.HORA_INICIO</a:t>
            </a:r>
            <a:r>
              <a:rPr lang="es-ES" dirty="0"/>
              <a:t>, '  a  ',</a:t>
            </a:r>
            <a:r>
              <a:rPr lang="es-ES" dirty="0" err="1"/>
              <a:t>t.HORA_FIN</a:t>
            </a:r>
            <a:r>
              <a:rPr lang="es-ES" dirty="0"/>
              <a:t>) as HORARIOS  FROM </a:t>
            </a:r>
            <a:r>
              <a:rPr lang="es-ES" dirty="0" err="1"/>
              <a:t>medicos</a:t>
            </a:r>
            <a:r>
              <a:rPr lang="es-ES" dirty="0"/>
              <a:t> </a:t>
            </a:r>
            <a:r>
              <a:rPr lang="es-ES" dirty="0" err="1"/>
              <a:t>mjoin</a:t>
            </a:r>
            <a:r>
              <a:rPr lang="es-ES" dirty="0"/>
              <a:t> turnos t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m.turno</a:t>
            </a:r>
            <a:r>
              <a:rPr lang="es-ES" dirty="0"/>
              <a:t>=</a:t>
            </a:r>
            <a:r>
              <a:rPr lang="es-ES" dirty="0" err="1"/>
              <a:t>t.id</a:t>
            </a:r>
            <a:r>
              <a:rPr lang="es-ES" dirty="0"/>
              <a:t>;</a:t>
            </a:r>
            <a:endParaRPr lang="es-PE" dirty="0"/>
          </a:p>
          <a:p>
            <a:r>
              <a:rPr lang="es-ES" dirty="0"/>
              <a:t>SELECT  </a:t>
            </a:r>
            <a:r>
              <a:rPr lang="es-ES" dirty="0" err="1"/>
              <a:t>c.ID</a:t>
            </a:r>
            <a:r>
              <a:rPr lang="es-ES" dirty="0"/>
              <a:t> , </a:t>
            </a:r>
            <a:r>
              <a:rPr lang="es-ES" dirty="0" err="1"/>
              <a:t>p.DNI,concat</a:t>
            </a:r>
            <a:r>
              <a:rPr lang="es-ES" dirty="0"/>
              <a:t>(</a:t>
            </a:r>
            <a:r>
              <a:rPr lang="es-ES" dirty="0" err="1"/>
              <a:t>p.apellidos</a:t>
            </a:r>
            <a:r>
              <a:rPr lang="es-ES" dirty="0"/>
              <a:t>,'  ', </a:t>
            </a:r>
            <a:r>
              <a:rPr lang="es-ES" dirty="0" err="1"/>
              <a:t>p.nombres</a:t>
            </a:r>
            <a:r>
              <a:rPr lang="es-ES" dirty="0"/>
              <a:t>)as </a:t>
            </a:r>
            <a:r>
              <a:rPr lang="es-ES" dirty="0" err="1"/>
              <a:t>PACIENTE,concat</a:t>
            </a:r>
            <a:r>
              <a:rPr lang="es-ES" dirty="0"/>
              <a:t>(</a:t>
            </a:r>
            <a:r>
              <a:rPr lang="es-ES" dirty="0" err="1"/>
              <a:t>m.apellidos</a:t>
            </a:r>
            <a:r>
              <a:rPr lang="es-ES" dirty="0"/>
              <a:t>,'  ', </a:t>
            </a:r>
            <a:r>
              <a:rPr lang="es-ES" dirty="0" err="1"/>
              <a:t>m.nombres</a:t>
            </a:r>
            <a:r>
              <a:rPr lang="es-ES" dirty="0"/>
              <a:t>)as MEDICOS ,</a:t>
            </a:r>
            <a:r>
              <a:rPr lang="es-ES" dirty="0" err="1"/>
              <a:t>c.FECHA_CITA</a:t>
            </a:r>
            <a:r>
              <a:rPr lang="es-ES" dirty="0"/>
              <a:t> as FECHA_PROGRAMADAFROM citas </a:t>
            </a:r>
            <a:r>
              <a:rPr lang="es-ES" dirty="0" err="1"/>
              <a:t>cjoin</a:t>
            </a:r>
            <a:r>
              <a:rPr lang="es-ES" dirty="0"/>
              <a:t> pacientes p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c.PACIENTE</a:t>
            </a:r>
            <a:r>
              <a:rPr lang="es-ES" dirty="0"/>
              <a:t>=</a:t>
            </a:r>
            <a:r>
              <a:rPr lang="es-ES" dirty="0" err="1"/>
              <a:t>p.DNIjoin</a:t>
            </a:r>
            <a:r>
              <a:rPr lang="es-ES" dirty="0"/>
              <a:t> </a:t>
            </a:r>
            <a:r>
              <a:rPr lang="es-ES" dirty="0" err="1"/>
              <a:t>medicos</a:t>
            </a:r>
            <a:r>
              <a:rPr lang="es-ES" dirty="0"/>
              <a:t> M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c.medico</a:t>
            </a:r>
            <a:r>
              <a:rPr lang="es-ES" dirty="0"/>
              <a:t>=</a:t>
            </a:r>
            <a:r>
              <a:rPr lang="es-ES" dirty="0" err="1"/>
              <a:t>m.DNI</a:t>
            </a:r>
            <a:r>
              <a:rPr lang="es-ES" dirty="0"/>
              <a:t>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621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Procedimientos almacenados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802D54-8213-4D2B-A198-620D3AD5F018}"/>
              </a:ext>
            </a:extLst>
          </p:cNvPr>
          <p:cNvSpPr txBox="1"/>
          <p:nvPr/>
        </p:nvSpPr>
        <p:spPr>
          <a:xfrm>
            <a:off x="457200" y="2348880"/>
            <a:ext cx="85072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CREATE DEFINER=`</a:t>
            </a:r>
            <a:r>
              <a:rPr lang="es-PE" sz="1400" dirty="0" err="1"/>
              <a:t>root</a:t>
            </a:r>
            <a:r>
              <a:rPr lang="es-PE" sz="1400" dirty="0"/>
              <a:t>`@`localhost` PROCEDURE `</a:t>
            </a:r>
            <a:r>
              <a:rPr lang="es-PE" sz="1400" dirty="0" err="1"/>
              <a:t>aumentarprecio_espec</a:t>
            </a:r>
            <a:r>
              <a:rPr lang="es-PE" sz="1400" dirty="0"/>
              <a:t>`(</a:t>
            </a:r>
            <a:r>
              <a:rPr lang="es-PE" sz="1400" dirty="0" err="1"/>
              <a:t>serid</a:t>
            </a:r>
            <a:r>
              <a:rPr lang="es-PE" sz="1400" dirty="0"/>
              <a:t> </a:t>
            </a:r>
            <a:r>
              <a:rPr lang="es-PE" sz="1400" dirty="0" err="1"/>
              <a:t>int</a:t>
            </a:r>
            <a:r>
              <a:rPr lang="es-PE" sz="1400" dirty="0"/>
              <a:t>)</a:t>
            </a:r>
          </a:p>
          <a:p>
            <a:r>
              <a:rPr lang="es-PE" sz="1400" dirty="0"/>
              <a:t>BEGIN   </a:t>
            </a:r>
          </a:p>
          <a:p>
            <a:r>
              <a:rPr lang="es-PE" sz="1400" dirty="0" err="1"/>
              <a:t>update</a:t>
            </a:r>
            <a:r>
              <a:rPr lang="es-PE" sz="1400" dirty="0"/>
              <a:t> servicio set precio=precio+(precio*0.5)  </a:t>
            </a:r>
            <a:r>
              <a:rPr lang="es-PE" sz="1400" dirty="0" err="1"/>
              <a:t>where</a:t>
            </a:r>
            <a:r>
              <a:rPr lang="es-PE" sz="1400" dirty="0"/>
              <a:t> id=</a:t>
            </a:r>
            <a:r>
              <a:rPr lang="es-PE" sz="1400" dirty="0" err="1"/>
              <a:t>serid</a:t>
            </a:r>
            <a:r>
              <a:rPr lang="es-PE" sz="1400" dirty="0"/>
              <a:t>;</a:t>
            </a:r>
          </a:p>
          <a:p>
            <a:r>
              <a:rPr lang="es-PE" sz="1400" dirty="0"/>
              <a:t>END</a:t>
            </a:r>
          </a:p>
          <a:p>
            <a:endParaRPr lang="es-PE" sz="1400" dirty="0"/>
          </a:p>
          <a:p>
            <a:r>
              <a:rPr lang="en-US" sz="1400" dirty="0"/>
              <a:t>CREATE DEFINER=`</a:t>
            </a:r>
            <a:r>
              <a:rPr lang="en-US" sz="1400" dirty="0" err="1"/>
              <a:t>root`@`localhost</a:t>
            </a:r>
            <a:r>
              <a:rPr lang="en-US" sz="1400" dirty="0"/>
              <a:t>` PROCEDURE `</a:t>
            </a:r>
            <a:r>
              <a:rPr lang="en-US" sz="1400" dirty="0" err="1"/>
              <a:t>ver_citas</a:t>
            </a:r>
            <a:r>
              <a:rPr lang="en-US" sz="1400" dirty="0"/>
              <a:t>`(ais varchar(30))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select *from </a:t>
            </a:r>
            <a:r>
              <a:rPr lang="en-US" sz="1400" dirty="0" err="1"/>
              <a:t>citas</a:t>
            </a:r>
            <a:endParaRPr lang="en-US" sz="1400" dirty="0"/>
          </a:p>
          <a:p>
            <a:r>
              <a:rPr lang="en-US" sz="1400" dirty="0"/>
              <a:t>where </a:t>
            </a:r>
            <a:r>
              <a:rPr lang="en-US" sz="1400" dirty="0" err="1"/>
              <a:t>asistio</a:t>
            </a:r>
            <a:r>
              <a:rPr lang="en-US" sz="1400" dirty="0"/>
              <a:t> like ais;</a:t>
            </a:r>
          </a:p>
          <a:p>
            <a:r>
              <a:rPr lang="en-US" sz="1400" dirty="0"/>
              <a:t>END</a:t>
            </a:r>
            <a:endParaRPr lang="es-PE" sz="1400" dirty="0"/>
          </a:p>
          <a:p>
            <a:endParaRPr lang="es-PE" sz="1400" dirty="0"/>
          </a:p>
          <a:p>
            <a:r>
              <a:rPr lang="es-PE" sz="1400" dirty="0"/>
              <a:t>CREATE DEFINER=`</a:t>
            </a:r>
            <a:r>
              <a:rPr lang="es-PE" sz="1400" dirty="0" err="1"/>
              <a:t>root</a:t>
            </a:r>
            <a:r>
              <a:rPr lang="es-PE" sz="1400" dirty="0"/>
              <a:t>`@`localhost` PROCEDURE `</a:t>
            </a:r>
            <a:r>
              <a:rPr lang="es-PE" sz="1400" dirty="0" err="1"/>
              <a:t>vercamas_vacias</a:t>
            </a:r>
            <a:r>
              <a:rPr lang="es-PE" sz="1400" dirty="0"/>
              <a:t>`(</a:t>
            </a:r>
            <a:r>
              <a:rPr lang="es-PE" sz="1400" dirty="0" err="1"/>
              <a:t>estadoc</a:t>
            </a:r>
            <a:r>
              <a:rPr lang="es-PE" sz="1400" dirty="0"/>
              <a:t> </a:t>
            </a:r>
            <a:r>
              <a:rPr lang="es-PE" sz="1400" dirty="0" err="1"/>
              <a:t>varchar</a:t>
            </a:r>
            <a:r>
              <a:rPr lang="es-PE" sz="1400" dirty="0"/>
              <a:t>(45) )</a:t>
            </a:r>
          </a:p>
          <a:p>
            <a:r>
              <a:rPr lang="es-PE" sz="1400" dirty="0"/>
              <a:t>BEGIN</a:t>
            </a:r>
          </a:p>
          <a:p>
            <a:r>
              <a:rPr lang="es-PE" sz="1400" dirty="0" err="1"/>
              <a:t>select</a:t>
            </a:r>
            <a:r>
              <a:rPr lang="es-PE" sz="1400" dirty="0"/>
              <a:t> </a:t>
            </a:r>
            <a:r>
              <a:rPr lang="es-PE" sz="1400" dirty="0" err="1"/>
              <a:t>c.id</a:t>
            </a:r>
            <a:r>
              <a:rPr lang="es-PE" sz="1400" dirty="0"/>
              <a:t> IDCAMA ,</a:t>
            </a:r>
            <a:r>
              <a:rPr lang="es-PE" sz="1400" dirty="0" err="1"/>
              <a:t>c.letra</a:t>
            </a:r>
            <a:r>
              <a:rPr lang="es-PE" sz="1400" dirty="0"/>
              <a:t> </a:t>
            </a:r>
            <a:r>
              <a:rPr lang="es-PE" sz="1400" dirty="0" err="1"/>
              <a:t>IDLETRA,c.estado,h.pisos_id</a:t>
            </a:r>
            <a:r>
              <a:rPr lang="es-PE" sz="1400" dirty="0"/>
              <a:t> PISO</a:t>
            </a:r>
          </a:p>
          <a:p>
            <a:r>
              <a:rPr lang="es-PE" sz="1400" dirty="0"/>
              <a:t>FROM camas c</a:t>
            </a:r>
          </a:p>
          <a:p>
            <a:r>
              <a:rPr lang="es-PE" sz="1400" dirty="0" err="1"/>
              <a:t>join</a:t>
            </a:r>
            <a:r>
              <a:rPr lang="es-PE" sz="1400" dirty="0"/>
              <a:t> </a:t>
            </a:r>
            <a:r>
              <a:rPr lang="es-PE" sz="1400" dirty="0" err="1"/>
              <a:t>habitacion</a:t>
            </a:r>
            <a:r>
              <a:rPr lang="es-PE" sz="1400" dirty="0"/>
              <a:t> h </a:t>
            </a:r>
            <a:r>
              <a:rPr lang="es-PE" sz="1400" dirty="0" err="1"/>
              <a:t>on</a:t>
            </a:r>
            <a:r>
              <a:rPr lang="es-PE" sz="1400" dirty="0"/>
              <a:t> </a:t>
            </a:r>
            <a:r>
              <a:rPr lang="es-PE" sz="1400" dirty="0" err="1"/>
              <a:t>c.habitacion_id</a:t>
            </a:r>
            <a:r>
              <a:rPr lang="es-PE" sz="1400" dirty="0"/>
              <a:t>=</a:t>
            </a:r>
            <a:r>
              <a:rPr lang="es-PE" sz="1400" dirty="0" err="1"/>
              <a:t>h.id</a:t>
            </a:r>
            <a:endParaRPr lang="es-PE" sz="1400" dirty="0"/>
          </a:p>
          <a:p>
            <a:r>
              <a:rPr lang="es-PE" sz="1400" dirty="0" err="1"/>
              <a:t>where</a:t>
            </a:r>
            <a:r>
              <a:rPr lang="es-PE" sz="1400" dirty="0"/>
              <a:t> </a:t>
            </a:r>
            <a:r>
              <a:rPr lang="es-PE" sz="1400" dirty="0" err="1"/>
              <a:t>c.estado</a:t>
            </a:r>
            <a:r>
              <a:rPr lang="es-PE" sz="1400" dirty="0"/>
              <a:t> </a:t>
            </a:r>
            <a:r>
              <a:rPr lang="es-PE" sz="1400" dirty="0" err="1"/>
              <a:t>like</a:t>
            </a:r>
            <a:r>
              <a:rPr lang="es-PE" sz="1400" dirty="0"/>
              <a:t> </a:t>
            </a:r>
            <a:r>
              <a:rPr lang="es-PE" sz="1400" dirty="0" err="1"/>
              <a:t>estadoc</a:t>
            </a:r>
            <a:r>
              <a:rPr lang="es-PE" sz="1400" dirty="0"/>
              <a:t>;</a:t>
            </a:r>
          </a:p>
          <a:p>
            <a:r>
              <a:rPr lang="es-PE" sz="1400" dirty="0"/>
              <a:t>END</a:t>
            </a:r>
          </a:p>
          <a:p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51882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Triggers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0" y="2162630"/>
            <a:ext cx="7846485" cy="1677851"/>
          </a:xfrm>
        </p:spPr>
        <p:txBody>
          <a:bodyPr>
            <a:normAutofit/>
          </a:bodyPr>
          <a:lstStyle/>
          <a:p>
            <a:r>
              <a:rPr lang="es-PE" dirty="0"/>
              <a:t>En el caso del stock de medicamentos, cuando se genera la receta es evidente que se descontará </a:t>
            </a:r>
          </a:p>
          <a:p>
            <a:r>
              <a:rPr lang="es-PE" dirty="0"/>
              <a:t>Después de que se inserte un elemento en la tabla ‘</a:t>
            </a:r>
            <a:r>
              <a:rPr lang="es-PE" dirty="0" err="1"/>
              <a:t>recetas_medicamentos</a:t>
            </a:r>
            <a:r>
              <a:rPr lang="es-PE" dirty="0"/>
              <a:t>’ se descontará de la tabla ‘medicamentos’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298" t="22411" r="32431" b="41518"/>
          <a:stretch/>
        </p:blipFill>
        <p:spPr>
          <a:xfrm>
            <a:off x="866440" y="3840480"/>
            <a:ext cx="7585229" cy="28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9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Transacciones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200"/>
            <a:ext cx="7768108" cy="3530600"/>
          </a:xfrm>
        </p:spPr>
        <p:txBody>
          <a:bodyPr>
            <a:normAutofit/>
          </a:bodyPr>
          <a:lstStyle/>
          <a:p>
            <a:r>
              <a:rPr lang="es-PE" sz="2800" dirty="0"/>
              <a:t>Se implementará, a modo de ejemplo, en la tabla ‘especialidades’</a:t>
            </a:r>
          </a:p>
          <a:p>
            <a:r>
              <a:rPr lang="es-PE" sz="2800" dirty="0"/>
              <a:t>Se usará las transacciones </a:t>
            </a:r>
            <a:r>
              <a:rPr lang="es-PE" sz="2800" dirty="0" err="1"/>
              <a:t>via</a:t>
            </a:r>
            <a:r>
              <a:rPr lang="es-PE" sz="2800" dirty="0"/>
              <a:t> modelos en </a:t>
            </a:r>
            <a:r>
              <a:rPr lang="es-PE" sz="2800" dirty="0" err="1"/>
              <a:t>django</a:t>
            </a:r>
            <a:r>
              <a:rPr lang="es-PE" sz="2800" dirty="0"/>
              <a:t>. Por ende, tanto </a:t>
            </a:r>
            <a:r>
              <a:rPr lang="es-PE" sz="2800" dirty="0" err="1"/>
              <a:t>rollback</a:t>
            </a:r>
            <a:r>
              <a:rPr lang="es-PE" sz="2800" dirty="0"/>
              <a:t>, </a:t>
            </a:r>
            <a:r>
              <a:rPr lang="es-PE" sz="2800" dirty="0" err="1"/>
              <a:t>commit</a:t>
            </a:r>
            <a:r>
              <a:rPr lang="es-PE" sz="2800" dirty="0"/>
              <a:t> y </a:t>
            </a:r>
            <a:r>
              <a:rPr lang="es-PE" sz="2800" dirty="0" err="1"/>
              <a:t>start</a:t>
            </a:r>
            <a:r>
              <a:rPr lang="es-PE" sz="2800" dirty="0"/>
              <a:t> </a:t>
            </a:r>
            <a:r>
              <a:rPr lang="es-PE" sz="2800" dirty="0" err="1"/>
              <a:t>transaction</a:t>
            </a:r>
            <a:r>
              <a:rPr lang="es-PE" sz="2800" dirty="0"/>
              <a:t> quedan implícitos gracias al uso de la librería </a:t>
            </a:r>
            <a:r>
              <a:rPr lang="es-PE" sz="2800" dirty="0" err="1"/>
              <a:t>transaction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62698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Transacciones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808" t="13303" r="17271" b="22411"/>
          <a:stretch/>
        </p:blipFill>
        <p:spPr>
          <a:xfrm>
            <a:off x="509450" y="1854926"/>
            <a:ext cx="8125099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5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concurrencia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199"/>
            <a:ext cx="7689730" cy="3950789"/>
          </a:xfrm>
        </p:spPr>
        <p:txBody>
          <a:bodyPr>
            <a:normAutofit/>
          </a:bodyPr>
          <a:lstStyle/>
          <a:p>
            <a:r>
              <a:rPr lang="es-PE" sz="2400" dirty="0"/>
              <a:t>-- los datos que a cada rato serán agrandados</a:t>
            </a:r>
          </a:p>
          <a:p>
            <a:pPr lvl="1"/>
            <a:r>
              <a:rPr lang="es-PE" sz="2000" dirty="0" err="1"/>
              <a:t>lock</a:t>
            </a:r>
            <a:r>
              <a:rPr lang="es-PE" sz="2000" dirty="0"/>
              <a:t> </a:t>
            </a:r>
            <a:r>
              <a:rPr lang="es-PE" sz="2000" dirty="0" err="1"/>
              <a:t>tables</a:t>
            </a:r>
            <a:r>
              <a:rPr lang="es-PE" sz="2000" dirty="0"/>
              <a:t> </a:t>
            </a:r>
            <a:r>
              <a:rPr lang="es-PE" sz="2000" dirty="0" err="1"/>
              <a:t>recetas_medicamentos</a:t>
            </a:r>
            <a:r>
              <a:rPr lang="es-PE" sz="2000" dirty="0"/>
              <a:t> </a:t>
            </a:r>
            <a:r>
              <a:rPr lang="es-PE" sz="2000" dirty="0" err="1"/>
              <a:t>write</a:t>
            </a:r>
            <a:r>
              <a:rPr lang="es-PE" sz="2000" dirty="0"/>
              <a:t>, consultas </a:t>
            </a:r>
            <a:r>
              <a:rPr lang="es-PE" sz="2000" dirty="0" err="1"/>
              <a:t>write</a:t>
            </a:r>
            <a:r>
              <a:rPr lang="es-PE" sz="2000" dirty="0"/>
              <a:t>, pagos </a:t>
            </a:r>
            <a:r>
              <a:rPr lang="es-PE" sz="2000" dirty="0" err="1"/>
              <a:t>write</a:t>
            </a:r>
            <a:r>
              <a:rPr lang="es-PE" sz="2000" dirty="0"/>
              <a:t>;</a:t>
            </a:r>
          </a:p>
          <a:p>
            <a:r>
              <a:rPr lang="es-PE" sz="2400" dirty="0"/>
              <a:t>-- los datos que a cada rato serán consultados</a:t>
            </a:r>
          </a:p>
          <a:p>
            <a:pPr lvl="1"/>
            <a:r>
              <a:rPr lang="es-PE" sz="2000" dirty="0" err="1"/>
              <a:t>lock</a:t>
            </a:r>
            <a:r>
              <a:rPr lang="es-PE" sz="2000" dirty="0"/>
              <a:t> </a:t>
            </a:r>
            <a:r>
              <a:rPr lang="es-PE" sz="2000" dirty="0" err="1"/>
              <a:t>tables</a:t>
            </a:r>
            <a:r>
              <a:rPr lang="es-PE" sz="2000" dirty="0"/>
              <a:t> medicamentos as juan </a:t>
            </a:r>
            <a:r>
              <a:rPr lang="es-PE" sz="2000" dirty="0" err="1"/>
              <a:t>read</a:t>
            </a:r>
            <a:r>
              <a:rPr lang="es-PE" sz="2000" dirty="0"/>
              <a:t>, pacientes as juan </a:t>
            </a:r>
            <a:r>
              <a:rPr lang="es-PE" sz="2000" dirty="0" err="1"/>
              <a:t>read</a:t>
            </a:r>
            <a:r>
              <a:rPr lang="es-PE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307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Respaldo y restauración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299063"/>
            <a:ext cx="7689730" cy="4297680"/>
          </a:xfrm>
        </p:spPr>
        <p:txBody>
          <a:bodyPr>
            <a:normAutofit fontScale="92500" lnSpcReduction="10000"/>
          </a:bodyPr>
          <a:lstStyle/>
          <a:p>
            <a:r>
              <a:rPr lang="es-PE" dirty="0"/>
              <a:t>Se va a respaldar todas las tablas generadas en el esquema ‘</a:t>
            </a:r>
            <a:r>
              <a:rPr lang="es-PE" dirty="0" err="1"/>
              <a:t>clinica</a:t>
            </a:r>
            <a:r>
              <a:rPr lang="es-PE" dirty="0"/>
              <a:t>’</a:t>
            </a:r>
          </a:p>
          <a:p>
            <a:r>
              <a:rPr lang="es-PE" dirty="0"/>
              <a:t>Para dar solución a las tablas restauradas provenientes de la secuencia </a:t>
            </a:r>
            <a:r>
              <a:rPr lang="es-PE" dirty="0" err="1"/>
              <a:t>django</a:t>
            </a:r>
            <a:r>
              <a:rPr lang="es-PE" dirty="0"/>
              <a:t> ‘</a:t>
            </a:r>
            <a:r>
              <a:rPr lang="es-PE" dirty="0" err="1"/>
              <a:t>python</a:t>
            </a:r>
            <a:r>
              <a:rPr lang="es-PE" dirty="0"/>
              <a:t> manage.py </a:t>
            </a:r>
            <a:r>
              <a:rPr lang="es-PE" dirty="0" err="1"/>
              <a:t>migrate</a:t>
            </a:r>
            <a:r>
              <a:rPr lang="es-PE" dirty="0"/>
              <a:t>’ se optará por eliminarlas</a:t>
            </a:r>
          </a:p>
          <a:p>
            <a:r>
              <a:rPr lang="es-PE" dirty="0"/>
              <a:t>Generación de respaldo en el disco D: (se debe colocar contraseña del servidor de base de datos)</a:t>
            </a:r>
          </a:p>
          <a:p>
            <a:pPr lvl="1"/>
            <a:r>
              <a:rPr lang="es-PE" dirty="0" err="1"/>
              <a:t>mysqldump</a:t>
            </a:r>
            <a:r>
              <a:rPr lang="es-PE" dirty="0"/>
              <a:t> –u </a:t>
            </a:r>
            <a:r>
              <a:rPr lang="es-PE" dirty="0" err="1"/>
              <a:t>root</a:t>
            </a:r>
            <a:r>
              <a:rPr lang="es-PE" dirty="0"/>
              <a:t> –p clínica &gt;  D:\restaurado-clínica.sql</a:t>
            </a:r>
          </a:p>
          <a:p>
            <a:r>
              <a:rPr lang="es-PE" dirty="0"/>
              <a:t>Para la restauración, se recomienda guardar el archivo .</a:t>
            </a:r>
            <a:r>
              <a:rPr lang="es-PE" dirty="0" err="1"/>
              <a:t>sql</a:t>
            </a:r>
            <a:r>
              <a:rPr lang="es-PE" dirty="0"/>
              <a:t> en otra unidad de almacenamiento y luego ubicarla en el disco C:\</a:t>
            </a:r>
          </a:p>
          <a:p>
            <a:r>
              <a:rPr lang="es-PE" dirty="0"/>
              <a:t>Secuencia de </a:t>
            </a:r>
            <a:r>
              <a:rPr lang="es-PE" dirty="0" err="1"/>
              <a:t>restauracion</a:t>
            </a:r>
            <a:r>
              <a:rPr lang="es-PE" dirty="0"/>
              <a:t> de las tablas:</a:t>
            </a:r>
          </a:p>
          <a:p>
            <a:pPr lvl="1"/>
            <a:r>
              <a:rPr lang="es-PE" dirty="0" err="1"/>
              <a:t>create</a:t>
            </a:r>
            <a:r>
              <a:rPr lang="es-PE" dirty="0"/>
              <a:t> </a:t>
            </a:r>
            <a:r>
              <a:rPr lang="es-PE" dirty="0" err="1"/>
              <a:t>nueva_bd_clinica</a:t>
            </a:r>
            <a:endParaRPr lang="es-PE" dirty="0"/>
          </a:p>
          <a:p>
            <a:pPr lvl="1"/>
            <a:r>
              <a:rPr lang="es-PE" dirty="0"/>
              <a:t>use  </a:t>
            </a:r>
            <a:r>
              <a:rPr lang="es-PE" dirty="0" err="1"/>
              <a:t>nueva_bd_clinica</a:t>
            </a:r>
            <a:endParaRPr lang="es-PE" dirty="0"/>
          </a:p>
          <a:p>
            <a:pPr lvl="1"/>
            <a:r>
              <a:rPr lang="es-PE" dirty="0"/>
              <a:t>.\ C:\restaurado.clinica.sql</a:t>
            </a:r>
          </a:p>
        </p:txBody>
      </p:sp>
    </p:spTree>
    <p:extLst>
      <p:ext uri="{BB962C8B-B14F-4D97-AF65-F5344CB8AC3E}">
        <p14:creationId xmlns:p14="http://schemas.microsoft.com/office/powerpoint/2010/main" val="220146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 CuadroTexto"/>
          <p:cNvSpPr txBox="1"/>
          <p:nvPr/>
        </p:nvSpPr>
        <p:spPr>
          <a:xfrm>
            <a:off x="656428" y="487026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AGENDA</a:t>
            </a:r>
            <a:r>
              <a:rPr lang="es-PE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:</a:t>
            </a:r>
          </a:p>
        </p:txBody>
      </p:sp>
      <p:sp>
        <p:nvSpPr>
          <p:cNvPr id="5" name="13 CuadroTexto"/>
          <p:cNvSpPr txBox="1"/>
          <p:nvPr/>
        </p:nvSpPr>
        <p:spPr>
          <a:xfrm>
            <a:off x="656428" y="1163240"/>
            <a:ext cx="3434309" cy="581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1200" dirty="0">
                <a:solidFill>
                  <a:schemeClr val="bg1"/>
                </a:solidFill>
              </a:rPr>
              <a:t>El negocio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PE" sz="1200" dirty="0">
                <a:solidFill>
                  <a:schemeClr val="bg1"/>
                </a:solidFill>
              </a:rPr>
              <a:t>Modelado MER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Mapeo MER/MR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Poblado de datos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 err="1">
                <a:solidFill>
                  <a:schemeClr val="bg1"/>
                </a:solidFill>
              </a:rPr>
              <a:t>Queries</a:t>
            </a:r>
            <a:endParaRPr lang="es-PE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 err="1">
                <a:solidFill>
                  <a:schemeClr val="bg1"/>
                </a:solidFill>
              </a:rPr>
              <a:t>Stored</a:t>
            </a:r>
            <a:r>
              <a:rPr lang="es-PE" sz="1200" dirty="0">
                <a:solidFill>
                  <a:schemeClr val="bg1"/>
                </a:solidFill>
              </a:rPr>
              <a:t> </a:t>
            </a:r>
            <a:r>
              <a:rPr lang="es-PE" sz="1200" dirty="0" err="1">
                <a:solidFill>
                  <a:schemeClr val="bg1"/>
                </a:solidFill>
              </a:rPr>
              <a:t>Procedure</a:t>
            </a:r>
            <a:endParaRPr lang="es-PE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 err="1">
                <a:solidFill>
                  <a:schemeClr val="bg1"/>
                </a:solidFill>
              </a:rPr>
              <a:t>Triggers</a:t>
            </a:r>
            <a:endParaRPr lang="es-PE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Transacciones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Control de concurrencia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 err="1">
                <a:solidFill>
                  <a:schemeClr val="bg1"/>
                </a:solidFill>
              </a:rPr>
              <a:t>Recovery</a:t>
            </a:r>
            <a:endParaRPr lang="es-PE" sz="1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Aplicación que muestre la integración con la base de datos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Arquitectura de seguridad de base de datos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Control de acceso a la base de datos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>
                <a:solidFill>
                  <a:schemeClr val="bg1"/>
                </a:solidFill>
              </a:rPr>
              <a:t>Optimización de consultas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3"/>
            </a:pPr>
            <a:r>
              <a:rPr lang="es-PE" sz="1200" dirty="0" err="1">
                <a:solidFill>
                  <a:schemeClr val="bg1"/>
                </a:solidFill>
              </a:rPr>
              <a:t>Tunning</a:t>
            </a:r>
            <a:endParaRPr lang="es-PE" sz="12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 startAt="3"/>
            </a:pPr>
            <a:endParaRPr lang="es-PE" sz="1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s-PE" sz="1200" dirty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s-PE" sz="1200" dirty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s-PE" sz="1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8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 y su conexión a BBDD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E6DBB-A092-4E5D-BE4F-A0F7DB5E3A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47" y="2424753"/>
            <a:ext cx="612000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3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 y su conexión a BBDD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41FE5B-9960-4E38-BEBB-D807A54082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02" y="2588480"/>
            <a:ext cx="5580000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01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 y su conexión a BBDD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91EF8B-BDD6-4C8E-B0CE-E61C975CA0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86" y="1968828"/>
            <a:ext cx="6624000" cy="45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89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seguridad de 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Control de cuentas de usuario:</a:t>
            </a:r>
          </a:p>
          <a:p>
            <a:pPr lvl="1"/>
            <a:r>
              <a:rPr lang="es-PE" dirty="0"/>
              <a:t>El usuario </a:t>
            </a:r>
            <a:r>
              <a:rPr lang="es-PE" dirty="0" err="1"/>
              <a:t>root</a:t>
            </a:r>
            <a:r>
              <a:rPr lang="es-PE" dirty="0"/>
              <a:t> es el único que puede crear nuevos esquemas de base de datos y usuarios</a:t>
            </a:r>
          </a:p>
          <a:p>
            <a:pPr lvl="1"/>
            <a:r>
              <a:rPr lang="es-PE" dirty="0"/>
              <a:t>Hay otros cuatro usuarios donde solo tendrán alcance el </a:t>
            </a:r>
            <a:r>
              <a:rPr lang="es-PE" dirty="0" err="1"/>
              <a:t>el</a:t>
            </a:r>
            <a:r>
              <a:rPr lang="es-PE" dirty="0"/>
              <a:t> esquema de la clínica</a:t>
            </a:r>
          </a:p>
          <a:p>
            <a:r>
              <a:rPr lang="es-PE" dirty="0"/>
              <a:t>Auditoria de control:</a:t>
            </a:r>
          </a:p>
          <a:p>
            <a:pPr lvl="1"/>
            <a:r>
              <a:rPr lang="es-PE" dirty="0" err="1"/>
              <a:t>Creacion</a:t>
            </a:r>
            <a:r>
              <a:rPr lang="es-PE" dirty="0"/>
              <a:t> de la tabla ‘información’</a:t>
            </a:r>
          </a:p>
          <a:p>
            <a:pPr lvl="1"/>
            <a:r>
              <a:rPr lang="es-PE" dirty="0"/>
              <a:t>Muestra los detalles sobre actualización e inserción</a:t>
            </a:r>
          </a:p>
          <a:p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76305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seguridad de base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4197" r="44177" b="38125"/>
          <a:stretch/>
        </p:blipFill>
        <p:spPr>
          <a:xfrm>
            <a:off x="260985" y="2534193"/>
            <a:ext cx="8715859" cy="24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8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acceso a BBDD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200"/>
            <a:ext cx="7611353" cy="3530600"/>
          </a:xfrm>
        </p:spPr>
        <p:txBody>
          <a:bodyPr>
            <a:normAutofit fontScale="85000" lnSpcReduction="10000"/>
          </a:bodyPr>
          <a:lstStyle/>
          <a:p>
            <a:r>
              <a:rPr lang="es-PE" dirty="0"/>
              <a:t>Cuatro tipos de usuario:</a:t>
            </a:r>
          </a:p>
          <a:p>
            <a:pPr lvl="1"/>
            <a:r>
              <a:rPr lang="es-PE" dirty="0"/>
              <a:t>Común: solo leerá las tablas correspondientes a consultas y pacientes (será encargado por juan)</a:t>
            </a:r>
          </a:p>
          <a:p>
            <a:pPr lvl="1"/>
            <a:r>
              <a:rPr lang="es-PE" dirty="0"/>
              <a:t>División de medicamentos: puede alterar los registros en medicamentos. Además, solo visualizará las tablas de médicos y pacientes (será encargado por </a:t>
            </a:r>
            <a:r>
              <a:rPr lang="es-PE" dirty="0" err="1"/>
              <a:t>oscar</a:t>
            </a:r>
            <a:r>
              <a:rPr lang="es-PE" dirty="0"/>
              <a:t>)</a:t>
            </a:r>
          </a:p>
          <a:p>
            <a:pPr lvl="1"/>
            <a:r>
              <a:rPr lang="es-PE" dirty="0"/>
              <a:t>División de recursos : puede alterar todos los registros correspondientes al esquema de la clínica. No puede crear tablas, procedimientos o funciones (será encargado por Luciano)</a:t>
            </a:r>
          </a:p>
          <a:p>
            <a:pPr lvl="1"/>
            <a:r>
              <a:rPr lang="es-PE" dirty="0"/>
              <a:t>Gerente de base de datos: puede alterar la estructura del esquema de la clínica como insertar nuevas tablas, procedimientos o funciones</a:t>
            </a:r>
          </a:p>
          <a:p>
            <a:r>
              <a:rPr lang="es-PE" dirty="0"/>
              <a:t>Razón: dentro de la clínica, el personal que no sea administrativo puede acceder a información limitada y entregarla a los usuarios. Personal administrativo cuenta con cuentas moderadas o de administrador</a:t>
            </a:r>
          </a:p>
        </p:txBody>
      </p:sp>
    </p:spTree>
    <p:extLst>
      <p:ext uri="{BB962C8B-B14F-4D97-AF65-F5344CB8AC3E}">
        <p14:creationId xmlns:p14="http://schemas.microsoft.com/office/powerpoint/2010/main" val="2550559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acceso a BBDD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200"/>
            <a:ext cx="6343201" cy="658949"/>
          </a:xfrm>
        </p:spPr>
        <p:txBody>
          <a:bodyPr/>
          <a:lstStyle/>
          <a:p>
            <a:r>
              <a:rPr lang="es-PE" dirty="0"/>
              <a:t>Usuario común (llamado Juan):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2054" r="33234" b="9018"/>
          <a:stretch/>
        </p:blipFill>
        <p:spPr>
          <a:xfrm>
            <a:off x="456928" y="2957649"/>
            <a:ext cx="8687072" cy="35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acceso a BBDD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200"/>
            <a:ext cx="6343201" cy="658949"/>
          </a:xfrm>
        </p:spPr>
        <p:txBody>
          <a:bodyPr/>
          <a:lstStyle/>
          <a:p>
            <a:r>
              <a:rPr lang="es-PE" dirty="0"/>
              <a:t>Usuario División de medicamentos (llamado Oscar):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9732" r="33735" b="37947"/>
          <a:stretch/>
        </p:blipFill>
        <p:spPr>
          <a:xfrm>
            <a:off x="352425" y="3148149"/>
            <a:ext cx="8621758" cy="2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acceso a BBDD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0" y="2201817"/>
            <a:ext cx="6343201" cy="658949"/>
          </a:xfrm>
        </p:spPr>
        <p:txBody>
          <a:bodyPr/>
          <a:lstStyle/>
          <a:p>
            <a:r>
              <a:rPr lang="es-PE" dirty="0"/>
              <a:t>Usuario División de recursos (llamado Luciano):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35804" r="32431" b="8304"/>
          <a:stretch/>
        </p:blipFill>
        <p:spPr>
          <a:xfrm>
            <a:off x="247922" y="2531291"/>
            <a:ext cx="8791575" cy="40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50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acceso a BBDD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0" y="2201817"/>
            <a:ext cx="6343201" cy="658949"/>
          </a:xfrm>
        </p:spPr>
        <p:txBody>
          <a:bodyPr/>
          <a:lstStyle/>
          <a:p>
            <a:r>
              <a:rPr lang="es-PE" dirty="0"/>
              <a:t>Usuario gerente de base de datos: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2589" r="32631" b="7232"/>
          <a:stretch/>
        </p:blipFill>
        <p:spPr>
          <a:xfrm>
            <a:off x="260985" y="3030581"/>
            <a:ext cx="8765449" cy="24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6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del caso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199"/>
            <a:ext cx="7441536" cy="3415211"/>
          </a:xfrm>
        </p:spPr>
        <p:txBody>
          <a:bodyPr>
            <a:normAutofit/>
          </a:bodyPr>
          <a:lstStyle/>
          <a:p>
            <a:r>
              <a:rPr lang="es-PE" sz="2400" dirty="0"/>
              <a:t>Problema: Hay varias clínicas que aun manejan sus datos de forma manual</a:t>
            </a:r>
          </a:p>
          <a:p>
            <a:r>
              <a:rPr lang="es-PE" sz="2400" dirty="0"/>
              <a:t>Objetivo: Búsqueda de un orden al menor costo posible</a:t>
            </a:r>
          </a:p>
          <a:p>
            <a:r>
              <a:rPr lang="es-PE" sz="2400" dirty="0"/>
              <a:t>Solución propuesta:</a:t>
            </a:r>
          </a:p>
          <a:p>
            <a:pPr lvl="1"/>
            <a:r>
              <a:rPr lang="es-PE" sz="2000" dirty="0"/>
              <a:t>Usar un sistema de base de datos </a:t>
            </a:r>
            <a:r>
              <a:rPr lang="es-PE" sz="2000" dirty="0" err="1"/>
              <a:t>MySQL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695369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Optimización de consultas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200"/>
            <a:ext cx="7663605" cy="3530600"/>
          </a:xfrm>
        </p:spPr>
        <p:txBody>
          <a:bodyPr/>
          <a:lstStyle/>
          <a:p>
            <a:r>
              <a:rPr lang="es-PE" dirty="0"/>
              <a:t>Uso de limitadores al momento de obtener las tablas con mayor información (solo 10 columnas)</a:t>
            </a:r>
          </a:p>
          <a:p>
            <a:r>
              <a:rPr lang="es-PE" dirty="0"/>
              <a:t>Uso de </a:t>
            </a:r>
            <a:r>
              <a:rPr lang="es-PE" dirty="0" err="1"/>
              <a:t>inner</a:t>
            </a:r>
            <a:r>
              <a:rPr lang="es-PE" dirty="0"/>
              <a:t> </a:t>
            </a:r>
            <a:r>
              <a:rPr lang="es-PE" dirty="0" err="1"/>
              <a:t>joins</a:t>
            </a:r>
            <a:r>
              <a:rPr lang="es-PE" dirty="0"/>
              <a:t> puesto que, en la práctica, solo se necesitan los resultados compartidos entre dos a más tablas</a:t>
            </a:r>
          </a:p>
          <a:p>
            <a:r>
              <a:rPr lang="es-PE" dirty="0"/>
              <a:t>Uso de índices en las tablas con mayor cantidad de información</a:t>
            </a:r>
          </a:p>
          <a:p>
            <a:r>
              <a:rPr lang="es-PE" dirty="0"/>
              <a:t>En caso se desee mostrar ordenadamente de acuerdo a apellidos y nombres pues se usarán las sentencias ORDER BY</a:t>
            </a:r>
          </a:p>
        </p:txBody>
      </p:sp>
    </p:spTree>
    <p:extLst>
      <p:ext uri="{BB962C8B-B14F-4D97-AF65-F5344CB8AC3E}">
        <p14:creationId xmlns:p14="http://schemas.microsoft.com/office/powerpoint/2010/main" val="4111937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Optimización de consultas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Sentencia para saber la consulta de un paciente con su respectivo doctor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12" t="44732" r="4219" b="33125"/>
          <a:stretch/>
        </p:blipFill>
        <p:spPr>
          <a:xfrm>
            <a:off x="130630" y="3474720"/>
            <a:ext cx="8830490" cy="32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13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Optimización de consultas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Sentencia para saber la todos los pacientes limitando el rango de visualización a los 10 primeros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13" t="32768" r="27208" b="32053"/>
          <a:stretch/>
        </p:blipFill>
        <p:spPr>
          <a:xfrm>
            <a:off x="163740" y="3368040"/>
            <a:ext cx="8836569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Optimización de consultas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Sentencia para saber la todos los pacientes limitando el rango de visualización a los 10 primeros a partir del 17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12" t="30982" r="29017" b="32768"/>
          <a:stretch/>
        </p:blipFill>
        <p:spPr>
          <a:xfrm>
            <a:off x="124097" y="3722914"/>
            <a:ext cx="889580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33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Optimización de consultas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Sentencia </a:t>
            </a:r>
            <a:r>
              <a:rPr lang="es-PE" dirty="0" err="1"/>
              <a:t>explain</a:t>
            </a:r>
            <a:r>
              <a:rPr lang="es-PE" dirty="0"/>
              <a:t> al momento de buscar por nombre de doctor (hay índice en el nombre)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512" t="49911" r="27210" b="32053"/>
          <a:stretch/>
        </p:blipFill>
        <p:spPr>
          <a:xfrm>
            <a:off x="235131" y="3686265"/>
            <a:ext cx="8608423" cy="13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11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Optimización de consultas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66441" y="2489200"/>
            <a:ext cx="7820359" cy="1364343"/>
          </a:xfrm>
        </p:spPr>
        <p:txBody>
          <a:bodyPr/>
          <a:lstStyle/>
          <a:p>
            <a:r>
              <a:rPr lang="es-PE" dirty="0"/>
              <a:t>Al momento de explorar los 8 primeros a partir de la fila 35 ordenados de acuerdo a su dirección. Se adjunta su sentencia </a:t>
            </a:r>
            <a:r>
              <a:rPr lang="es-PE" dirty="0" err="1"/>
              <a:t>explain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7768" r="30925" b="18153"/>
          <a:stretch/>
        </p:blipFill>
        <p:spPr>
          <a:xfrm>
            <a:off x="84408" y="3485772"/>
            <a:ext cx="8987518" cy="32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26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Tunning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200"/>
            <a:ext cx="7718266" cy="3530600"/>
          </a:xfrm>
        </p:spPr>
        <p:txBody>
          <a:bodyPr/>
          <a:lstStyle/>
          <a:p>
            <a:r>
              <a:rPr lang="es-PE" dirty="0" err="1"/>
              <a:t>Mysql</a:t>
            </a:r>
            <a:r>
              <a:rPr lang="es-PE" dirty="0"/>
              <a:t> </a:t>
            </a:r>
            <a:r>
              <a:rPr lang="es-PE" dirty="0" err="1"/>
              <a:t>Query</a:t>
            </a:r>
            <a:r>
              <a:rPr lang="es-PE" dirty="0"/>
              <a:t> Cache</a:t>
            </a:r>
          </a:p>
          <a:p>
            <a:pPr marL="0" indent="0" algn="just">
              <a:buNone/>
            </a:pPr>
            <a:r>
              <a:rPr lang="es-MX" dirty="0"/>
              <a:t>«</a:t>
            </a:r>
            <a:r>
              <a:rPr lang="es-MX" dirty="0" err="1"/>
              <a:t>Query</a:t>
            </a:r>
            <a:r>
              <a:rPr lang="es-MX" dirty="0"/>
              <a:t> Cache» es una de las funcionalidades más interesantes que ofrece MySQL. A grandes rasgos, </a:t>
            </a:r>
            <a:r>
              <a:rPr lang="es-MX" dirty="0" err="1"/>
              <a:t>Query</a:t>
            </a:r>
            <a:r>
              <a:rPr lang="es-MX" dirty="0"/>
              <a:t> cache almacena en memoria el contenido y resultado de una consulta tipo SELECT, de modo que cuando un cliente vuelva a ejecutar la misma consulta (tiene que ser exactamente la misma), esta no tendrá que procesarse y se servirá directamente de la memoria sin necesidad de utilizar recursos de MySQL.</a:t>
            </a:r>
          </a:p>
          <a:p>
            <a:r>
              <a:rPr lang="en-US" dirty="0" err="1"/>
              <a:t>mysql</a:t>
            </a:r>
            <a:r>
              <a:rPr lang="en-US" dirty="0"/>
              <a:t>&gt; SHOW VARIABLES LIKE '</a:t>
            </a:r>
            <a:r>
              <a:rPr lang="en-US" dirty="0" err="1"/>
              <a:t>have_query_cache</a:t>
            </a:r>
            <a:r>
              <a:rPr lang="en-US" dirty="0"/>
              <a:t>’;</a:t>
            </a:r>
          </a:p>
          <a:p>
            <a:r>
              <a:rPr lang="en-US" dirty="0" err="1"/>
              <a:t>mysql</a:t>
            </a:r>
            <a:r>
              <a:rPr lang="en-US" dirty="0"/>
              <a:t>&gt; SET GLOBAL </a:t>
            </a:r>
            <a:r>
              <a:rPr lang="en-US" dirty="0" err="1"/>
              <a:t>query_cache_size</a:t>
            </a:r>
            <a:r>
              <a:rPr lang="en-US" dirty="0"/>
              <a:t> = 40000;</a:t>
            </a:r>
            <a:endParaRPr lang="es-MX" dirty="0"/>
          </a:p>
          <a:p>
            <a:pPr marL="0" indent="0" algn="just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5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del caso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199"/>
            <a:ext cx="7428473" cy="3519715"/>
          </a:xfrm>
        </p:spPr>
        <p:txBody>
          <a:bodyPr>
            <a:noAutofit/>
          </a:bodyPr>
          <a:lstStyle/>
          <a:p>
            <a:r>
              <a:rPr lang="es-PE" sz="2000" dirty="0"/>
              <a:t>Problema: instalar un programa por cada equipo que vaya a usar el sistema de base de datos </a:t>
            </a:r>
          </a:p>
          <a:p>
            <a:r>
              <a:rPr lang="es-PE" sz="2000" dirty="0"/>
              <a:t>Objetivo: el sistema de base de datos debe ser accesible para todos por cualquier método</a:t>
            </a:r>
          </a:p>
          <a:p>
            <a:r>
              <a:rPr lang="es-PE" sz="2000" dirty="0"/>
              <a:t>Solución propuesta:</a:t>
            </a:r>
          </a:p>
          <a:p>
            <a:pPr lvl="1"/>
            <a:r>
              <a:rPr lang="es-PE" sz="1800" dirty="0"/>
              <a:t>Objetivo: usar el </a:t>
            </a:r>
            <a:r>
              <a:rPr lang="es-PE" sz="1800" dirty="0" err="1"/>
              <a:t>framework</a:t>
            </a:r>
            <a:r>
              <a:rPr lang="es-PE" sz="1800" dirty="0"/>
              <a:t> Django para que cualquier usuario desde cualquier dispositivo pueda usar el programa</a:t>
            </a:r>
          </a:p>
        </p:txBody>
      </p:sp>
    </p:spTree>
    <p:extLst>
      <p:ext uri="{BB962C8B-B14F-4D97-AF65-F5344CB8AC3E}">
        <p14:creationId xmlns:p14="http://schemas.microsoft.com/office/powerpoint/2010/main" val="415207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del caso</a:t>
            </a:r>
          </a:p>
        </p:txBody>
      </p:sp>
      <p:sp>
        <p:nvSpPr>
          <p:cNvPr id="4" name="2 Rectángulo"/>
          <p:cNvSpPr>
            <a:spLocks noGrp="1"/>
          </p:cNvSpPr>
          <p:nvPr>
            <p:ph idx="1"/>
          </p:nvPr>
        </p:nvSpPr>
        <p:spPr>
          <a:xfrm>
            <a:off x="866441" y="2489200"/>
            <a:ext cx="7454599" cy="21287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400" dirty="0"/>
              <a:t>El negocio - Descripción </a:t>
            </a:r>
            <a:endParaRPr lang="es-MX" sz="2400" dirty="0"/>
          </a:p>
          <a:p>
            <a:pPr lvl="1"/>
            <a:r>
              <a:rPr lang="es-MX" sz="2000" dirty="0"/>
              <a:t>En Mundo Salud contamos con un equipo de médicos especialistas de primer nivel y con amplia experiencia a su disposición, así como servicios de diagnóstico propios para su mayor comodidad. El bienestar de nuestros pacientes es nuestro objetivo.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196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del caso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441" y="2489200"/>
            <a:ext cx="7768108" cy="3530600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Misión del negocio</a:t>
            </a:r>
          </a:p>
          <a:p>
            <a:pPr lvl="1"/>
            <a:r>
              <a:rPr lang="es-MX" sz="1800" dirty="0"/>
              <a:t>Tenemos el compromiso de brindar atención médica y apoyo al diagnóstico con gran profesionalismo, calor humano, a costos convenientes y con tecnología de punta.</a:t>
            </a:r>
            <a:endParaRPr lang="es-PE" sz="2000" dirty="0"/>
          </a:p>
          <a:p>
            <a:pPr lvl="0"/>
            <a:r>
              <a:rPr lang="es-ES" sz="2000" dirty="0"/>
              <a:t>Visión del negocio</a:t>
            </a:r>
            <a:endParaRPr lang="es-PE" sz="2000" dirty="0"/>
          </a:p>
          <a:p>
            <a:pPr lvl="1"/>
            <a:r>
              <a:rPr lang="es-MX" sz="1800" dirty="0"/>
              <a:t>Posicionarnos como la mejor clínica en Lima Norte y ser reconocidos como sinónimo de calidad en el servicio y bienestar familiar; mediante la satisfacción de todos y cada uno de nuestros pacientes.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436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Modelado E-R</a:t>
            </a:r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6C32251-CF91-4831-BBF4-8B5402F5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3" y="1636963"/>
            <a:ext cx="8217633" cy="49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5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722" y="559293"/>
            <a:ext cx="6343202" cy="411845"/>
          </a:xfrm>
        </p:spPr>
        <p:txBody>
          <a:bodyPr/>
          <a:lstStyle/>
          <a:p>
            <a:r>
              <a:rPr lang="es-PE" dirty="0"/>
              <a:t>Modelado relacional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FEBA45F-249F-4AF3-B913-464D5D0C8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7" y="1159107"/>
            <a:ext cx="8866346" cy="5400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6409E1A-240B-4C21-9EE8-D971B22CFD71}"/>
              </a:ext>
            </a:extLst>
          </p:cNvPr>
          <p:cNvSpPr/>
          <p:nvPr/>
        </p:nvSpPr>
        <p:spPr>
          <a:xfrm>
            <a:off x="3659265" y="3415229"/>
            <a:ext cx="1012054" cy="144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noFill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7672ED-AC05-459B-BC19-276232D83710}"/>
              </a:ext>
            </a:extLst>
          </p:cNvPr>
          <p:cNvSpPr/>
          <p:nvPr/>
        </p:nvSpPr>
        <p:spPr>
          <a:xfrm>
            <a:off x="7066626" y="2705470"/>
            <a:ext cx="1012054" cy="144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noFill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8C554-B935-4171-B407-7557BC823918}"/>
              </a:ext>
            </a:extLst>
          </p:cNvPr>
          <p:cNvSpPr/>
          <p:nvPr/>
        </p:nvSpPr>
        <p:spPr>
          <a:xfrm>
            <a:off x="2212020" y="5197480"/>
            <a:ext cx="1012054" cy="144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noFill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66751F-C77E-4DF9-AAE6-D2E8D248749E}"/>
              </a:ext>
            </a:extLst>
          </p:cNvPr>
          <p:cNvSpPr/>
          <p:nvPr/>
        </p:nvSpPr>
        <p:spPr>
          <a:xfrm>
            <a:off x="53266" y="3652707"/>
            <a:ext cx="1012054" cy="144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noFill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3F65BE-6496-40CE-BDF5-8B8D32EA28AD}"/>
              </a:ext>
            </a:extLst>
          </p:cNvPr>
          <p:cNvSpPr/>
          <p:nvPr/>
        </p:nvSpPr>
        <p:spPr>
          <a:xfrm>
            <a:off x="3978676" y="1159107"/>
            <a:ext cx="1012054" cy="144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noFill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2975F0-0E24-44AF-8368-D851C7DB3602}"/>
              </a:ext>
            </a:extLst>
          </p:cNvPr>
          <p:cNvSpPr/>
          <p:nvPr/>
        </p:nvSpPr>
        <p:spPr>
          <a:xfrm>
            <a:off x="8078680" y="3652707"/>
            <a:ext cx="1012054" cy="144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307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Especificación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08EC261-9369-4C54-9BE2-0A1E0469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2" y="2489200"/>
            <a:ext cx="3052416" cy="3530600"/>
          </a:xfrm>
        </p:spPr>
        <p:txBody>
          <a:bodyPr>
            <a:normAutofit fontScale="85000" lnSpcReduction="20000"/>
          </a:bodyPr>
          <a:lstStyle/>
          <a:p>
            <a:r>
              <a:rPr lang="es-PE" dirty="0"/>
              <a:t>Datos de la clínica:</a:t>
            </a:r>
          </a:p>
          <a:p>
            <a:pPr lvl="1"/>
            <a:r>
              <a:rPr lang="es-PE" dirty="0"/>
              <a:t>20 especialidades</a:t>
            </a:r>
          </a:p>
          <a:p>
            <a:r>
              <a:rPr lang="es-PE" dirty="0"/>
              <a:t>Tablas más usadas (inserción):</a:t>
            </a:r>
          </a:p>
          <a:p>
            <a:pPr lvl="1"/>
            <a:r>
              <a:rPr lang="es-PE" dirty="0"/>
              <a:t>Pacientes</a:t>
            </a:r>
          </a:p>
          <a:p>
            <a:pPr lvl="1"/>
            <a:r>
              <a:rPr lang="es-PE" dirty="0"/>
              <a:t>Citas</a:t>
            </a:r>
          </a:p>
          <a:p>
            <a:pPr lvl="1"/>
            <a:r>
              <a:rPr lang="es-PE" dirty="0"/>
              <a:t>Internamiento</a:t>
            </a:r>
          </a:p>
          <a:p>
            <a:pPr lvl="1"/>
            <a:r>
              <a:rPr lang="es-PE" dirty="0"/>
              <a:t>Recetas</a:t>
            </a:r>
          </a:p>
          <a:p>
            <a:pPr lvl="1"/>
            <a:r>
              <a:rPr lang="es-PE" dirty="0" err="1"/>
              <a:t>Recetas_medicamentos</a:t>
            </a:r>
            <a:endParaRPr lang="es-PE" dirty="0"/>
          </a:p>
          <a:p>
            <a:r>
              <a:rPr lang="es-PE" dirty="0"/>
              <a:t>Tablas más usadas (actualización)</a:t>
            </a:r>
          </a:p>
          <a:p>
            <a:pPr lvl="1"/>
            <a:r>
              <a:rPr lang="es-PE" dirty="0"/>
              <a:t>Medicamentos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5AB3A6-5906-4B13-9F1C-A33789EA3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7" t="15446" r="70079" b="26518"/>
          <a:stretch/>
        </p:blipFill>
        <p:spPr>
          <a:xfrm>
            <a:off x="4306020" y="1432777"/>
            <a:ext cx="4139308" cy="50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1004</TotalTime>
  <Words>1664</Words>
  <Application>Microsoft Office PowerPoint</Application>
  <PresentationFormat>Presentación en pantalla (4:3)</PresentationFormat>
  <Paragraphs>175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Bookman Old Style</vt:lpstr>
      <vt:lpstr>Century Gothic</vt:lpstr>
      <vt:lpstr>Wingdings 3</vt:lpstr>
      <vt:lpstr>Sala de reuniones Ion</vt:lpstr>
      <vt:lpstr>Gestión de pacientes en una clínica</vt:lpstr>
      <vt:lpstr>Presentación de PowerPoint</vt:lpstr>
      <vt:lpstr>Presentación del caso</vt:lpstr>
      <vt:lpstr>Presentación del caso</vt:lpstr>
      <vt:lpstr>Presentación del caso</vt:lpstr>
      <vt:lpstr>Presentación del caso</vt:lpstr>
      <vt:lpstr>Modelado E-R</vt:lpstr>
      <vt:lpstr>Modelado relacional</vt:lpstr>
      <vt:lpstr>Especificación</vt:lpstr>
      <vt:lpstr>Poblado de datos</vt:lpstr>
      <vt:lpstr>Poblado de datos</vt:lpstr>
      <vt:lpstr>Poblado de datos</vt:lpstr>
      <vt:lpstr>Ejemplo de consultas (queries)</vt:lpstr>
      <vt:lpstr>Procedimientos almacenados</vt:lpstr>
      <vt:lpstr>Triggers</vt:lpstr>
      <vt:lpstr>Transacciones</vt:lpstr>
      <vt:lpstr>Transacciones</vt:lpstr>
      <vt:lpstr>Control de concurrencia</vt:lpstr>
      <vt:lpstr>Respaldo y restauración</vt:lpstr>
      <vt:lpstr>Aplicación y su conexión a BBDD</vt:lpstr>
      <vt:lpstr>Aplicación y su conexión a BBDD</vt:lpstr>
      <vt:lpstr>Aplicación y su conexión a BBDD</vt:lpstr>
      <vt:lpstr>Arquitectura de seguridad de base de datos</vt:lpstr>
      <vt:lpstr>Arquitectura de seguridad de base de datos</vt:lpstr>
      <vt:lpstr>Control de acceso a BBDD </vt:lpstr>
      <vt:lpstr>Control de acceso a BBDD </vt:lpstr>
      <vt:lpstr>Control de acceso a BBDD </vt:lpstr>
      <vt:lpstr>Control de acceso a BBDD </vt:lpstr>
      <vt:lpstr>Control de acceso a BBDD 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Tunning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pacientes en una clínica</dc:title>
  <dc:creator>Usuario de Windows</dc:creator>
  <cp:lastModifiedBy>Oscar</cp:lastModifiedBy>
  <cp:revision>27</cp:revision>
  <dcterms:created xsi:type="dcterms:W3CDTF">2020-02-04T05:28:26Z</dcterms:created>
  <dcterms:modified xsi:type="dcterms:W3CDTF">2020-02-27T03:59:54Z</dcterms:modified>
</cp:coreProperties>
</file>