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96" r:id="rId3"/>
    <p:sldId id="497" r:id="rId4"/>
    <p:sldId id="288" r:id="rId5"/>
    <p:sldId id="345" r:id="rId6"/>
    <p:sldId id="616" r:id="rId7"/>
    <p:sldId id="615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7" r:id="rId16"/>
    <p:sldId id="637" r:id="rId17"/>
    <p:sldId id="624" r:id="rId18"/>
    <p:sldId id="626" r:id="rId19"/>
    <p:sldId id="625" r:id="rId20"/>
    <p:sldId id="632" r:id="rId21"/>
    <p:sldId id="633" r:id="rId22"/>
    <p:sldId id="635" r:id="rId23"/>
    <p:sldId id="636" r:id="rId24"/>
    <p:sldId id="638" r:id="rId25"/>
    <p:sldId id="642" r:id="rId26"/>
    <p:sldId id="640" r:id="rId27"/>
    <p:sldId id="641" r:id="rId28"/>
    <p:sldId id="644" r:id="rId29"/>
    <p:sldId id="645" r:id="rId30"/>
    <p:sldId id="647" r:id="rId31"/>
    <p:sldId id="648" r:id="rId32"/>
    <p:sldId id="629" r:id="rId33"/>
    <p:sldId id="630" r:id="rId34"/>
    <p:sldId id="631" r:id="rId35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C00"/>
    <a:srgbClr val="76573E"/>
    <a:srgbClr val="AC8260"/>
    <a:srgbClr val="0DB315"/>
    <a:srgbClr val="24E3E8"/>
    <a:srgbClr val="FF00FF"/>
    <a:srgbClr val="DC30B7"/>
    <a:srgbClr val="FFBDFF"/>
    <a:srgbClr val="0000CC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9" autoAdjust="0"/>
    <p:restoredTop sz="95249" autoAdjust="0"/>
  </p:normalViewPr>
  <p:slideViewPr>
    <p:cSldViewPr>
      <p:cViewPr varScale="1">
        <p:scale>
          <a:sx n="88" d="100"/>
          <a:sy n="88" d="100"/>
        </p:scale>
        <p:origin x="96" y="5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27-Apr-19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30690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 Part 2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Concept of Regularization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9233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54" name="Oval 53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minimize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this hypothesis, we’ll get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overfits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Suppose that we penalize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make them really small by modifying the cost function as follows: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everything else the same, the only way to reduce (and minimize) the cost in the same way as before is to ensure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become really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really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small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set to 0 to get back the original cost i.e.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close to 0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Also the effect of almost excluding the third and fourth order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  <a:blipFill>
                <a:blip r:embed="rId10"/>
                <a:stretch>
                  <a:fillRect l="-1701" t="-1111" r="-187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minimize</m:t>
                          </m:r>
                        </m:e>
                        <m:lim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lim>
                      </m:limLow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  <a:blipFill>
                <a:blip r:embed="rId11"/>
                <a:stretch>
                  <a:fillRect t="-90698" b="-1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flipV="1">
            <a:off x="4364776" y="750593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22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" grpId="0"/>
      <p:bldP spid="79" grpId="0"/>
      <p:bldP spid="82" grpId="0"/>
      <p:bldP spid="82" grpId="1"/>
      <p:bldP spid="83" grpId="0"/>
      <p:bldP spid="83" grpId="1"/>
      <p:bldP spid="85" grpId="0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355006" cy="16530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As the manager of a hamburger joint, you’re selling 10 200g hamburgers per day @ R10 per hamburger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“cost” of a burger is: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At this cost, the boss is making a handsome R2000 per day in profits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Life is good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3596" y="1191528"/>
                <a:ext cx="1975862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6" y="1191528"/>
                <a:ext cx="1975862" cy="280141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82625" y="1405672"/>
                <a:ext cx="1848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.50+1.20+1.50=</m:t>
                      </m:r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6.20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5" y="1405672"/>
                <a:ext cx="184819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10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 txBox="1"/>
          <p:nvPr/>
        </p:nvSpPr>
        <p:spPr>
          <a:xfrm>
            <a:off x="347294" y="497292"/>
            <a:ext cx="5355006" cy="26404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Suddenly, the centre announces that they are supporting “animal rights” or some weird thing like that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are imposing an extra “cost” on every kg of meat you sell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will charge you 1cent for every 1g of meat you sell (basically the weight of the meat)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“cost” of a burger now changes: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Unfortunately, the boss says he’s not willing to accept that much less profit and orders you to reduce the new cost down to R6.50 </a:t>
            </a:r>
            <a:r>
              <a:rPr lang="en-ZA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somehow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You’ve got to reduce your cost somehow to keep profits constant</a:t>
            </a:r>
          </a:p>
          <a:p>
            <a:pPr marL="469900" lvl="1">
              <a:spcBef>
                <a:spcPts val="90"/>
              </a:spcBef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prices at which you’re buying meat, veggies and rolls are also still the same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can you change to keep the cost the same as it was before?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Reducing the “weight” of the burger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8836" y="1550079"/>
            <a:ext cx="391188" cy="210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35100" y="1734215"/>
                <a:ext cx="29447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.50+     1.20 + 1.50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01=</m:t>
                      </m:r>
                      <m:r>
                        <m:rPr>
                          <m:nor/>
                        </m:rPr>
                        <a:rPr lang="en-ZA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8.20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1734215"/>
                <a:ext cx="294471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150773" y="1529719"/>
                <a:ext cx="2922275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" y="1529719"/>
                <a:ext cx="2922275" cy="28014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56882" y="1462143"/>
            <a:ext cx="1354243" cy="457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263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 txBox="1"/>
          <p:nvPr/>
        </p:nvSpPr>
        <p:spPr>
          <a:xfrm>
            <a:off x="347294" y="497292"/>
            <a:ext cx="5355006" cy="8322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Here’s what needs to happen to get the new cost down from R8.20 to R6.50: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62115" y="1255871"/>
                <a:ext cx="2949654" cy="25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6.50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.50+     1.20 + 1.50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255871"/>
                <a:ext cx="2949654" cy="25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150773" y="957921"/>
                <a:ext cx="2850139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10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" y="957921"/>
                <a:ext cx="2850139" cy="28014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62115" y="1537054"/>
                <a:ext cx="2531590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6.50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.50+     1.20 + 1.50</m:t>
                              </m:r>
                            </m:e>
                          </m:d>
                        </m:num>
                        <m:den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537054"/>
                <a:ext cx="2531590" cy="390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62115" y="1919614"/>
                <a:ext cx="2531590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6.50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.50+     1.20 + 1.50</m:t>
                              </m:r>
                            </m:e>
                          </m:d>
                        </m:num>
                        <m:den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919614"/>
                <a:ext cx="2531590" cy="3909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26840" y="2465454"/>
                <a:ext cx="1383392" cy="25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meat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40" y="2465454"/>
                <a:ext cx="1383392" cy="25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935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54" name="Oval 53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minimize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this hypothesis, we’ll get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overfits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Suppose that we penalize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make them really small by modifying the cost function as follows: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everything else the same, the only way to reduce (and minimize) the cost in the same way as before is to ensure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become really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really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small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set to 0 to get back the original cost i.e.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close to 0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Also the effect of almost excluding the third and fourth order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  <a:blipFill>
                <a:blip r:embed="rId10"/>
                <a:stretch>
                  <a:fillRect l="-1701" t="-1111" r="-187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minimize</m:t>
                          </m:r>
                        </m:e>
                        <m:lim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lim>
                      </m:limLow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  <a:blipFill>
                <a:blip r:embed="rId11"/>
                <a:stretch>
                  <a:fillRect t="-90698" b="-1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flipV="1">
            <a:off x="4364776" y="750593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98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" grpId="0"/>
      <p:bldP spid="79" grpId="0"/>
      <p:bldP spid="82" grpId="0"/>
      <p:bldP spid="82" grpId="1"/>
      <p:bldP spid="83" grpId="0"/>
      <p:bldP spid="83" grpId="1"/>
      <p:bldP spid="85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278806" cy="282173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the example we saw: we knew which terms were higher-order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Adding those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specific terms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cost function reduced their weights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practice: we aren’t always sure which features we need to regularize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regularize ALL of the weights 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equally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add all of them to the cost function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normal cost function that we had before (either for linear or logistic regression)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don’t regularize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so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starts from 1, not 0.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5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regularization parameter which helps control how much to regularize: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means that the whole regularization term falls away i.e. no regularization at all – potential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overfitting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–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variance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means increasing amount of regularization by penalizing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at the same time – moving towards </a:t>
                </a:r>
                <a:r>
                  <a:rPr lang="en-US" sz="1000" b="1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underfitting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–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bias</a:t>
                </a: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78806" cy="2821735"/>
              </a:xfrm>
              <a:prstGeom prst="rect">
                <a:avLst/>
              </a:prstGeom>
              <a:blipFill>
                <a:blip r:embed="rId4"/>
                <a:stretch>
                  <a:fillRect l="-1155" t="-1082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61919" y="1516750"/>
                <a:ext cx="1039387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19" y="1516750"/>
                <a:ext cx="1039387" cy="267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121196" y="1380128"/>
                <a:ext cx="92313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96" y="1380128"/>
                <a:ext cx="923137" cy="529247"/>
              </a:xfrm>
              <a:prstGeom prst="rect">
                <a:avLst/>
              </a:prstGeom>
              <a:blipFill>
                <a:blip r:embed="rId6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7911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>
                <a:solidFill>
                  <a:srgbClr val="22373A"/>
                </a:solidFill>
                <a:latin typeface="Trebuchet MS"/>
                <a:cs typeface="Trebuchet MS"/>
              </a:rPr>
              <a:t>Regularized Linear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endParaRPr lang="en-US" sz="1400" spc="-4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212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116964" y="1494984"/>
            <a:ext cx="1383078" cy="5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60336" y="850832"/>
            <a:ext cx="253525" cy="1809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875973" y="694357"/>
            <a:ext cx="595813" cy="4889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278806" cy="9989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we arrived at previously: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 for linear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  <a:blipFill>
                <a:blip r:embed="rId4"/>
                <a:stretch>
                  <a:fillRect t="-89655" r="-3788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33735" y="1496283"/>
                <a:ext cx="2147383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35" y="1496283"/>
                <a:ext cx="2147383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594389" y="2333137"/>
                <a:ext cx="2428229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89" y="2333137"/>
                <a:ext cx="2428229" cy="581441"/>
              </a:xfrm>
              <a:prstGeom prst="rect">
                <a:avLst/>
              </a:prstGeom>
              <a:blipFill>
                <a:blip r:embed="rId6"/>
                <a:stretch>
                  <a:fillRect t="-75789" r="-25628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8260" y="2486132"/>
                <a:ext cx="634661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60" y="2486132"/>
                <a:ext cx="634661" cy="267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21412" y="2491091"/>
                <a:ext cx="4546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12" y="2491091"/>
                <a:ext cx="454612" cy="24622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3629416" y="1484315"/>
            <a:ext cx="634931" cy="5281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00825" y="1483744"/>
                <a:ext cx="923138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25" y="1483744"/>
                <a:ext cx="923138" cy="529247"/>
              </a:xfrm>
              <a:prstGeom prst="rect">
                <a:avLst/>
              </a:prstGeom>
              <a:blipFill>
                <a:blip r:embed="rId9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018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6" grpId="0"/>
      <p:bldP spid="67" grpId="0"/>
      <p:bldP spid="12" grpId="0"/>
      <p:bldP spid="12" grpId="1"/>
      <p:bldP spid="14" grpId="0"/>
      <p:bldP spid="70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the new cost function, we can simply apply gradient descent (or any other optimization/minimization technique) as 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involves making continuous updates to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minimize the cost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  <a:blipFill>
                <a:blip r:embed="rId4"/>
                <a:stretch>
                  <a:fillRect l="-1139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5100" y="1065994"/>
                <a:ext cx="2704971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1065994"/>
                <a:ext cx="2704971" cy="581441"/>
              </a:xfrm>
              <a:prstGeom prst="rect">
                <a:avLst/>
              </a:prstGeom>
              <a:blipFill>
                <a:blip r:embed="rId5"/>
                <a:stretch>
                  <a:fillRect t="-75789" r="-23198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23317" y="2014321"/>
            <a:ext cx="2514600" cy="1004279"/>
            <a:chOff x="1653759" y="2175550"/>
            <a:chExt cx="2514600" cy="1004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72000" tIns="0" rIns="0" bIns="36000">
                  <a:spAutoFit/>
                </a:bodyPr>
                <a:lstStyle/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convergence:</a:t>
                  </a: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  <a:tabLst>
                      <a:tab pos="266700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tabLst>
                      <a:tab pos="266700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>
                    <a:tabLst>
                      <a:tab pos="358775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/>
              <p:cNvSpPr txBox="1"/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be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same update rules as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thing has changed here: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because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changed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  <a:blipFill>
                <a:blip r:embed="rId8"/>
                <a:stretch>
                  <a:fillRect l="-2336" t="-3205" r="-46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570150" y="2560921"/>
            <a:ext cx="564182" cy="424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72681" y="1261307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  <p:sp>
        <p:nvSpPr>
          <p:cNvPr id="11" name="Freeform 10"/>
          <p:cNvSpPr/>
          <p:nvPr/>
        </p:nvSpPr>
        <p:spPr>
          <a:xfrm>
            <a:off x="4920182" y="1473717"/>
            <a:ext cx="504499" cy="1295808"/>
          </a:xfrm>
          <a:custGeom>
            <a:avLst/>
            <a:gdLst>
              <a:gd name="connsiteX0" fmla="*/ 234648 w 504499"/>
              <a:gd name="connsiteY0" fmla="*/ 1295808 h 1295808"/>
              <a:gd name="connsiteX1" fmla="*/ 498699 w 504499"/>
              <a:gd name="connsiteY1" fmla="*/ 977968 h 1295808"/>
              <a:gd name="connsiteX2" fmla="*/ 9715 w 504499"/>
              <a:gd name="connsiteY2" fmla="*/ 322730 h 1295808"/>
              <a:gd name="connsiteX3" fmla="*/ 219978 w 504499"/>
              <a:gd name="connsiteY3" fmla="*/ 0 h 12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99" h="1295808">
                <a:moveTo>
                  <a:pt x="234648" y="1295808"/>
                </a:moveTo>
                <a:cubicBezTo>
                  <a:pt x="385418" y="1217978"/>
                  <a:pt x="536188" y="1140148"/>
                  <a:pt x="498699" y="977968"/>
                </a:cubicBezTo>
                <a:cubicBezTo>
                  <a:pt x="461210" y="815788"/>
                  <a:pt x="56168" y="485725"/>
                  <a:pt x="9715" y="322730"/>
                </a:cubicBezTo>
                <a:cubicBezTo>
                  <a:pt x="-36739" y="159735"/>
                  <a:pt x="91619" y="79867"/>
                  <a:pt x="219978" y="0"/>
                </a:cubicBezTo>
              </a:path>
            </a:pathLst>
          </a:custGeom>
          <a:noFill/>
          <a:ln w="9525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93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1: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EF6C00"/>
                </a:solidFill>
                <a:latin typeface="Trebuchet MS"/>
                <a:cs typeface="Trebuchet MS"/>
              </a:rPr>
              <a:t>Part 2: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EF6C00"/>
                </a:solidFill>
                <a:latin typeface="Trebuchet MS"/>
                <a:cs typeface="Trebuchet MS"/>
              </a:rPr>
              <a:t>Overfitting and Underfitting</a:t>
            </a:r>
            <a:endParaRPr lang="en-US" sz="1100" spc="-55" dirty="0">
              <a:solidFill>
                <a:srgbClr val="EF6C00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3: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 With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860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Regularized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24658" y="1531947"/>
            <a:ext cx="4368042" cy="1582484"/>
            <a:chOff x="2932947" y="1393826"/>
            <a:chExt cx="2609816" cy="1379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0" y="1393826"/>
                  <a:ext cx="2595093" cy="137947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endParaRPr lang="en-US" sz="4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5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400" dirty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400" dirty="0" smtClean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0" y="1393826"/>
                  <a:ext cx="2595093" cy="1379474"/>
                </a:xfrm>
                <a:prstGeom prst="rect">
                  <a:avLst/>
                </a:prstGeom>
                <a:blipFill>
                  <a:blip r:embed="rId3"/>
                  <a:stretch>
                    <a:fillRect l="-2101" t="-305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blipFill>
                  <a:blip r:embed="rId4"/>
                  <a:stretch>
                    <a:fillRect t="-122368" b="-18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ZA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blipFill>
                  <a:blip r:embed="rId5"/>
                  <a:stretch>
                    <a:fillRect t="-125333" b="-1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21226" y="551326"/>
                <a:ext cx="3248453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6" y="551326"/>
                <a:ext cx="3248453" cy="581441"/>
              </a:xfrm>
              <a:prstGeom prst="rect">
                <a:avLst/>
              </a:prstGeom>
              <a:blipFill>
                <a:blip r:embed="rId6"/>
                <a:stretch>
                  <a:fillRect t="-75000" r="-18949" b="-11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776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9783" y="2699192"/>
            <a:ext cx="561788" cy="391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8804" y="1119773"/>
            <a:ext cx="434653" cy="391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278806" cy="151368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update rule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exactly the same as before: we’re not regularizing it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update rules for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are different; they now have an added term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slightly restructure this update rule, something interesting emerges: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78806" cy="1513684"/>
              </a:xfrm>
              <a:prstGeom prst="rect">
                <a:avLst/>
              </a:prstGeom>
              <a:blipFill>
                <a:blip r:embed="rId4"/>
                <a:stretch>
                  <a:fillRect l="-1155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7735" y="1082064"/>
                <a:ext cx="3111567" cy="4612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1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ZA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ZA" sz="1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ZA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11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35" y="1082064"/>
                <a:ext cx="3111567" cy="461280"/>
              </a:xfrm>
              <a:prstGeom prst="rect">
                <a:avLst/>
              </a:prstGeom>
              <a:blipFill>
                <a:blip r:embed="rId5"/>
                <a:stretch>
                  <a:fillRect t="-125333" b="-1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8658" y="1877739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1877739"/>
                <a:ext cx="3111567" cy="377604"/>
              </a:xfrm>
              <a:prstGeom prst="rect">
                <a:avLst/>
              </a:prstGeom>
              <a:blipFill>
                <a:blip r:embed="rId6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8658" y="2293375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2293375"/>
                <a:ext cx="3111567" cy="377604"/>
              </a:xfrm>
              <a:prstGeom prst="rect">
                <a:avLst/>
              </a:prstGeom>
              <a:blipFill>
                <a:blip r:embed="rId7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8658" y="2701071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2701071"/>
                <a:ext cx="3111567" cy="377604"/>
              </a:xfrm>
              <a:prstGeom prst="rect">
                <a:avLst/>
              </a:prstGeom>
              <a:blipFill>
                <a:blip r:embed="rId8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51200" y="1906103"/>
                <a:ext cx="2514600" cy="1287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will usually be larger than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term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0.01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Therefore, also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e.g. 0.99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Multiplying this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shrinking by e.g. 1% it before the update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1906103"/>
                <a:ext cx="2514600" cy="1287468"/>
              </a:xfrm>
              <a:prstGeom prst="rect">
                <a:avLst/>
              </a:prstGeom>
              <a:blipFill>
                <a:blip r:embed="rId9"/>
                <a:stretch>
                  <a:fillRect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353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18393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Now that we know the details, we can use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fit a regularized model as follows: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1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Ridge</a:t>
                </a: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model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Ridge(alpha=          )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model.fit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should</a:t>
                </a:r>
                <a:r>
                  <a:rPr lang="en-US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contain the extra column of 1s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Ridge class has other parameters: find out what they are/do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183931"/>
              </a:xfrm>
              <a:prstGeom prst="rect">
                <a:avLst/>
              </a:prstGeom>
              <a:blipFill>
                <a:blip r:embed="rId2"/>
                <a:stretch>
                  <a:fillRect l="-1236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307367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 – Using </a:t>
            </a:r>
            <a:r>
              <a:rPr lang="en-US" sz="1400" dirty="0" err="1">
                <a:solidFill>
                  <a:srgbClr val="EF6C00"/>
                </a:solidFill>
                <a:latin typeface="Trebuchet MS"/>
                <a:cs typeface="Trebuchet MS"/>
              </a:rPr>
              <a:t>sklearn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4091" y="1138899"/>
            <a:ext cx="304800" cy="1885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8860" y="1076967"/>
                <a:ext cx="50821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10</a:t>
                </a:r>
                <a:endParaRPr lang="en-US" sz="10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0" y="1076967"/>
                <a:ext cx="508216" cy="25391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 rot="15313966" flipH="1" flipV="1">
            <a:off x="2298553" y="818138"/>
            <a:ext cx="310026" cy="654567"/>
          </a:xfrm>
          <a:custGeom>
            <a:avLst/>
            <a:gdLst>
              <a:gd name="connsiteX0" fmla="*/ 264160 w 264160"/>
              <a:gd name="connsiteY0" fmla="*/ 264160 h 264160"/>
              <a:gd name="connsiteX1" fmla="*/ 218440 w 264160"/>
              <a:gd name="connsiteY1" fmla="*/ 111760 h 264160"/>
              <a:gd name="connsiteX2" fmla="*/ 91440 w 264160"/>
              <a:gd name="connsiteY2" fmla="*/ 182880 h 264160"/>
              <a:gd name="connsiteX3" fmla="*/ 0 w 264160"/>
              <a:gd name="connsiteY3" fmla="*/ 0 h 264160"/>
              <a:gd name="connsiteX0" fmla="*/ 178313 w 178313"/>
              <a:gd name="connsiteY0" fmla="*/ 376278 h 376278"/>
              <a:gd name="connsiteX1" fmla="*/ 132593 w 178313"/>
              <a:gd name="connsiteY1" fmla="*/ 223878 h 376278"/>
              <a:gd name="connsiteX2" fmla="*/ 5593 w 178313"/>
              <a:gd name="connsiteY2" fmla="*/ 294998 h 376278"/>
              <a:gd name="connsiteX3" fmla="*/ 95966 w 178313"/>
              <a:gd name="connsiteY3" fmla="*/ 0 h 376278"/>
              <a:gd name="connsiteX0" fmla="*/ 178313 w 224214"/>
              <a:gd name="connsiteY0" fmla="*/ 376278 h 376278"/>
              <a:gd name="connsiteX1" fmla="*/ 217713 w 224214"/>
              <a:gd name="connsiteY1" fmla="*/ 183642 h 376278"/>
              <a:gd name="connsiteX2" fmla="*/ 5593 w 224214"/>
              <a:gd name="connsiteY2" fmla="*/ 294998 h 376278"/>
              <a:gd name="connsiteX3" fmla="*/ 95966 w 224214"/>
              <a:gd name="connsiteY3" fmla="*/ 0 h 376278"/>
              <a:gd name="connsiteX0" fmla="*/ 143518 w 187453"/>
              <a:gd name="connsiteY0" fmla="*/ 376278 h 376278"/>
              <a:gd name="connsiteX1" fmla="*/ 182918 w 187453"/>
              <a:gd name="connsiteY1" fmla="*/ 183642 h 376278"/>
              <a:gd name="connsiteX2" fmla="*/ 7040 w 187453"/>
              <a:gd name="connsiteY2" fmla="*/ 217265 h 376278"/>
              <a:gd name="connsiteX3" fmla="*/ 61171 w 187453"/>
              <a:gd name="connsiteY3" fmla="*/ 0 h 376278"/>
              <a:gd name="connsiteX0" fmla="*/ 142868 w 186805"/>
              <a:gd name="connsiteY0" fmla="*/ 351006 h 351006"/>
              <a:gd name="connsiteX1" fmla="*/ 182268 w 186805"/>
              <a:gd name="connsiteY1" fmla="*/ 158370 h 351006"/>
              <a:gd name="connsiteX2" fmla="*/ 6390 w 186805"/>
              <a:gd name="connsiteY2" fmla="*/ 191993 h 351006"/>
              <a:gd name="connsiteX3" fmla="*/ 74754 w 186805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4078 w 204078"/>
              <a:gd name="connsiteY0" fmla="*/ 351006 h 351006"/>
              <a:gd name="connsiteX1" fmla="*/ 3414 w 204078"/>
              <a:gd name="connsiteY1" fmla="*/ 283675 h 351006"/>
              <a:gd name="connsiteX2" fmla="*/ 57914 w 204078"/>
              <a:gd name="connsiteY2" fmla="*/ 128426 h 351006"/>
              <a:gd name="connsiteX3" fmla="*/ 135964 w 204078"/>
              <a:gd name="connsiteY3" fmla="*/ 0 h 351006"/>
              <a:gd name="connsiteX0" fmla="*/ 201442 w 201442"/>
              <a:gd name="connsiteY0" fmla="*/ 351006 h 351006"/>
              <a:gd name="connsiteX1" fmla="*/ 778 w 201442"/>
              <a:gd name="connsiteY1" fmla="*/ 283675 h 351006"/>
              <a:gd name="connsiteX2" fmla="*/ 133328 w 201442"/>
              <a:gd name="connsiteY2" fmla="*/ 0 h 351006"/>
              <a:gd name="connsiteX0" fmla="*/ 202883 w 202883"/>
              <a:gd name="connsiteY0" fmla="*/ 255553 h 255553"/>
              <a:gd name="connsiteX1" fmla="*/ 2219 w 202883"/>
              <a:gd name="connsiteY1" fmla="*/ 188222 h 255553"/>
              <a:gd name="connsiteX2" fmla="*/ 99873 w 202883"/>
              <a:gd name="connsiteY2" fmla="*/ 0 h 255553"/>
              <a:gd name="connsiteX0" fmla="*/ 200884 w 1004568"/>
              <a:gd name="connsiteY0" fmla="*/ 351802 h 351802"/>
              <a:gd name="connsiteX1" fmla="*/ 220 w 1004568"/>
              <a:gd name="connsiteY1" fmla="*/ 284471 h 351802"/>
              <a:gd name="connsiteX2" fmla="*/ 1004569 w 1004568"/>
              <a:gd name="connsiteY2" fmla="*/ 0 h 3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568" h="351802">
                <a:moveTo>
                  <a:pt x="200884" y="351802"/>
                </a:moveTo>
                <a:cubicBezTo>
                  <a:pt x="71182" y="325806"/>
                  <a:pt x="17388" y="327063"/>
                  <a:pt x="220" y="284471"/>
                </a:cubicBezTo>
                <a:cubicBezTo>
                  <a:pt x="-16948" y="241879"/>
                  <a:pt x="976955" y="59099"/>
                  <a:pt x="1004569" y="0"/>
                </a:cubicBezTo>
              </a:path>
            </a:pathLst>
          </a:cu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0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5068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Normal Equation With Regularization</a:t>
            </a:r>
            <a:endParaRPr lang="ar-AE" dirty="0"/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203369" y="417921"/>
                <a:ext cx="5346531" cy="181972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feature matrix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the corresponding output matrix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following equation solves for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best fits the data with regularization: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Where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matrix added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100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a diagonal of 1s (apart from the top-left entry) and 0s everywhere else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346531" cy="1819729"/>
              </a:xfrm>
              <a:prstGeom prst="rect">
                <a:avLst/>
              </a:prstGeom>
              <a:blipFill>
                <a:blip r:embed="rId2"/>
                <a:stretch>
                  <a:fillRect l="-1254" t="-2349" b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50045" y="784225"/>
                <a:ext cx="2687018" cy="895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b="1" i="1" spc="-55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050" i="1" spc="-55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45" y="784225"/>
                <a:ext cx="2687018" cy="895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359" y="2060262"/>
            <a:ext cx="1932324" cy="1173075"/>
            <a:chOff x="931067" y="2060262"/>
            <a:chExt cx="1932324" cy="1173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31067" y="2460625"/>
                  <a:ext cx="1932324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1" i="1" spc="-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b="1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𝟏𝟓𝟓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𝟒𝟐𝟗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67" y="2460625"/>
                  <a:ext cx="1932324" cy="7727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528640" y="2246528"/>
              <a:ext cx="4081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Size</a:t>
              </a:r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823373" y="2185568"/>
              <a:ext cx="4866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#</a:t>
              </a:r>
              <a:r>
                <a:rPr lang="en-US" sz="1100" spc="-55" dirty="0" err="1" smtClean="0">
                  <a:solidFill>
                    <a:srgbClr val="35444F"/>
                  </a:solidFill>
                  <a:latin typeface="Trebuchet MS"/>
                </a:rPr>
                <a:t>Rms</a:t>
              </a:r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0851" y="2246528"/>
              <a:ext cx="3943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Age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2390504" y="2180488"/>
              <a:ext cx="50206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#</a:t>
              </a:r>
              <a:r>
                <a:rPr lang="en-US" sz="1100" spc="-55" dirty="0" err="1" smtClean="0">
                  <a:solidFill>
                    <a:srgbClr val="35444F"/>
                  </a:solidFill>
                  <a:latin typeface="Trebuchet MS"/>
                </a:rPr>
                <a:t>Grgs</a:t>
              </a:r>
              <a:endParaRPr lang="en-US" sz="11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79058" y="2246528"/>
            <a:ext cx="922176" cy="986809"/>
            <a:chOff x="3644900" y="2246528"/>
            <a:chExt cx="922176" cy="986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644900" y="2460625"/>
                  <a:ext cx="922176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pc="-55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1" i="1" spc="-55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1" i="1" spc="-55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b="1" i="1" spc="-55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6639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1681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3969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5095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b="1" i="1" spc="-55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2460625"/>
                  <a:ext cx="922176" cy="7727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3990909" y="2246528"/>
              <a:ext cx="4700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Price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66867" y="2422345"/>
                <a:ext cx="1256754" cy="849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b="1" i="1" spc="-5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1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67" y="2422345"/>
                <a:ext cx="1256754" cy="849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89642" y="2237650"/>
            <a:ext cx="21685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Regularization matrix for this data: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1355" y="888003"/>
            <a:ext cx="1314654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29686" y="2232025"/>
            <a:ext cx="2107377" cy="985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3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>
                <a:solidFill>
                  <a:srgbClr val="22373A"/>
                </a:solidFill>
                <a:latin typeface="Trebuchet MS"/>
                <a:cs typeface="Trebuchet MS"/>
              </a:rPr>
              <a:t>Regularized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</a:t>
            </a:r>
            <a:endParaRPr lang="en-US" sz="1400" spc="-4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Regularized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821612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241682" y="1568332"/>
            <a:ext cx="3071156" cy="5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60336" y="850832"/>
            <a:ext cx="253525" cy="1809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875973" y="694357"/>
            <a:ext cx="595813" cy="4889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278806" cy="1999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we arrived at previously: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 for logistic regression: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  <a:blipFill>
                <a:blip r:embed="rId4"/>
                <a:stretch>
                  <a:fillRect t="-89655" r="-3788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07857" y="1575623"/>
                <a:ext cx="3406574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57" y="1575623"/>
                <a:ext cx="3406574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446019" y="1572332"/>
            <a:ext cx="634931" cy="5281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17428" y="1571761"/>
                <a:ext cx="923138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428" y="1571761"/>
                <a:ext cx="923138" cy="529247"/>
              </a:xfrm>
              <a:prstGeom prst="rect">
                <a:avLst/>
              </a:prstGeom>
              <a:blipFill>
                <a:blip r:embed="rId6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6149" y="1703758"/>
                <a:ext cx="634661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9" y="1703758"/>
                <a:ext cx="634661" cy="267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56864" y="1712043"/>
                <a:ext cx="4546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4" y="1712043"/>
                <a:ext cx="454612" cy="24622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6237" y="2433323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37" y="2433323"/>
                <a:ext cx="1376787" cy="430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211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6" grpId="0"/>
      <p:bldP spid="70" grpId="0" animBg="1"/>
      <p:bldP spid="17" grpId="0"/>
      <p:bldP spid="16" grpId="0"/>
      <p:bldP spid="16" grpId="1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the new cost function, we can simply apply gradient descent (or any other optimization/minimization technique) as 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involves making continuous updates to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minimize the cost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  <a:blipFill>
                <a:blip r:embed="rId4"/>
                <a:stretch>
                  <a:fillRect l="-1139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2672" y="1000109"/>
                <a:ext cx="4440959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2" y="1000109"/>
                <a:ext cx="4440959" cy="529247"/>
              </a:xfrm>
              <a:prstGeom prst="rect">
                <a:avLst/>
              </a:prstGeom>
              <a:blipFill>
                <a:blip r:embed="rId5"/>
                <a:stretch>
                  <a:fillRect t="-89655" r="-1511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23317" y="2014321"/>
            <a:ext cx="2514600" cy="1004279"/>
            <a:chOff x="1653759" y="2175550"/>
            <a:chExt cx="2514600" cy="1004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72000" tIns="0" rIns="0" bIns="36000">
                  <a:spAutoFit/>
                </a:bodyPr>
                <a:lstStyle/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convergence:</a:t>
                  </a: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  <a:tabLst>
                      <a:tab pos="266700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tabLst>
                      <a:tab pos="266700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>
                    <a:tabLst>
                      <a:tab pos="358775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/>
              <p:cNvSpPr txBox="1"/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be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same update rules as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thing has changed here: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because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changed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  <a:blipFill>
                <a:blip r:embed="rId8"/>
                <a:stretch>
                  <a:fillRect l="-2336" t="-3205" r="-46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570150" y="2560921"/>
            <a:ext cx="564182" cy="424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72681" y="1261307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  <p:sp>
        <p:nvSpPr>
          <p:cNvPr id="11" name="Freeform 10"/>
          <p:cNvSpPr/>
          <p:nvPr/>
        </p:nvSpPr>
        <p:spPr>
          <a:xfrm>
            <a:off x="4920182" y="1473717"/>
            <a:ext cx="504499" cy="1295808"/>
          </a:xfrm>
          <a:custGeom>
            <a:avLst/>
            <a:gdLst>
              <a:gd name="connsiteX0" fmla="*/ 234648 w 504499"/>
              <a:gd name="connsiteY0" fmla="*/ 1295808 h 1295808"/>
              <a:gd name="connsiteX1" fmla="*/ 498699 w 504499"/>
              <a:gd name="connsiteY1" fmla="*/ 977968 h 1295808"/>
              <a:gd name="connsiteX2" fmla="*/ 9715 w 504499"/>
              <a:gd name="connsiteY2" fmla="*/ 322730 h 1295808"/>
              <a:gd name="connsiteX3" fmla="*/ 219978 w 504499"/>
              <a:gd name="connsiteY3" fmla="*/ 0 h 12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99" h="1295808">
                <a:moveTo>
                  <a:pt x="234648" y="1295808"/>
                </a:moveTo>
                <a:cubicBezTo>
                  <a:pt x="385418" y="1217978"/>
                  <a:pt x="536188" y="1140148"/>
                  <a:pt x="498699" y="977968"/>
                </a:cubicBezTo>
                <a:cubicBezTo>
                  <a:pt x="461210" y="815788"/>
                  <a:pt x="56168" y="485725"/>
                  <a:pt x="9715" y="322730"/>
                </a:cubicBezTo>
                <a:cubicBezTo>
                  <a:pt x="-36739" y="159735"/>
                  <a:pt x="91619" y="79867"/>
                  <a:pt x="219978" y="0"/>
                </a:cubicBezTo>
              </a:path>
            </a:pathLst>
          </a:custGeom>
          <a:noFill/>
          <a:ln w="9525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7440" y="1503128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0" y="1503128"/>
                <a:ext cx="1376787" cy="430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2665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5788" y="1531947"/>
            <a:ext cx="3597714" cy="1582484"/>
            <a:chOff x="2932947" y="1393826"/>
            <a:chExt cx="2149561" cy="1379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1" y="1393826"/>
                  <a:ext cx="2134837" cy="137947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endParaRPr lang="en-US" sz="4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5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400" dirty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400" dirty="0" smtClean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1" y="1393826"/>
                  <a:ext cx="2134837" cy="1379474"/>
                </a:xfrm>
                <a:prstGeom prst="rect">
                  <a:avLst/>
                </a:prstGeom>
                <a:blipFill>
                  <a:blip r:embed="rId3"/>
                  <a:stretch>
                    <a:fillRect l="-2381" t="-305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blipFill>
                  <a:blip r:embed="rId4"/>
                  <a:stretch>
                    <a:fillRect t="-122368" b="-18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ZA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blipFill>
                  <a:blip r:embed="rId5"/>
                  <a:stretch>
                    <a:fillRect l="-980" t="-125333" b="-1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37338" y="642444"/>
                <a:ext cx="2703753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38" y="642444"/>
                <a:ext cx="2703753" cy="511743"/>
              </a:xfrm>
              <a:prstGeom prst="rect">
                <a:avLst/>
              </a:prstGeom>
              <a:blipFill>
                <a:blip r:embed="rId6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/>
          <p:cNvSpPr txBox="1"/>
          <p:nvPr/>
        </p:nvSpPr>
        <p:spPr>
          <a:xfrm>
            <a:off x="4141091" y="1283764"/>
            <a:ext cx="1596769" cy="12554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appears to be identical to gradient descent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for regularized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 is NOT! The hypothesis here is that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90893" y="2600756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93" y="2600756"/>
                <a:ext cx="1376787" cy="430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0148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method='BFGS',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the cost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a list/vector of the gradients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  <a:blipFill>
                <a:blip r:embed="rId2"/>
                <a:stretch>
                  <a:fillRect l="-12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Regression Using Adv.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Optim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. Algorithms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9757" y="2739802"/>
                <a:ext cx="2745110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57" y="2739802"/>
                <a:ext cx="2745110" cy="511743"/>
              </a:xfrm>
              <a:prstGeom prst="rect">
                <a:avLst/>
              </a:prstGeom>
              <a:blipFill>
                <a:blip r:embed="rId3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702" y="2203681"/>
                <a:ext cx="4426212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2" y="2203681"/>
                <a:ext cx="4426212" cy="529247"/>
              </a:xfrm>
              <a:prstGeom prst="rect">
                <a:avLst/>
              </a:prstGeom>
              <a:blipFill>
                <a:blip r:embed="rId4"/>
                <a:stretch>
                  <a:fillRect t="-89655" r="-1501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853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method='BFGS',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will contain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values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must contain an extra column of zeros representing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  <a:blipFill>
                <a:blip r:embed="rId2"/>
                <a:stretch>
                  <a:fillRect l="-1236" t="-1733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 Using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Adv.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Optim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. Algorithms</a:t>
            </a:r>
            <a:endParaRPr lang="en-US"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67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 – Part 2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1137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Regression</a:t>
            </a: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68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81487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specifically for Logistic Regression: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random_state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=0, solver='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lbfgs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', </a:t>
                </a:r>
                <a:r>
                  <a:rPr lang="en-US" sz="105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multi_class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'auto‘, C =           )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clf.fit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(X, y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 in the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 is specified differently: it is specified via a parameter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which is the inverse of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the same goal as, but opposite effect to,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i.e.: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small means 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large i.e. </a:t>
                </a:r>
                <a:r>
                  <a:rPr lang="en-US" sz="105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more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large means 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small i.e. </a:t>
                </a:r>
                <a:r>
                  <a:rPr lang="en-US" sz="105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less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814873"/>
              </a:xfrm>
              <a:prstGeom prst="rect">
                <a:avLst/>
              </a:prstGeom>
              <a:blipFill>
                <a:blip r:embed="rId2"/>
                <a:stretch>
                  <a:fillRect l="-1236" t="-1518" b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Using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sklearn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5091" y="1108419"/>
            <a:ext cx="304800" cy="1885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08116" y="316041"/>
                <a:ext cx="758156" cy="3213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05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10</a:t>
                </a:r>
                <a:endParaRPr lang="en-US" sz="10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16" y="316041"/>
                <a:ext cx="758156" cy="32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 rot="15313966" flipH="1" flipV="1">
            <a:off x="4220324" y="480920"/>
            <a:ext cx="741430" cy="721974"/>
          </a:xfrm>
          <a:custGeom>
            <a:avLst/>
            <a:gdLst>
              <a:gd name="connsiteX0" fmla="*/ 264160 w 264160"/>
              <a:gd name="connsiteY0" fmla="*/ 264160 h 264160"/>
              <a:gd name="connsiteX1" fmla="*/ 218440 w 264160"/>
              <a:gd name="connsiteY1" fmla="*/ 111760 h 264160"/>
              <a:gd name="connsiteX2" fmla="*/ 91440 w 264160"/>
              <a:gd name="connsiteY2" fmla="*/ 182880 h 264160"/>
              <a:gd name="connsiteX3" fmla="*/ 0 w 264160"/>
              <a:gd name="connsiteY3" fmla="*/ 0 h 264160"/>
              <a:gd name="connsiteX0" fmla="*/ 178313 w 178313"/>
              <a:gd name="connsiteY0" fmla="*/ 376278 h 376278"/>
              <a:gd name="connsiteX1" fmla="*/ 132593 w 178313"/>
              <a:gd name="connsiteY1" fmla="*/ 223878 h 376278"/>
              <a:gd name="connsiteX2" fmla="*/ 5593 w 178313"/>
              <a:gd name="connsiteY2" fmla="*/ 294998 h 376278"/>
              <a:gd name="connsiteX3" fmla="*/ 95966 w 178313"/>
              <a:gd name="connsiteY3" fmla="*/ 0 h 376278"/>
              <a:gd name="connsiteX0" fmla="*/ 178313 w 224214"/>
              <a:gd name="connsiteY0" fmla="*/ 376278 h 376278"/>
              <a:gd name="connsiteX1" fmla="*/ 217713 w 224214"/>
              <a:gd name="connsiteY1" fmla="*/ 183642 h 376278"/>
              <a:gd name="connsiteX2" fmla="*/ 5593 w 224214"/>
              <a:gd name="connsiteY2" fmla="*/ 294998 h 376278"/>
              <a:gd name="connsiteX3" fmla="*/ 95966 w 224214"/>
              <a:gd name="connsiteY3" fmla="*/ 0 h 376278"/>
              <a:gd name="connsiteX0" fmla="*/ 143518 w 187453"/>
              <a:gd name="connsiteY0" fmla="*/ 376278 h 376278"/>
              <a:gd name="connsiteX1" fmla="*/ 182918 w 187453"/>
              <a:gd name="connsiteY1" fmla="*/ 183642 h 376278"/>
              <a:gd name="connsiteX2" fmla="*/ 7040 w 187453"/>
              <a:gd name="connsiteY2" fmla="*/ 217265 h 376278"/>
              <a:gd name="connsiteX3" fmla="*/ 61171 w 187453"/>
              <a:gd name="connsiteY3" fmla="*/ 0 h 376278"/>
              <a:gd name="connsiteX0" fmla="*/ 142868 w 186805"/>
              <a:gd name="connsiteY0" fmla="*/ 351006 h 351006"/>
              <a:gd name="connsiteX1" fmla="*/ 182268 w 186805"/>
              <a:gd name="connsiteY1" fmla="*/ 158370 h 351006"/>
              <a:gd name="connsiteX2" fmla="*/ 6390 w 186805"/>
              <a:gd name="connsiteY2" fmla="*/ 191993 h 351006"/>
              <a:gd name="connsiteX3" fmla="*/ 74754 w 186805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4078 w 204078"/>
              <a:gd name="connsiteY0" fmla="*/ 351006 h 351006"/>
              <a:gd name="connsiteX1" fmla="*/ 3414 w 204078"/>
              <a:gd name="connsiteY1" fmla="*/ 283675 h 351006"/>
              <a:gd name="connsiteX2" fmla="*/ 57914 w 204078"/>
              <a:gd name="connsiteY2" fmla="*/ 128426 h 351006"/>
              <a:gd name="connsiteX3" fmla="*/ 135964 w 204078"/>
              <a:gd name="connsiteY3" fmla="*/ 0 h 351006"/>
              <a:gd name="connsiteX0" fmla="*/ 201442 w 201442"/>
              <a:gd name="connsiteY0" fmla="*/ 351006 h 351006"/>
              <a:gd name="connsiteX1" fmla="*/ 778 w 201442"/>
              <a:gd name="connsiteY1" fmla="*/ 283675 h 351006"/>
              <a:gd name="connsiteX2" fmla="*/ 133328 w 201442"/>
              <a:gd name="connsiteY2" fmla="*/ 0 h 351006"/>
              <a:gd name="connsiteX0" fmla="*/ 202883 w 202883"/>
              <a:gd name="connsiteY0" fmla="*/ 255553 h 255553"/>
              <a:gd name="connsiteX1" fmla="*/ 2219 w 202883"/>
              <a:gd name="connsiteY1" fmla="*/ 188222 h 255553"/>
              <a:gd name="connsiteX2" fmla="*/ 99873 w 202883"/>
              <a:gd name="connsiteY2" fmla="*/ 0 h 255553"/>
              <a:gd name="connsiteX0" fmla="*/ 200884 w 1004568"/>
              <a:gd name="connsiteY0" fmla="*/ 351802 h 351802"/>
              <a:gd name="connsiteX1" fmla="*/ 220 w 1004568"/>
              <a:gd name="connsiteY1" fmla="*/ 284471 h 351802"/>
              <a:gd name="connsiteX2" fmla="*/ 1004569 w 1004568"/>
              <a:gd name="connsiteY2" fmla="*/ 0 h 351802"/>
              <a:gd name="connsiteX0" fmla="*/ 1621934 w 1621933"/>
              <a:gd name="connsiteY0" fmla="*/ 121837 h 121837"/>
              <a:gd name="connsiteX1" fmla="*/ 1421270 w 1621933"/>
              <a:gd name="connsiteY1" fmla="*/ 54506 h 121837"/>
              <a:gd name="connsiteX2" fmla="*/ 394 w 1621933"/>
              <a:gd name="connsiteY2" fmla="*/ 0 h 121837"/>
              <a:gd name="connsiteX0" fmla="*/ 1622125 w 1622124"/>
              <a:gd name="connsiteY0" fmla="*/ 121837 h 160560"/>
              <a:gd name="connsiteX1" fmla="*/ 947016 w 1622124"/>
              <a:gd name="connsiteY1" fmla="*/ 149527 h 160560"/>
              <a:gd name="connsiteX2" fmla="*/ 585 w 1622124"/>
              <a:gd name="connsiteY2" fmla="*/ 0 h 160560"/>
              <a:gd name="connsiteX0" fmla="*/ 1621960 w 1621959"/>
              <a:gd name="connsiteY0" fmla="*/ 130170 h 130170"/>
              <a:gd name="connsiteX1" fmla="*/ 1333453 w 1621959"/>
              <a:gd name="connsiteY1" fmla="*/ 10997 h 130170"/>
              <a:gd name="connsiteX2" fmla="*/ 420 w 1621959"/>
              <a:gd name="connsiteY2" fmla="*/ 8333 h 130170"/>
              <a:gd name="connsiteX0" fmla="*/ 1621960 w 1621959"/>
              <a:gd name="connsiteY0" fmla="*/ 130170 h 130170"/>
              <a:gd name="connsiteX1" fmla="*/ 1333453 w 1621959"/>
              <a:gd name="connsiteY1" fmla="*/ 10997 h 130170"/>
              <a:gd name="connsiteX2" fmla="*/ 420 w 1621959"/>
              <a:gd name="connsiteY2" fmla="*/ 8333 h 130170"/>
              <a:gd name="connsiteX0" fmla="*/ 1622031 w 1622030"/>
              <a:gd name="connsiteY0" fmla="*/ 127214 h 127214"/>
              <a:gd name="connsiteX1" fmla="*/ 1333524 w 1622030"/>
              <a:gd name="connsiteY1" fmla="*/ 8041 h 127214"/>
              <a:gd name="connsiteX2" fmla="*/ 491 w 1622030"/>
              <a:gd name="connsiteY2" fmla="*/ 5377 h 127214"/>
              <a:gd name="connsiteX0" fmla="*/ 1622063 w 1622062"/>
              <a:gd name="connsiteY0" fmla="*/ 126352 h 126352"/>
              <a:gd name="connsiteX1" fmla="*/ 1333556 w 1622062"/>
              <a:gd name="connsiteY1" fmla="*/ 7179 h 126352"/>
              <a:gd name="connsiteX2" fmla="*/ 523 w 1622062"/>
              <a:gd name="connsiteY2" fmla="*/ 4515 h 126352"/>
              <a:gd name="connsiteX0" fmla="*/ 1174776 w 1174775"/>
              <a:gd name="connsiteY0" fmla="*/ 178505 h 178505"/>
              <a:gd name="connsiteX1" fmla="*/ 886269 w 1174775"/>
              <a:gd name="connsiteY1" fmla="*/ 59332 h 178505"/>
              <a:gd name="connsiteX2" fmla="*/ 775 w 1174775"/>
              <a:gd name="connsiteY2" fmla="*/ 0 h 178505"/>
              <a:gd name="connsiteX0" fmla="*/ 1176882 w 1176881"/>
              <a:gd name="connsiteY0" fmla="*/ 178505 h 178505"/>
              <a:gd name="connsiteX1" fmla="*/ 346067 w 1176881"/>
              <a:gd name="connsiteY1" fmla="*/ 154210 h 178505"/>
              <a:gd name="connsiteX2" fmla="*/ 2881 w 1176881"/>
              <a:gd name="connsiteY2" fmla="*/ 0 h 178505"/>
              <a:gd name="connsiteX0" fmla="*/ 1176882 w 1176881"/>
              <a:gd name="connsiteY0" fmla="*/ 178505 h 179973"/>
              <a:gd name="connsiteX1" fmla="*/ 346067 w 1176881"/>
              <a:gd name="connsiteY1" fmla="*/ 154210 h 179973"/>
              <a:gd name="connsiteX2" fmla="*/ 2881 w 1176881"/>
              <a:gd name="connsiteY2" fmla="*/ 0 h 179973"/>
              <a:gd name="connsiteX0" fmla="*/ 1195251 w 1195250"/>
              <a:gd name="connsiteY0" fmla="*/ 178505 h 279573"/>
              <a:gd name="connsiteX1" fmla="*/ 155517 w 1195250"/>
              <a:gd name="connsiteY1" fmla="*/ 274959 h 279573"/>
              <a:gd name="connsiteX2" fmla="*/ 21250 w 1195250"/>
              <a:gd name="connsiteY2" fmla="*/ 0 h 279573"/>
              <a:gd name="connsiteX0" fmla="*/ 1195251 w 1195250"/>
              <a:gd name="connsiteY0" fmla="*/ 178505 h 281292"/>
              <a:gd name="connsiteX1" fmla="*/ 155517 w 1195250"/>
              <a:gd name="connsiteY1" fmla="*/ 274959 h 281292"/>
              <a:gd name="connsiteX2" fmla="*/ 21250 w 1195250"/>
              <a:gd name="connsiteY2" fmla="*/ 0 h 281292"/>
              <a:gd name="connsiteX0" fmla="*/ 1417148 w 1417147"/>
              <a:gd name="connsiteY0" fmla="*/ 0 h 98303"/>
              <a:gd name="connsiteX1" fmla="*/ 377414 w 1417147"/>
              <a:gd name="connsiteY1" fmla="*/ 96454 h 98303"/>
              <a:gd name="connsiteX2" fmla="*/ 2995 w 1417147"/>
              <a:gd name="connsiteY2" fmla="*/ 36880 h 98303"/>
              <a:gd name="connsiteX0" fmla="*/ 1414154 w 1414153"/>
              <a:gd name="connsiteY0" fmla="*/ 0 h 98506"/>
              <a:gd name="connsiteX1" fmla="*/ 374420 w 1414153"/>
              <a:gd name="connsiteY1" fmla="*/ 96454 h 98506"/>
              <a:gd name="connsiteX2" fmla="*/ 1 w 1414153"/>
              <a:gd name="connsiteY2" fmla="*/ 36880 h 98506"/>
              <a:gd name="connsiteX0" fmla="*/ 1414154 w 1414153"/>
              <a:gd name="connsiteY0" fmla="*/ 239 h 98745"/>
              <a:gd name="connsiteX1" fmla="*/ 374420 w 1414153"/>
              <a:gd name="connsiteY1" fmla="*/ 96693 h 98745"/>
              <a:gd name="connsiteX2" fmla="*/ 1 w 1414153"/>
              <a:gd name="connsiteY2" fmla="*/ 37119 h 98745"/>
              <a:gd name="connsiteX0" fmla="*/ 2028080 w 2028079"/>
              <a:gd name="connsiteY0" fmla="*/ 258 h 116490"/>
              <a:gd name="connsiteX1" fmla="*/ 988346 w 2028079"/>
              <a:gd name="connsiteY1" fmla="*/ 96712 h 116490"/>
              <a:gd name="connsiteX2" fmla="*/ 1 w 2028079"/>
              <a:gd name="connsiteY2" fmla="*/ 79833 h 116490"/>
              <a:gd name="connsiteX0" fmla="*/ 2044598 w 2044597"/>
              <a:gd name="connsiteY0" fmla="*/ 258 h 112994"/>
              <a:gd name="connsiteX1" fmla="*/ 1004864 w 2044597"/>
              <a:gd name="connsiteY1" fmla="*/ 96712 h 112994"/>
              <a:gd name="connsiteX2" fmla="*/ 16519 w 2044597"/>
              <a:gd name="connsiteY2" fmla="*/ 79833 h 112994"/>
              <a:gd name="connsiteX0" fmla="*/ 2044498 w 2044497"/>
              <a:gd name="connsiteY0" fmla="*/ 286 h 116475"/>
              <a:gd name="connsiteX1" fmla="*/ 1004764 w 2044497"/>
              <a:gd name="connsiteY1" fmla="*/ 96740 h 116475"/>
              <a:gd name="connsiteX2" fmla="*/ 16419 w 2044497"/>
              <a:gd name="connsiteY2" fmla="*/ 79861 h 116475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170 w 2043169"/>
              <a:gd name="connsiteY0" fmla="*/ 0 h 110711"/>
              <a:gd name="connsiteX1" fmla="*/ 1530080 w 2043169"/>
              <a:gd name="connsiteY1" fmla="*/ 73572 h 110711"/>
              <a:gd name="connsiteX2" fmla="*/ 1003436 w 2043169"/>
              <a:gd name="connsiteY2" fmla="*/ 96454 h 110711"/>
              <a:gd name="connsiteX3" fmla="*/ 15091 w 2043169"/>
              <a:gd name="connsiteY3" fmla="*/ 79575 h 110711"/>
              <a:gd name="connsiteX0" fmla="*/ 2044502 w 2044501"/>
              <a:gd name="connsiteY0" fmla="*/ 0 h 121933"/>
              <a:gd name="connsiteX1" fmla="*/ 1531412 w 2044501"/>
              <a:gd name="connsiteY1" fmla="*/ 73572 h 121933"/>
              <a:gd name="connsiteX2" fmla="*/ 924584 w 2044501"/>
              <a:gd name="connsiteY2" fmla="*/ 116449 h 121933"/>
              <a:gd name="connsiteX3" fmla="*/ 16423 w 2044501"/>
              <a:gd name="connsiteY3" fmla="*/ 79575 h 121933"/>
              <a:gd name="connsiteX0" fmla="*/ 2047726 w 2047725"/>
              <a:gd name="connsiteY0" fmla="*/ 0 h 129513"/>
              <a:gd name="connsiteX1" fmla="*/ 1534636 w 2047725"/>
              <a:gd name="connsiteY1" fmla="*/ 73572 h 129513"/>
              <a:gd name="connsiteX2" fmla="*/ 778501 w 2047725"/>
              <a:gd name="connsiteY2" fmla="*/ 126264 h 129513"/>
              <a:gd name="connsiteX3" fmla="*/ 19647 w 2047725"/>
              <a:gd name="connsiteY3" fmla="*/ 79575 h 129513"/>
              <a:gd name="connsiteX0" fmla="*/ 2047726 w 2047725"/>
              <a:gd name="connsiteY0" fmla="*/ 38 h 129551"/>
              <a:gd name="connsiteX1" fmla="*/ 1534636 w 2047725"/>
              <a:gd name="connsiteY1" fmla="*/ 73610 h 129551"/>
              <a:gd name="connsiteX2" fmla="*/ 778501 w 2047725"/>
              <a:gd name="connsiteY2" fmla="*/ 126302 h 129551"/>
              <a:gd name="connsiteX3" fmla="*/ 19647 w 2047725"/>
              <a:gd name="connsiteY3" fmla="*/ 79613 h 129551"/>
              <a:gd name="connsiteX0" fmla="*/ 2047510 w 2047509"/>
              <a:gd name="connsiteY0" fmla="*/ 38 h 126878"/>
              <a:gd name="connsiteX1" fmla="*/ 1466893 w 2047509"/>
              <a:gd name="connsiteY1" fmla="*/ 73563 h 126878"/>
              <a:gd name="connsiteX2" fmla="*/ 778285 w 2047509"/>
              <a:gd name="connsiteY2" fmla="*/ 126302 h 126878"/>
              <a:gd name="connsiteX3" fmla="*/ 19431 w 2047509"/>
              <a:gd name="connsiteY3" fmla="*/ 79613 h 126878"/>
              <a:gd name="connsiteX0" fmla="*/ 2047510 w 2047509"/>
              <a:gd name="connsiteY0" fmla="*/ 38 h 126878"/>
              <a:gd name="connsiteX1" fmla="*/ 1466893 w 2047509"/>
              <a:gd name="connsiteY1" fmla="*/ 73563 h 126878"/>
              <a:gd name="connsiteX2" fmla="*/ 778285 w 2047509"/>
              <a:gd name="connsiteY2" fmla="*/ 126302 h 126878"/>
              <a:gd name="connsiteX3" fmla="*/ 19431 w 2047509"/>
              <a:gd name="connsiteY3" fmla="*/ 79613 h 126878"/>
              <a:gd name="connsiteX0" fmla="*/ 2390606 w 2390605"/>
              <a:gd name="connsiteY0" fmla="*/ 38 h 126328"/>
              <a:gd name="connsiteX1" fmla="*/ 1809989 w 2390605"/>
              <a:gd name="connsiteY1" fmla="*/ 73563 h 126328"/>
              <a:gd name="connsiteX2" fmla="*/ 1121381 w 2390605"/>
              <a:gd name="connsiteY2" fmla="*/ 126302 h 126328"/>
              <a:gd name="connsiteX3" fmla="*/ 14076 w 2390605"/>
              <a:gd name="connsiteY3" fmla="*/ 74628 h 12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605" h="126328">
                <a:moveTo>
                  <a:pt x="2390606" y="38"/>
                </a:moveTo>
                <a:cubicBezTo>
                  <a:pt x="2155411" y="-1638"/>
                  <a:pt x="1974009" y="51839"/>
                  <a:pt x="1809989" y="73563"/>
                </a:cubicBezTo>
                <a:cubicBezTo>
                  <a:pt x="1645969" y="95287"/>
                  <a:pt x="1420700" y="126125"/>
                  <a:pt x="1121381" y="126302"/>
                </a:cubicBezTo>
                <a:cubicBezTo>
                  <a:pt x="822062" y="126479"/>
                  <a:pt x="-126285" y="127176"/>
                  <a:pt x="14076" y="74628"/>
                </a:cubicBezTo>
              </a:path>
            </a:pathLst>
          </a:cu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20420" y="552936"/>
                <a:ext cx="822982" cy="501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here: </a:t>
                </a:r>
              </a:p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0.1</a:t>
                </a:r>
                <a:endParaRPr lang="en-US" sz="11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20" y="552936"/>
                <a:ext cx="822982" cy="501676"/>
              </a:xfrm>
              <a:prstGeom prst="rect">
                <a:avLst/>
              </a:prstGeom>
              <a:blipFill>
                <a:blip r:embed="rId4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8100" y="2226945"/>
                <a:ext cx="568232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226945"/>
                <a:ext cx="568232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63700" y="2232025"/>
                <a:ext cx="58323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232025"/>
                <a:ext cx="583237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92341" y="2318427"/>
            <a:ext cx="297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33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/>
      <p:bldP spid="4" grpId="0"/>
      <p:bldP spid="1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Logistic Regression Part 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3517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Introduction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 and overfitting are problems that can arise that cause a model (either regression or classification) to perform very poorly on test (new) examples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We’ll describe these problems and then describe how we can mitigate them using a technique called “Regularization”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51253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510812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4402" y="387986"/>
            <a:ext cx="1593037" cy="1600067"/>
            <a:chOff x="3757181" y="1994903"/>
            <a:chExt cx="1593037" cy="13299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" r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778" y="717698"/>
            <a:ext cx="923477" cy="603155"/>
            <a:chOff x="4307526" y="2085751"/>
            <a:chExt cx="923477" cy="603155"/>
          </a:xfrm>
        </p:grpSpPr>
        <p:sp>
          <p:nvSpPr>
            <p:cNvPr id="22" name="Oval 21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083" y="648963"/>
            <a:ext cx="99546" cy="565758"/>
            <a:chOff x="798344" y="816603"/>
            <a:chExt cx="99546" cy="56575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5400000">
            <a:off x="1031447" y="1200447"/>
            <a:ext cx="99546" cy="565758"/>
            <a:chOff x="2806700" y="947441"/>
            <a:chExt cx="99546" cy="56575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01" y="384149"/>
            <a:ext cx="1619042" cy="1600067"/>
            <a:chOff x="3731176" y="1994903"/>
            <a:chExt cx="1619042" cy="13299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971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97254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8943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69171" y="645126"/>
            <a:ext cx="99546" cy="565758"/>
            <a:chOff x="798344" y="816603"/>
            <a:chExt cx="99546" cy="565758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2949048" y="1196610"/>
            <a:ext cx="99546" cy="565758"/>
            <a:chOff x="2806700" y="947441"/>
            <a:chExt cx="99546" cy="5657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 flipV="1">
            <a:off x="549624" y="563594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492489" y="717698"/>
            <a:ext cx="923477" cy="603155"/>
            <a:chOff x="4307526" y="2085751"/>
            <a:chExt cx="923477" cy="603155"/>
          </a:xfrm>
        </p:grpSpPr>
        <p:sp>
          <p:nvSpPr>
            <p:cNvPr id="115" name="Oval 114"/>
            <p:cNvSpPr/>
            <p:nvPr/>
          </p:nvSpPr>
          <p:spPr>
            <a:xfrm>
              <a:off x="4501729" y="24683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662700" y="221012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121" name="Oval 120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Freeform 125"/>
          <p:cNvSpPr/>
          <p:nvPr/>
        </p:nvSpPr>
        <p:spPr>
          <a:xfrm flipV="1">
            <a:off x="2413383" y="772065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096908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096908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183039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4"/>
              <p:cNvSpPr txBox="1"/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Underfitting: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too simple (too few features) and doesn’t fit the training examples very well or even at all (so 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very large) and so the model will also not reflect reality and doesn’t fit new (test) examples well either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model has high “bias” i.e. it has a biased (rigid, inflexible) nature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  <a:blipFill>
                <a:blip r:embed="rId12"/>
                <a:stretch>
                  <a:fillRect l="-1125" t="-4762" r="-1350" b="-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/>
          <p:cNvGrpSpPr/>
          <p:nvPr/>
        </p:nvGrpSpPr>
        <p:grpSpPr>
          <a:xfrm>
            <a:off x="529845" y="623087"/>
            <a:ext cx="1306459" cy="764168"/>
            <a:chOff x="535801" y="623087"/>
            <a:chExt cx="1306459" cy="764168"/>
          </a:xfrm>
        </p:grpSpPr>
        <p:sp>
          <p:nvSpPr>
            <p:cNvPr id="143" name="Multiply 142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758381" y="1334177"/>
            <a:ext cx="371608" cy="289727"/>
            <a:chOff x="1861542" y="53974"/>
            <a:chExt cx="371608" cy="289727"/>
          </a:xfrm>
        </p:grpSpPr>
        <p:sp>
          <p:nvSpPr>
            <p:cNvPr id="175" name="Multiply 174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6229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51253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5159627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Linear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4402" y="387986"/>
            <a:ext cx="1593037" cy="1600067"/>
            <a:chOff x="3757181" y="1994903"/>
            <a:chExt cx="1593037" cy="13299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" r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778" y="717698"/>
            <a:ext cx="923477" cy="603155"/>
            <a:chOff x="4307526" y="2085751"/>
            <a:chExt cx="923477" cy="603155"/>
          </a:xfrm>
        </p:grpSpPr>
        <p:sp>
          <p:nvSpPr>
            <p:cNvPr id="22" name="Oval 21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083" y="648963"/>
            <a:ext cx="99546" cy="565758"/>
            <a:chOff x="798344" y="816603"/>
            <a:chExt cx="99546" cy="56575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5400000">
            <a:off x="1031447" y="1200447"/>
            <a:ext cx="99546" cy="565758"/>
            <a:chOff x="2806700" y="947441"/>
            <a:chExt cx="99546" cy="56575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01" y="384149"/>
            <a:ext cx="1619042" cy="1600067"/>
            <a:chOff x="3731176" y="1994903"/>
            <a:chExt cx="1619042" cy="13299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971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97254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8943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69171" y="645126"/>
            <a:ext cx="99546" cy="565758"/>
            <a:chOff x="798344" y="816603"/>
            <a:chExt cx="99546" cy="565758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2949048" y="1196610"/>
            <a:ext cx="99546" cy="565758"/>
            <a:chOff x="2806700" y="947441"/>
            <a:chExt cx="99546" cy="5657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 flipV="1">
            <a:off x="549624" y="563594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492489" y="717698"/>
            <a:ext cx="923477" cy="603155"/>
            <a:chOff x="4307526" y="2085751"/>
            <a:chExt cx="923477" cy="603155"/>
          </a:xfrm>
        </p:grpSpPr>
        <p:sp>
          <p:nvSpPr>
            <p:cNvPr id="115" name="Oval 114"/>
            <p:cNvSpPr/>
            <p:nvPr/>
          </p:nvSpPr>
          <p:spPr>
            <a:xfrm>
              <a:off x="4501729" y="24683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662700" y="221012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121" name="Oval 120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Freeform 125"/>
          <p:cNvSpPr/>
          <p:nvPr/>
        </p:nvSpPr>
        <p:spPr>
          <a:xfrm flipV="1">
            <a:off x="2413383" y="772065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096908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096908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183039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4"/>
              <p:cNvSpPr txBox="1"/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Overfitting: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too complex (too many features) and fits the training examples very well or even perfectly (so 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ZA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but the model doesn’t reflect reality and doesn’t fit the test examples very well (or at all)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model has “high variance” i.e. it has a “too flexible” / “too variant” nature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  <a:blipFill>
                <a:blip r:embed="rId12"/>
                <a:stretch>
                  <a:fillRect l="-1125" t="-4762" b="-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345907" y="623087"/>
            <a:ext cx="1306459" cy="764168"/>
            <a:chOff x="535801" y="623087"/>
            <a:chExt cx="1306459" cy="764168"/>
          </a:xfrm>
        </p:grpSpPr>
        <p:sp>
          <p:nvSpPr>
            <p:cNvPr id="152" name="Multiply 15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y 16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y 16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ultiply 16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405327" y="623087"/>
            <a:ext cx="1306459" cy="764168"/>
            <a:chOff x="535801" y="623087"/>
            <a:chExt cx="1306459" cy="764168"/>
          </a:xfrm>
        </p:grpSpPr>
        <p:sp>
          <p:nvSpPr>
            <p:cNvPr id="166" name="Multiply 165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ultiply 166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ultiply 167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ultiply 168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ultiply 169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Multiply 170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Multiply 171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ultiply 172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Multiply 173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Multiply 174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ultiply 175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Multiply 176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Multiply 177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758381" y="1334177"/>
            <a:ext cx="371608" cy="289727"/>
            <a:chOff x="1861542" y="53974"/>
            <a:chExt cx="371608" cy="289727"/>
          </a:xfrm>
        </p:grpSpPr>
        <p:sp>
          <p:nvSpPr>
            <p:cNvPr id="185" name="Multiply 184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0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329285" y="114129"/>
            <a:ext cx="5237956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Logistic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01888" y="1859043"/>
                <a:ext cx="178606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8" y="1859043"/>
                <a:ext cx="1786066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355079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355079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441210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375835" y="487169"/>
            <a:ext cx="1334097" cy="1312386"/>
            <a:chOff x="3896820" y="412559"/>
            <a:chExt cx="1334097" cy="1312386"/>
          </a:xfrm>
        </p:grpSpPr>
        <p:cxnSp>
          <p:nvCxnSpPr>
            <p:cNvPr id="208" name="Straight Arrow Connector 207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375835" y="522761"/>
            <a:ext cx="1291726" cy="1227652"/>
            <a:chOff x="1284065" y="1256756"/>
            <a:chExt cx="1291726" cy="1227652"/>
          </a:xfrm>
        </p:grpSpPr>
        <p:sp>
          <p:nvSpPr>
            <p:cNvPr id="211" name="Oval 210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/>
              <p:cNvSpPr/>
              <p:nvPr/>
            </p:nvSpPr>
            <p:spPr>
              <a:xfrm>
                <a:off x="1535146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46" y="1140192"/>
                <a:ext cx="332142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851039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9" y="321002"/>
                <a:ext cx="222936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8" name="Group 237"/>
          <p:cNvGrpSpPr/>
          <p:nvPr/>
        </p:nvGrpSpPr>
        <p:grpSpPr>
          <a:xfrm>
            <a:off x="500653" y="818582"/>
            <a:ext cx="1027748" cy="907798"/>
            <a:chOff x="2460779" y="1297502"/>
            <a:chExt cx="1027748" cy="907798"/>
          </a:xfrm>
        </p:grpSpPr>
        <p:sp>
          <p:nvSpPr>
            <p:cNvPr id="239" name="Isosceles Triangle 238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361025" y="487169"/>
            <a:ext cx="1334097" cy="1312386"/>
            <a:chOff x="3896820" y="412559"/>
            <a:chExt cx="1334097" cy="1312386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2361025" y="522761"/>
            <a:ext cx="1291726" cy="1227652"/>
            <a:chOff x="1284065" y="1256756"/>
            <a:chExt cx="1291726" cy="1227652"/>
          </a:xfrm>
        </p:grpSpPr>
        <p:sp>
          <p:nvSpPr>
            <p:cNvPr id="258" name="Oval 257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3520336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36" y="1140192"/>
                <a:ext cx="332142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2836229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29" y="321002"/>
                <a:ext cx="222936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5" name="Group 284"/>
          <p:cNvGrpSpPr/>
          <p:nvPr/>
        </p:nvGrpSpPr>
        <p:grpSpPr>
          <a:xfrm>
            <a:off x="2485843" y="818582"/>
            <a:ext cx="1027748" cy="907798"/>
            <a:chOff x="2460779" y="1297502"/>
            <a:chExt cx="1027748" cy="907798"/>
          </a:xfrm>
        </p:grpSpPr>
        <p:sp>
          <p:nvSpPr>
            <p:cNvPr id="286" name="Isosceles Triangle 285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291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Isosceles Triangle 292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Isosceles Triangle 293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Isosceles Triangle 295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Isosceles Triangle 296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Isosceles Triangle 297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Isosceles Triangle 298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Isosceles Triangle 299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4301266" y="487169"/>
            <a:ext cx="1334097" cy="1312386"/>
            <a:chOff x="3896820" y="412559"/>
            <a:chExt cx="1334097" cy="1312386"/>
          </a:xfrm>
        </p:grpSpPr>
        <p:cxnSp>
          <p:nvCxnSpPr>
            <p:cNvPr id="302" name="Straight Arrow Connector 301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/>
          <p:nvPr/>
        </p:nvGrpSpPr>
        <p:grpSpPr>
          <a:xfrm>
            <a:off x="4301266" y="522761"/>
            <a:ext cx="1291726" cy="1227652"/>
            <a:chOff x="1284065" y="1256756"/>
            <a:chExt cx="1291726" cy="1227652"/>
          </a:xfrm>
        </p:grpSpPr>
        <p:sp>
          <p:nvSpPr>
            <p:cNvPr id="305" name="Oval 304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/>
              <p:cNvSpPr/>
              <p:nvPr/>
            </p:nvSpPr>
            <p:spPr>
              <a:xfrm>
                <a:off x="5460577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30" name="Rectangle 3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77" y="1140192"/>
                <a:ext cx="332142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/>
              <p:cNvSpPr/>
              <p:nvPr/>
            </p:nvSpPr>
            <p:spPr>
              <a:xfrm>
                <a:off x="4776470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31" name="Rectangle 3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70" y="321002"/>
                <a:ext cx="222936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up 331"/>
          <p:cNvGrpSpPr/>
          <p:nvPr/>
        </p:nvGrpSpPr>
        <p:grpSpPr>
          <a:xfrm>
            <a:off x="4426084" y="818582"/>
            <a:ext cx="1027748" cy="907798"/>
            <a:chOff x="2460779" y="1297502"/>
            <a:chExt cx="1027748" cy="907798"/>
          </a:xfrm>
        </p:grpSpPr>
        <p:sp>
          <p:nvSpPr>
            <p:cNvPr id="333" name="Isosceles Triangle 332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Isosceles Triangle 334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Isosceles Triangle 335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Isosceles Triangle 336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8" name="Oval 347"/>
          <p:cNvSpPr/>
          <p:nvPr/>
        </p:nvSpPr>
        <p:spPr>
          <a:xfrm>
            <a:off x="2622866" y="796269"/>
            <a:ext cx="810304" cy="810304"/>
          </a:xfrm>
          <a:prstGeom prst="ellipse">
            <a:avLst/>
          </a:pr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8"/>
          <p:cNvSpPr/>
          <p:nvPr/>
        </p:nvSpPr>
        <p:spPr>
          <a:xfrm>
            <a:off x="4407238" y="796522"/>
            <a:ext cx="1084598" cy="969645"/>
          </a:xfrm>
          <a:custGeom>
            <a:avLst/>
            <a:gdLst>
              <a:gd name="connsiteX0" fmla="*/ 17798 w 1084598"/>
              <a:gd name="connsiteY0" fmla="*/ 283845 h 969645"/>
              <a:gd name="connsiteX1" fmla="*/ 17798 w 1084598"/>
              <a:gd name="connsiteY1" fmla="*/ 283845 h 969645"/>
              <a:gd name="connsiteX2" fmla="*/ 12083 w 1084598"/>
              <a:gd name="connsiteY2" fmla="*/ 268605 h 969645"/>
              <a:gd name="connsiteX3" fmla="*/ 8273 w 1084598"/>
              <a:gd name="connsiteY3" fmla="*/ 262890 h 969645"/>
              <a:gd name="connsiteX4" fmla="*/ 2558 w 1084598"/>
              <a:gd name="connsiteY4" fmla="*/ 251460 h 969645"/>
              <a:gd name="connsiteX5" fmla="*/ 2558 w 1084598"/>
              <a:gd name="connsiteY5" fmla="*/ 209550 h 969645"/>
              <a:gd name="connsiteX6" fmla="*/ 4463 w 1084598"/>
              <a:gd name="connsiteY6" fmla="*/ 203835 h 969645"/>
              <a:gd name="connsiteX7" fmla="*/ 10178 w 1084598"/>
              <a:gd name="connsiteY7" fmla="*/ 182880 h 969645"/>
              <a:gd name="connsiteX8" fmla="*/ 12083 w 1084598"/>
              <a:gd name="connsiteY8" fmla="*/ 177165 h 969645"/>
              <a:gd name="connsiteX9" fmla="*/ 13988 w 1084598"/>
              <a:gd name="connsiteY9" fmla="*/ 171450 h 969645"/>
              <a:gd name="connsiteX10" fmla="*/ 17798 w 1084598"/>
              <a:gd name="connsiteY10" fmla="*/ 163830 h 969645"/>
              <a:gd name="connsiteX11" fmla="*/ 21608 w 1084598"/>
              <a:gd name="connsiteY11" fmla="*/ 150495 h 969645"/>
              <a:gd name="connsiteX12" fmla="*/ 25418 w 1084598"/>
              <a:gd name="connsiteY12" fmla="*/ 142875 h 969645"/>
              <a:gd name="connsiteX13" fmla="*/ 33038 w 1084598"/>
              <a:gd name="connsiteY13" fmla="*/ 131445 h 969645"/>
              <a:gd name="connsiteX14" fmla="*/ 42563 w 1084598"/>
              <a:gd name="connsiteY14" fmla="*/ 120015 h 969645"/>
              <a:gd name="connsiteX15" fmla="*/ 53993 w 1084598"/>
              <a:gd name="connsiteY15" fmla="*/ 112395 h 969645"/>
              <a:gd name="connsiteX16" fmla="*/ 69233 w 1084598"/>
              <a:gd name="connsiteY16" fmla="*/ 108585 h 969645"/>
              <a:gd name="connsiteX17" fmla="*/ 107333 w 1084598"/>
              <a:gd name="connsiteY17" fmla="*/ 112395 h 969645"/>
              <a:gd name="connsiteX18" fmla="*/ 114953 w 1084598"/>
              <a:gd name="connsiteY18" fmla="*/ 116205 h 969645"/>
              <a:gd name="connsiteX19" fmla="*/ 120668 w 1084598"/>
              <a:gd name="connsiteY19" fmla="*/ 118110 h 969645"/>
              <a:gd name="connsiteX20" fmla="*/ 143528 w 1084598"/>
              <a:gd name="connsiteY20" fmla="*/ 121920 h 969645"/>
              <a:gd name="connsiteX21" fmla="*/ 177818 w 1084598"/>
              <a:gd name="connsiteY21" fmla="*/ 120015 h 969645"/>
              <a:gd name="connsiteX22" fmla="*/ 196868 w 1084598"/>
              <a:gd name="connsiteY22" fmla="*/ 112395 h 969645"/>
              <a:gd name="connsiteX23" fmla="*/ 202583 w 1084598"/>
              <a:gd name="connsiteY23" fmla="*/ 110490 h 969645"/>
              <a:gd name="connsiteX24" fmla="*/ 210203 w 1084598"/>
              <a:gd name="connsiteY24" fmla="*/ 104775 h 969645"/>
              <a:gd name="connsiteX25" fmla="*/ 217823 w 1084598"/>
              <a:gd name="connsiteY25" fmla="*/ 100965 h 969645"/>
              <a:gd name="connsiteX26" fmla="*/ 223538 w 1084598"/>
              <a:gd name="connsiteY26" fmla="*/ 95250 h 969645"/>
              <a:gd name="connsiteX27" fmla="*/ 231158 w 1084598"/>
              <a:gd name="connsiteY27" fmla="*/ 91440 h 969645"/>
              <a:gd name="connsiteX28" fmla="*/ 242588 w 1084598"/>
              <a:gd name="connsiteY28" fmla="*/ 83820 h 969645"/>
              <a:gd name="connsiteX29" fmla="*/ 250208 w 1084598"/>
              <a:gd name="connsiteY29" fmla="*/ 80010 h 969645"/>
              <a:gd name="connsiteX30" fmla="*/ 255923 w 1084598"/>
              <a:gd name="connsiteY30" fmla="*/ 76200 h 969645"/>
              <a:gd name="connsiteX31" fmla="*/ 261638 w 1084598"/>
              <a:gd name="connsiteY31" fmla="*/ 74295 h 969645"/>
              <a:gd name="connsiteX32" fmla="*/ 273068 w 1084598"/>
              <a:gd name="connsiteY32" fmla="*/ 66675 h 969645"/>
              <a:gd name="connsiteX33" fmla="*/ 278783 w 1084598"/>
              <a:gd name="connsiteY33" fmla="*/ 64770 h 969645"/>
              <a:gd name="connsiteX34" fmla="*/ 284498 w 1084598"/>
              <a:gd name="connsiteY34" fmla="*/ 60960 h 969645"/>
              <a:gd name="connsiteX35" fmla="*/ 295928 w 1084598"/>
              <a:gd name="connsiteY35" fmla="*/ 57150 h 969645"/>
              <a:gd name="connsiteX36" fmla="*/ 301643 w 1084598"/>
              <a:gd name="connsiteY36" fmla="*/ 53340 h 969645"/>
              <a:gd name="connsiteX37" fmla="*/ 309263 w 1084598"/>
              <a:gd name="connsiteY37" fmla="*/ 51435 h 969645"/>
              <a:gd name="connsiteX38" fmla="*/ 314978 w 1084598"/>
              <a:gd name="connsiteY38" fmla="*/ 49530 h 969645"/>
              <a:gd name="connsiteX39" fmla="*/ 326408 w 1084598"/>
              <a:gd name="connsiteY39" fmla="*/ 47625 h 969645"/>
              <a:gd name="connsiteX40" fmla="*/ 337838 w 1084598"/>
              <a:gd name="connsiteY40" fmla="*/ 43815 h 969645"/>
              <a:gd name="connsiteX41" fmla="*/ 349268 w 1084598"/>
              <a:gd name="connsiteY41" fmla="*/ 40005 h 969645"/>
              <a:gd name="connsiteX42" fmla="*/ 354983 w 1084598"/>
              <a:gd name="connsiteY42" fmla="*/ 38100 h 969645"/>
              <a:gd name="connsiteX43" fmla="*/ 360698 w 1084598"/>
              <a:gd name="connsiteY43" fmla="*/ 36195 h 969645"/>
              <a:gd name="connsiteX44" fmla="*/ 372128 w 1084598"/>
              <a:gd name="connsiteY44" fmla="*/ 30480 h 969645"/>
              <a:gd name="connsiteX45" fmla="*/ 387368 w 1084598"/>
              <a:gd name="connsiteY45" fmla="*/ 22860 h 969645"/>
              <a:gd name="connsiteX46" fmla="*/ 406418 w 1084598"/>
              <a:gd name="connsiteY46" fmla="*/ 17145 h 969645"/>
              <a:gd name="connsiteX47" fmla="*/ 446423 w 1084598"/>
              <a:gd name="connsiteY47" fmla="*/ 19050 h 969645"/>
              <a:gd name="connsiteX48" fmla="*/ 452138 w 1084598"/>
              <a:gd name="connsiteY48" fmla="*/ 24765 h 969645"/>
              <a:gd name="connsiteX49" fmla="*/ 459758 w 1084598"/>
              <a:gd name="connsiteY49" fmla="*/ 41910 h 969645"/>
              <a:gd name="connsiteX50" fmla="*/ 461663 w 1084598"/>
              <a:gd name="connsiteY50" fmla="*/ 47625 h 969645"/>
              <a:gd name="connsiteX51" fmla="*/ 463568 w 1084598"/>
              <a:gd name="connsiteY51" fmla="*/ 72390 h 969645"/>
              <a:gd name="connsiteX52" fmla="*/ 465473 w 1084598"/>
              <a:gd name="connsiteY52" fmla="*/ 80010 h 969645"/>
              <a:gd name="connsiteX53" fmla="*/ 478808 w 1084598"/>
              <a:gd name="connsiteY53" fmla="*/ 97155 h 969645"/>
              <a:gd name="connsiteX54" fmla="*/ 484523 w 1084598"/>
              <a:gd name="connsiteY54" fmla="*/ 100965 h 969645"/>
              <a:gd name="connsiteX55" fmla="*/ 497858 w 1084598"/>
              <a:gd name="connsiteY55" fmla="*/ 112395 h 969645"/>
              <a:gd name="connsiteX56" fmla="*/ 507383 w 1084598"/>
              <a:gd name="connsiteY56" fmla="*/ 125730 h 969645"/>
              <a:gd name="connsiteX57" fmla="*/ 513098 w 1084598"/>
              <a:gd name="connsiteY57" fmla="*/ 133350 h 969645"/>
              <a:gd name="connsiteX58" fmla="*/ 520718 w 1084598"/>
              <a:gd name="connsiteY58" fmla="*/ 139065 h 969645"/>
              <a:gd name="connsiteX59" fmla="*/ 524528 w 1084598"/>
              <a:gd name="connsiteY59" fmla="*/ 144780 h 969645"/>
              <a:gd name="connsiteX60" fmla="*/ 543578 w 1084598"/>
              <a:gd name="connsiteY60" fmla="*/ 156210 h 969645"/>
              <a:gd name="connsiteX61" fmla="*/ 549293 w 1084598"/>
              <a:gd name="connsiteY61" fmla="*/ 160020 h 969645"/>
              <a:gd name="connsiteX62" fmla="*/ 581678 w 1084598"/>
              <a:gd name="connsiteY62" fmla="*/ 158115 h 969645"/>
              <a:gd name="connsiteX63" fmla="*/ 598823 w 1084598"/>
              <a:gd name="connsiteY63" fmla="*/ 144780 h 969645"/>
              <a:gd name="connsiteX64" fmla="*/ 604538 w 1084598"/>
              <a:gd name="connsiteY64" fmla="*/ 137160 h 969645"/>
              <a:gd name="connsiteX65" fmla="*/ 608348 w 1084598"/>
              <a:gd name="connsiteY65" fmla="*/ 131445 h 969645"/>
              <a:gd name="connsiteX66" fmla="*/ 614063 w 1084598"/>
              <a:gd name="connsiteY66" fmla="*/ 125730 h 969645"/>
              <a:gd name="connsiteX67" fmla="*/ 617873 w 1084598"/>
              <a:gd name="connsiteY67" fmla="*/ 118110 h 969645"/>
              <a:gd name="connsiteX68" fmla="*/ 621683 w 1084598"/>
              <a:gd name="connsiteY68" fmla="*/ 112395 h 969645"/>
              <a:gd name="connsiteX69" fmla="*/ 625493 w 1084598"/>
              <a:gd name="connsiteY69" fmla="*/ 99060 h 969645"/>
              <a:gd name="connsiteX70" fmla="*/ 629303 w 1084598"/>
              <a:gd name="connsiteY70" fmla="*/ 91440 h 969645"/>
              <a:gd name="connsiteX71" fmla="*/ 631208 w 1084598"/>
              <a:gd name="connsiteY71" fmla="*/ 85725 h 969645"/>
              <a:gd name="connsiteX72" fmla="*/ 635018 w 1084598"/>
              <a:gd name="connsiteY72" fmla="*/ 78105 h 969645"/>
              <a:gd name="connsiteX73" fmla="*/ 638828 w 1084598"/>
              <a:gd name="connsiteY73" fmla="*/ 68580 h 969645"/>
              <a:gd name="connsiteX74" fmla="*/ 650258 w 1084598"/>
              <a:gd name="connsiteY74" fmla="*/ 57150 h 969645"/>
              <a:gd name="connsiteX75" fmla="*/ 659783 w 1084598"/>
              <a:gd name="connsiteY75" fmla="*/ 43815 h 969645"/>
              <a:gd name="connsiteX76" fmla="*/ 663593 w 1084598"/>
              <a:gd name="connsiteY76" fmla="*/ 38100 h 969645"/>
              <a:gd name="connsiteX77" fmla="*/ 675023 w 1084598"/>
              <a:gd name="connsiteY77" fmla="*/ 26670 h 969645"/>
              <a:gd name="connsiteX78" fmla="*/ 692168 w 1084598"/>
              <a:gd name="connsiteY78" fmla="*/ 11430 h 969645"/>
              <a:gd name="connsiteX79" fmla="*/ 697883 w 1084598"/>
              <a:gd name="connsiteY79" fmla="*/ 5715 h 969645"/>
              <a:gd name="connsiteX80" fmla="*/ 722648 w 1084598"/>
              <a:gd name="connsiteY80" fmla="*/ 0 h 969645"/>
              <a:gd name="connsiteX81" fmla="*/ 745508 w 1084598"/>
              <a:gd name="connsiteY81" fmla="*/ 7620 h 969645"/>
              <a:gd name="connsiteX82" fmla="*/ 766463 w 1084598"/>
              <a:gd name="connsiteY82" fmla="*/ 15240 h 969645"/>
              <a:gd name="connsiteX83" fmla="*/ 779798 w 1084598"/>
              <a:gd name="connsiteY83" fmla="*/ 22860 h 969645"/>
              <a:gd name="connsiteX84" fmla="*/ 789323 w 1084598"/>
              <a:gd name="connsiteY84" fmla="*/ 41910 h 969645"/>
              <a:gd name="connsiteX85" fmla="*/ 787418 w 1084598"/>
              <a:gd name="connsiteY85" fmla="*/ 76200 h 969645"/>
              <a:gd name="connsiteX86" fmla="*/ 785513 w 1084598"/>
              <a:gd name="connsiteY86" fmla="*/ 81915 h 969645"/>
              <a:gd name="connsiteX87" fmla="*/ 783608 w 1084598"/>
              <a:gd name="connsiteY87" fmla="*/ 91440 h 969645"/>
              <a:gd name="connsiteX88" fmla="*/ 781703 w 1084598"/>
              <a:gd name="connsiteY88" fmla="*/ 97155 h 969645"/>
              <a:gd name="connsiteX89" fmla="*/ 777893 w 1084598"/>
              <a:gd name="connsiteY89" fmla="*/ 112395 h 969645"/>
              <a:gd name="connsiteX90" fmla="*/ 770273 w 1084598"/>
              <a:gd name="connsiteY90" fmla="*/ 125730 h 969645"/>
              <a:gd name="connsiteX91" fmla="*/ 766463 w 1084598"/>
              <a:gd name="connsiteY91" fmla="*/ 131445 h 969645"/>
              <a:gd name="connsiteX92" fmla="*/ 764558 w 1084598"/>
              <a:gd name="connsiteY92" fmla="*/ 137160 h 969645"/>
              <a:gd name="connsiteX93" fmla="*/ 758843 w 1084598"/>
              <a:gd name="connsiteY93" fmla="*/ 142875 h 969645"/>
              <a:gd name="connsiteX94" fmla="*/ 753128 w 1084598"/>
              <a:gd name="connsiteY94" fmla="*/ 150495 h 969645"/>
              <a:gd name="connsiteX95" fmla="*/ 745508 w 1084598"/>
              <a:gd name="connsiteY95" fmla="*/ 161925 h 969645"/>
              <a:gd name="connsiteX96" fmla="*/ 739793 w 1084598"/>
              <a:gd name="connsiteY96" fmla="*/ 165735 h 969645"/>
              <a:gd name="connsiteX97" fmla="*/ 730268 w 1084598"/>
              <a:gd name="connsiteY97" fmla="*/ 177165 h 969645"/>
              <a:gd name="connsiteX98" fmla="*/ 724553 w 1084598"/>
              <a:gd name="connsiteY98" fmla="*/ 180975 h 969645"/>
              <a:gd name="connsiteX99" fmla="*/ 722648 w 1084598"/>
              <a:gd name="connsiteY99" fmla="*/ 186690 h 969645"/>
              <a:gd name="connsiteX100" fmla="*/ 718838 w 1084598"/>
              <a:gd name="connsiteY100" fmla="*/ 192405 h 969645"/>
              <a:gd name="connsiteX101" fmla="*/ 716933 w 1084598"/>
              <a:gd name="connsiteY101" fmla="*/ 201930 h 969645"/>
              <a:gd name="connsiteX102" fmla="*/ 715028 w 1084598"/>
              <a:gd name="connsiteY102" fmla="*/ 209550 h 969645"/>
              <a:gd name="connsiteX103" fmla="*/ 718838 w 1084598"/>
              <a:gd name="connsiteY103" fmla="*/ 226695 h 969645"/>
              <a:gd name="connsiteX104" fmla="*/ 734078 w 1084598"/>
              <a:gd name="connsiteY104" fmla="*/ 240030 h 969645"/>
              <a:gd name="connsiteX105" fmla="*/ 745508 w 1084598"/>
              <a:gd name="connsiteY105" fmla="*/ 243840 h 969645"/>
              <a:gd name="connsiteX106" fmla="*/ 751223 w 1084598"/>
              <a:gd name="connsiteY106" fmla="*/ 247650 h 969645"/>
              <a:gd name="connsiteX107" fmla="*/ 770273 w 1084598"/>
              <a:gd name="connsiteY107" fmla="*/ 251460 h 969645"/>
              <a:gd name="connsiteX108" fmla="*/ 789323 w 1084598"/>
              <a:gd name="connsiteY108" fmla="*/ 253365 h 969645"/>
              <a:gd name="connsiteX109" fmla="*/ 796943 w 1084598"/>
              <a:gd name="connsiteY109" fmla="*/ 251460 h 969645"/>
              <a:gd name="connsiteX110" fmla="*/ 804563 w 1084598"/>
              <a:gd name="connsiteY110" fmla="*/ 249555 h 969645"/>
              <a:gd name="connsiteX111" fmla="*/ 823613 w 1084598"/>
              <a:gd name="connsiteY111" fmla="*/ 245745 h 969645"/>
              <a:gd name="connsiteX112" fmla="*/ 829328 w 1084598"/>
              <a:gd name="connsiteY112" fmla="*/ 243840 h 969645"/>
              <a:gd name="connsiteX113" fmla="*/ 850283 w 1084598"/>
              <a:gd name="connsiteY113" fmla="*/ 241935 h 969645"/>
              <a:gd name="connsiteX114" fmla="*/ 936008 w 1084598"/>
              <a:gd name="connsiteY114" fmla="*/ 243840 h 969645"/>
              <a:gd name="connsiteX115" fmla="*/ 945533 w 1084598"/>
              <a:gd name="connsiteY115" fmla="*/ 245745 h 969645"/>
              <a:gd name="connsiteX116" fmla="*/ 962678 w 1084598"/>
              <a:gd name="connsiteY116" fmla="*/ 247650 h 969645"/>
              <a:gd name="connsiteX117" fmla="*/ 976013 w 1084598"/>
              <a:gd name="connsiteY117" fmla="*/ 249555 h 969645"/>
              <a:gd name="connsiteX118" fmla="*/ 987443 w 1084598"/>
              <a:gd name="connsiteY118" fmla="*/ 251460 h 969645"/>
              <a:gd name="connsiteX119" fmla="*/ 1033163 w 1084598"/>
              <a:gd name="connsiteY119" fmla="*/ 257175 h 969645"/>
              <a:gd name="connsiteX120" fmla="*/ 1042688 w 1084598"/>
              <a:gd name="connsiteY120" fmla="*/ 262890 h 969645"/>
              <a:gd name="connsiteX121" fmla="*/ 1048403 w 1084598"/>
              <a:gd name="connsiteY121" fmla="*/ 264795 h 969645"/>
              <a:gd name="connsiteX122" fmla="*/ 1063643 w 1084598"/>
              <a:gd name="connsiteY122" fmla="*/ 274320 h 969645"/>
              <a:gd name="connsiteX123" fmla="*/ 1071263 w 1084598"/>
              <a:gd name="connsiteY123" fmla="*/ 285750 h 969645"/>
              <a:gd name="connsiteX124" fmla="*/ 1075073 w 1084598"/>
              <a:gd name="connsiteY124" fmla="*/ 293370 h 969645"/>
              <a:gd name="connsiteX125" fmla="*/ 1084598 w 1084598"/>
              <a:gd name="connsiteY125" fmla="*/ 310515 h 969645"/>
              <a:gd name="connsiteX126" fmla="*/ 1080788 w 1084598"/>
              <a:gd name="connsiteY126" fmla="*/ 331470 h 969645"/>
              <a:gd name="connsiteX127" fmla="*/ 1071263 w 1084598"/>
              <a:gd name="connsiteY127" fmla="*/ 344805 h 969645"/>
              <a:gd name="connsiteX128" fmla="*/ 1063643 w 1084598"/>
              <a:gd name="connsiteY128" fmla="*/ 356235 h 969645"/>
              <a:gd name="connsiteX129" fmla="*/ 1050308 w 1084598"/>
              <a:gd name="connsiteY129" fmla="*/ 367665 h 969645"/>
              <a:gd name="connsiteX130" fmla="*/ 1042688 w 1084598"/>
              <a:gd name="connsiteY130" fmla="*/ 373380 h 969645"/>
              <a:gd name="connsiteX131" fmla="*/ 1038878 w 1084598"/>
              <a:gd name="connsiteY131" fmla="*/ 379095 h 969645"/>
              <a:gd name="connsiteX132" fmla="*/ 1017923 w 1084598"/>
              <a:gd name="connsiteY132" fmla="*/ 403860 h 969645"/>
              <a:gd name="connsiteX133" fmla="*/ 1006493 w 1084598"/>
              <a:gd name="connsiteY133" fmla="*/ 419100 h 969645"/>
              <a:gd name="connsiteX134" fmla="*/ 1004588 w 1084598"/>
              <a:gd name="connsiteY134" fmla="*/ 424815 h 969645"/>
              <a:gd name="connsiteX135" fmla="*/ 991253 w 1084598"/>
              <a:gd name="connsiteY135" fmla="*/ 440055 h 969645"/>
              <a:gd name="connsiteX136" fmla="*/ 981728 w 1084598"/>
              <a:gd name="connsiteY136" fmla="*/ 453390 h 969645"/>
              <a:gd name="connsiteX137" fmla="*/ 979823 w 1084598"/>
              <a:gd name="connsiteY137" fmla="*/ 459105 h 969645"/>
              <a:gd name="connsiteX138" fmla="*/ 974108 w 1084598"/>
              <a:gd name="connsiteY138" fmla="*/ 464820 h 969645"/>
              <a:gd name="connsiteX139" fmla="*/ 970298 w 1084598"/>
              <a:gd name="connsiteY139" fmla="*/ 470535 h 969645"/>
              <a:gd name="connsiteX140" fmla="*/ 964583 w 1084598"/>
              <a:gd name="connsiteY140" fmla="*/ 483870 h 969645"/>
              <a:gd name="connsiteX141" fmla="*/ 962678 w 1084598"/>
              <a:gd name="connsiteY141" fmla="*/ 491490 h 969645"/>
              <a:gd name="connsiteX142" fmla="*/ 960773 w 1084598"/>
              <a:gd name="connsiteY142" fmla="*/ 571500 h 969645"/>
              <a:gd name="connsiteX143" fmla="*/ 955058 w 1084598"/>
              <a:gd name="connsiteY143" fmla="*/ 592455 h 969645"/>
              <a:gd name="connsiteX144" fmla="*/ 943628 w 1084598"/>
              <a:gd name="connsiteY144" fmla="*/ 605790 h 969645"/>
              <a:gd name="connsiteX145" fmla="*/ 926483 w 1084598"/>
              <a:gd name="connsiteY145" fmla="*/ 624840 h 969645"/>
              <a:gd name="connsiteX146" fmla="*/ 913148 w 1084598"/>
              <a:gd name="connsiteY146" fmla="*/ 632460 h 969645"/>
              <a:gd name="connsiteX147" fmla="*/ 905528 w 1084598"/>
              <a:gd name="connsiteY147" fmla="*/ 640080 h 969645"/>
              <a:gd name="connsiteX148" fmla="*/ 897908 w 1084598"/>
              <a:gd name="connsiteY148" fmla="*/ 643890 h 969645"/>
              <a:gd name="connsiteX149" fmla="*/ 878858 w 1084598"/>
              <a:gd name="connsiteY149" fmla="*/ 666750 h 969645"/>
              <a:gd name="connsiteX150" fmla="*/ 861713 w 1084598"/>
              <a:gd name="connsiteY150" fmla="*/ 681990 h 969645"/>
              <a:gd name="connsiteX151" fmla="*/ 857903 w 1084598"/>
              <a:gd name="connsiteY151" fmla="*/ 689610 h 969645"/>
              <a:gd name="connsiteX152" fmla="*/ 852188 w 1084598"/>
              <a:gd name="connsiteY152" fmla="*/ 697230 h 969645"/>
              <a:gd name="connsiteX153" fmla="*/ 850283 w 1084598"/>
              <a:gd name="connsiteY153" fmla="*/ 704850 h 969645"/>
              <a:gd name="connsiteX154" fmla="*/ 842663 w 1084598"/>
              <a:gd name="connsiteY154" fmla="*/ 727710 h 969645"/>
              <a:gd name="connsiteX155" fmla="*/ 838853 w 1084598"/>
              <a:gd name="connsiteY155" fmla="*/ 741045 h 969645"/>
              <a:gd name="connsiteX156" fmla="*/ 835043 w 1084598"/>
              <a:gd name="connsiteY156" fmla="*/ 752475 h 969645"/>
              <a:gd name="connsiteX157" fmla="*/ 829328 w 1084598"/>
              <a:gd name="connsiteY157" fmla="*/ 760095 h 969645"/>
              <a:gd name="connsiteX158" fmla="*/ 814088 w 1084598"/>
              <a:gd name="connsiteY158" fmla="*/ 777240 h 969645"/>
              <a:gd name="connsiteX159" fmla="*/ 802658 w 1084598"/>
              <a:gd name="connsiteY159" fmla="*/ 782955 h 969645"/>
              <a:gd name="connsiteX160" fmla="*/ 795038 w 1084598"/>
              <a:gd name="connsiteY160" fmla="*/ 786765 h 969645"/>
              <a:gd name="connsiteX161" fmla="*/ 774083 w 1084598"/>
              <a:gd name="connsiteY161" fmla="*/ 792480 h 969645"/>
              <a:gd name="connsiteX162" fmla="*/ 756938 w 1084598"/>
              <a:gd name="connsiteY162" fmla="*/ 796290 h 969645"/>
              <a:gd name="connsiteX163" fmla="*/ 669308 w 1084598"/>
              <a:gd name="connsiteY163" fmla="*/ 798195 h 969645"/>
              <a:gd name="connsiteX164" fmla="*/ 619778 w 1084598"/>
              <a:gd name="connsiteY164" fmla="*/ 792480 h 969645"/>
              <a:gd name="connsiteX165" fmla="*/ 608348 w 1084598"/>
              <a:gd name="connsiteY165" fmla="*/ 788670 h 969645"/>
              <a:gd name="connsiteX166" fmla="*/ 596918 w 1084598"/>
              <a:gd name="connsiteY166" fmla="*/ 781050 h 969645"/>
              <a:gd name="connsiteX167" fmla="*/ 585488 w 1084598"/>
              <a:gd name="connsiteY167" fmla="*/ 769620 h 969645"/>
              <a:gd name="connsiteX168" fmla="*/ 577868 w 1084598"/>
              <a:gd name="connsiteY168" fmla="*/ 746760 h 969645"/>
              <a:gd name="connsiteX169" fmla="*/ 575963 w 1084598"/>
              <a:gd name="connsiteY169" fmla="*/ 741045 h 969645"/>
              <a:gd name="connsiteX170" fmla="*/ 574058 w 1084598"/>
              <a:gd name="connsiteY170" fmla="*/ 735330 h 969645"/>
              <a:gd name="connsiteX171" fmla="*/ 572153 w 1084598"/>
              <a:gd name="connsiteY171" fmla="*/ 727710 h 969645"/>
              <a:gd name="connsiteX172" fmla="*/ 570248 w 1084598"/>
              <a:gd name="connsiteY172" fmla="*/ 649605 h 969645"/>
              <a:gd name="connsiteX173" fmla="*/ 566438 w 1084598"/>
              <a:gd name="connsiteY173" fmla="*/ 636270 h 969645"/>
              <a:gd name="connsiteX174" fmla="*/ 562628 w 1084598"/>
              <a:gd name="connsiteY174" fmla="*/ 630555 h 969645"/>
              <a:gd name="connsiteX175" fmla="*/ 560723 w 1084598"/>
              <a:gd name="connsiteY175" fmla="*/ 624840 h 969645"/>
              <a:gd name="connsiteX176" fmla="*/ 553103 w 1084598"/>
              <a:gd name="connsiteY176" fmla="*/ 613410 h 969645"/>
              <a:gd name="connsiteX177" fmla="*/ 541673 w 1084598"/>
              <a:gd name="connsiteY177" fmla="*/ 596265 h 969645"/>
              <a:gd name="connsiteX178" fmla="*/ 534053 w 1084598"/>
              <a:gd name="connsiteY178" fmla="*/ 584835 h 969645"/>
              <a:gd name="connsiteX179" fmla="*/ 530243 w 1084598"/>
              <a:gd name="connsiteY179" fmla="*/ 579120 h 969645"/>
              <a:gd name="connsiteX180" fmla="*/ 522623 w 1084598"/>
              <a:gd name="connsiteY180" fmla="*/ 573405 h 969645"/>
              <a:gd name="connsiteX181" fmla="*/ 478808 w 1084598"/>
              <a:gd name="connsiteY181" fmla="*/ 575310 h 969645"/>
              <a:gd name="connsiteX182" fmla="*/ 473093 w 1084598"/>
              <a:gd name="connsiteY182" fmla="*/ 582930 h 969645"/>
              <a:gd name="connsiteX183" fmla="*/ 465473 w 1084598"/>
              <a:gd name="connsiteY183" fmla="*/ 603885 h 969645"/>
              <a:gd name="connsiteX184" fmla="*/ 467378 w 1084598"/>
              <a:gd name="connsiteY184" fmla="*/ 643890 h 969645"/>
              <a:gd name="connsiteX185" fmla="*/ 473093 w 1084598"/>
              <a:gd name="connsiteY185" fmla="*/ 680085 h 969645"/>
              <a:gd name="connsiteX186" fmla="*/ 474998 w 1084598"/>
              <a:gd name="connsiteY186" fmla="*/ 706755 h 969645"/>
              <a:gd name="connsiteX187" fmla="*/ 473093 w 1084598"/>
              <a:gd name="connsiteY187" fmla="*/ 771525 h 969645"/>
              <a:gd name="connsiteX188" fmla="*/ 471188 w 1084598"/>
              <a:gd name="connsiteY188" fmla="*/ 781050 h 969645"/>
              <a:gd name="connsiteX189" fmla="*/ 465473 w 1084598"/>
              <a:gd name="connsiteY189" fmla="*/ 798195 h 969645"/>
              <a:gd name="connsiteX190" fmla="*/ 454043 w 1084598"/>
              <a:gd name="connsiteY190" fmla="*/ 832485 h 969645"/>
              <a:gd name="connsiteX191" fmla="*/ 450233 w 1084598"/>
              <a:gd name="connsiteY191" fmla="*/ 843915 h 969645"/>
              <a:gd name="connsiteX192" fmla="*/ 448328 w 1084598"/>
              <a:gd name="connsiteY192" fmla="*/ 849630 h 969645"/>
              <a:gd name="connsiteX193" fmla="*/ 442613 w 1084598"/>
              <a:gd name="connsiteY193" fmla="*/ 872490 h 969645"/>
              <a:gd name="connsiteX194" fmla="*/ 440708 w 1084598"/>
              <a:gd name="connsiteY194" fmla="*/ 880110 h 969645"/>
              <a:gd name="connsiteX195" fmla="*/ 438803 w 1084598"/>
              <a:gd name="connsiteY195" fmla="*/ 891540 h 969645"/>
              <a:gd name="connsiteX196" fmla="*/ 436898 w 1084598"/>
              <a:gd name="connsiteY196" fmla="*/ 901065 h 969645"/>
              <a:gd name="connsiteX197" fmla="*/ 433088 w 1084598"/>
              <a:gd name="connsiteY197" fmla="*/ 920115 h 969645"/>
              <a:gd name="connsiteX198" fmla="*/ 429278 w 1084598"/>
              <a:gd name="connsiteY198" fmla="*/ 939165 h 969645"/>
              <a:gd name="connsiteX199" fmla="*/ 421658 w 1084598"/>
              <a:gd name="connsiteY199" fmla="*/ 950595 h 969645"/>
              <a:gd name="connsiteX200" fmla="*/ 412133 w 1084598"/>
              <a:gd name="connsiteY200" fmla="*/ 960120 h 969645"/>
              <a:gd name="connsiteX201" fmla="*/ 406418 w 1084598"/>
              <a:gd name="connsiteY201" fmla="*/ 962025 h 969645"/>
              <a:gd name="connsiteX202" fmla="*/ 400703 w 1084598"/>
              <a:gd name="connsiteY202" fmla="*/ 965835 h 969645"/>
              <a:gd name="connsiteX203" fmla="*/ 385463 w 1084598"/>
              <a:gd name="connsiteY203" fmla="*/ 969645 h 969645"/>
              <a:gd name="connsiteX204" fmla="*/ 341648 w 1084598"/>
              <a:gd name="connsiteY204" fmla="*/ 967740 h 969645"/>
              <a:gd name="connsiteX205" fmla="*/ 335933 w 1084598"/>
              <a:gd name="connsiteY205" fmla="*/ 965835 h 969645"/>
              <a:gd name="connsiteX206" fmla="*/ 322598 w 1084598"/>
              <a:gd name="connsiteY206" fmla="*/ 962025 h 969645"/>
              <a:gd name="connsiteX207" fmla="*/ 318788 w 1084598"/>
              <a:gd name="connsiteY207" fmla="*/ 956310 h 969645"/>
              <a:gd name="connsiteX208" fmla="*/ 313073 w 1084598"/>
              <a:gd name="connsiteY208" fmla="*/ 950595 h 969645"/>
              <a:gd name="connsiteX209" fmla="*/ 305453 w 1084598"/>
              <a:gd name="connsiteY209" fmla="*/ 939165 h 969645"/>
              <a:gd name="connsiteX210" fmla="*/ 297833 w 1084598"/>
              <a:gd name="connsiteY210" fmla="*/ 927735 h 969645"/>
              <a:gd name="connsiteX211" fmla="*/ 292118 w 1084598"/>
              <a:gd name="connsiteY211" fmla="*/ 916305 h 969645"/>
              <a:gd name="connsiteX212" fmla="*/ 294023 w 1084598"/>
              <a:gd name="connsiteY212" fmla="*/ 866775 h 969645"/>
              <a:gd name="connsiteX213" fmla="*/ 297833 w 1084598"/>
              <a:gd name="connsiteY213" fmla="*/ 849630 h 969645"/>
              <a:gd name="connsiteX214" fmla="*/ 299738 w 1084598"/>
              <a:gd name="connsiteY214" fmla="*/ 836295 h 969645"/>
              <a:gd name="connsiteX215" fmla="*/ 297833 w 1084598"/>
              <a:gd name="connsiteY215" fmla="*/ 796290 h 969645"/>
              <a:gd name="connsiteX216" fmla="*/ 292118 w 1084598"/>
              <a:gd name="connsiteY216" fmla="*/ 771525 h 969645"/>
              <a:gd name="connsiteX217" fmla="*/ 286403 w 1084598"/>
              <a:gd name="connsiteY217" fmla="*/ 746760 h 969645"/>
              <a:gd name="connsiteX218" fmla="*/ 282593 w 1084598"/>
              <a:gd name="connsiteY218" fmla="*/ 735330 h 969645"/>
              <a:gd name="connsiteX219" fmla="*/ 271163 w 1084598"/>
              <a:gd name="connsiteY219" fmla="*/ 720090 h 969645"/>
              <a:gd name="connsiteX220" fmla="*/ 261638 w 1084598"/>
              <a:gd name="connsiteY220" fmla="*/ 706755 h 969645"/>
              <a:gd name="connsiteX221" fmla="*/ 242588 w 1084598"/>
              <a:gd name="connsiteY221" fmla="*/ 689610 h 969645"/>
              <a:gd name="connsiteX222" fmla="*/ 236873 w 1084598"/>
              <a:gd name="connsiteY222" fmla="*/ 687705 h 969645"/>
              <a:gd name="connsiteX223" fmla="*/ 225443 w 1084598"/>
              <a:gd name="connsiteY223" fmla="*/ 678180 h 969645"/>
              <a:gd name="connsiteX224" fmla="*/ 217823 w 1084598"/>
              <a:gd name="connsiteY224" fmla="*/ 672465 h 969645"/>
              <a:gd name="connsiteX225" fmla="*/ 212108 w 1084598"/>
              <a:gd name="connsiteY225" fmla="*/ 670560 h 969645"/>
              <a:gd name="connsiteX226" fmla="*/ 206393 w 1084598"/>
              <a:gd name="connsiteY226" fmla="*/ 664845 h 969645"/>
              <a:gd name="connsiteX227" fmla="*/ 193058 w 1084598"/>
              <a:gd name="connsiteY227" fmla="*/ 657225 h 969645"/>
              <a:gd name="connsiteX228" fmla="*/ 189248 w 1084598"/>
              <a:gd name="connsiteY228" fmla="*/ 651510 h 969645"/>
              <a:gd name="connsiteX229" fmla="*/ 175913 w 1084598"/>
              <a:gd name="connsiteY229" fmla="*/ 638175 h 969645"/>
              <a:gd name="connsiteX230" fmla="*/ 170198 w 1084598"/>
              <a:gd name="connsiteY230" fmla="*/ 632460 h 969645"/>
              <a:gd name="connsiteX231" fmla="*/ 164483 w 1084598"/>
              <a:gd name="connsiteY231" fmla="*/ 626745 h 969645"/>
              <a:gd name="connsiteX232" fmla="*/ 160673 w 1084598"/>
              <a:gd name="connsiteY232" fmla="*/ 621030 h 969645"/>
              <a:gd name="connsiteX233" fmla="*/ 147338 w 1084598"/>
              <a:gd name="connsiteY233" fmla="*/ 603885 h 969645"/>
              <a:gd name="connsiteX234" fmla="*/ 141623 w 1084598"/>
              <a:gd name="connsiteY234" fmla="*/ 596265 h 969645"/>
              <a:gd name="connsiteX235" fmla="*/ 137813 w 1084598"/>
              <a:gd name="connsiteY235" fmla="*/ 586740 h 969645"/>
              <a:gd name="connsiteX236" fmla="*/ 135908 w 1084598"/>
              <a:gd name="connsiteY236" fmla="*/ 579120 h 969645"/>
              <a:gd name="connsiteX237" fmla="*/ 132098 w 1084598"/>
              <a:gd name="connsiteY237" fmla="*/ 573405 h 969645"/>
              <a:gd name="connsiteX238" fmla="*/ 128288 w 1084598"/>
              <a:gd name="connsiteY238" fmla="*/ 560070 h 969645"/>
              <a:gd name="connsiteX239" fmla="*/ 122573 w 1084598"/>
              <a:gd name="connsiteY239" fmla="*/ 537210 h 969645"/>
              <a:gd name="connsiteX240" fmla="*/ 122573 w 1084598"/>
              <a:gd name="connsiteY240" fmla="*/ 390525 h 969645"/>
              <a:gd name="connsiteX241" fmla="*/ 118763 w 1084598"/>
              <a:gd name="connsiteY241" fmla="*/ 361950 h 969645"/>
              <a:gd name="connsiteX242" fmla="*/ 103523 w 1084598"/>
              <a:gd name="connsiteY242" fmla="*/ 348615 h 969645"/>
              <a:gd name="connsiteX243" fmla="*/ 97808 w 1084598"/>
              <a:gd name="connsiteY243" fmla="*/ 344805 h 969645"/>
              <a:gd name="connsiteX244" fmla="*/ 92093 w 1084598"/>
              <a:gd name="connsiteY244" fmla="*/ 342900 h 969645"/>
              <a:gd name="connsiteX245" fmla="*/ 71138 w 1084598"/>
              <a:gd name="connsiteY245" fmla="*/ 329565 h 969645"/>
              <a:gd name="connsiteX246" fmla="*/ 53993 w 1084598"/>
              <a:gd name="connsiteY246" fmla="*/ 318135 h 969645"/>
              <a:gd name="connsiteX247" fmla="*/ 42563 w 1084598"/>
              <a:gd name="connsiteY247" fmla="*/ 310515 h 969645"/>
              <a:gd name="connsiteX248" fmla="*/ 34943 w 1084598"/>
              <a:gd name="connsiteY248" fmla="*/ 299085 h 969645"/>
              <a:gd name="connsiteX249" fmla="*/ 17798 w 1084598"/>
              <a:gd name="connsiteY249" fmla="*/ 283845 h 9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084598" h="969645">
                <a:moveTo>
                  <a:pt x="17798" y="283845"/>
                </a:moveTo>
                <a:lnTo>
                  <a:pt x="17798" y="283845"/>
                </a:lnTo>
                <a:cubicBezTo>
                  <a:pt x="15893" y="278765"/>
                  <a:pt x="14328" y="273544"/>
                  <a:pt x="12083" y="268605"/>
                </a:cubicBezTo>
                <a:cubicBezTo>
                  <a:pt x="11136" y="266521"/>
                  <a:pt x="9297" y="264938"/>
                  <a:pt x="8273" y="262890"/>
                </a:cubicBezTo>
                <a:cubicBezTo>
                  <a:pt x="386" y="247116"/>
                  <a:pt x="13477" y="267838"/>
                  <a:pt x="2558" y="251460"/>
                </a:cubicBezTo>
                <a:cubicBezTo>
                  <a:pt x="-1175" y="232795"/>
                  <a:pt x="-515" y="240279"/>
                  <a:pt x="2558" y="209550"/>
                </a:cubicBezTo>
                <a:cubicBezTo>
                  <a:pt x="2758" y="207552"/>
                  <a:pt x="3976" y="205783"/>
                  <a:pt x="4463" y="203835"/>
                </a:cubicBezTo>
                <a:cubicBezTo>
                  <a:pt x="9848" y="182294"/>
                  <a:pt x="2004" y="207401"/>
                  <a:pt x="10178" y="182880"/>
                </a:cubicBezTo>
                <a:lnTo>
                  <a:pt x="12083" y="177165"/>
                </a:lnTo>
                <a:cubicBezTo>
                  <a:pt x="12718" y="175260"/>
                  <a:pt x="13090" y="173246"/>
                  <a:pt x="13988" y="171450"/>
                </a:cubicBezTo>
                <a:cubicBezTo>
                  <a:pt x="15258" y="168910"/>
                  <a:pt x="16801" y="166489"/>
                  <a:pt x="17798" y="163830"/>
                </a:cubicBezTo>
                <a:cubicBezTo>
                  <a:pt x="22631" y="150941"/>
                  <a:pt x="17003" y="161241"/>
                  <a:pt x="21608" y="150495"/>
                </a:cubicBezTo>
                <a:cubicBezTo>
                  <a:pt x="22727" y="147885"/>
                  <a:pt x="23957" y="145310"/>
                  <a:pt x="25418" y="142875"/>
                </a:cubicBezTo>
                <a:cubicBezTo>
                  <a:pt x="27774" y="138948"/>
                  <a:pt x="30498" y="135255"/>
                  <a:pt x="33038" y="131445"/>
                </a:cubicBezTo>
                <a:cubicBezTo>
                  <a:pt x="36425" y="126365"/>
                  <a:pt x="37486" y="123964"/>
                  <a:pt x="42563" y="120015"/>
                </a:cubicBezTo>
                <a:cubicBezTo>
                  <a:pt x="46177" y="117204"/>
                  <a:pt x="49649" y="113843"/>
                  <a:pt x="53993" y="112395"/>
                </a:cubicBezTo>
                <a:cubicBezTo>
                  <a:pt x="62780" y="109466"/>
                  <a:pt x="57739" y="110884"/>
                  <a:pt x="69233" y="108585"/>
                </a:cubicBezTo>
                <a:cubicBezTo>
                  <a:pt x="72538" y="108821"/>
                  <a:pt x="98907" y="109867"/>
                  <a:pt x="107333" y="112395"/>
                </a:cubicBezTo>
                <a:cubicBezTo>
                  <a:pt x="110053" y="113211"/>
                  <a:pt x="112343" y="115086"/>
                  <a:pt x="114953" y="116205"/>
                </a:cubicBezTo>
                <a:cubicBezTo>
                  <a:pt x="116799" y="116996"/>
                  <a:pt x="118737" y="117558"/>
                  <a:pt x="120668" y="118110"/>
                </a:cubicBezTo>
                <a:cubicBezTo>
                  <a:pt x="130458" y="120907"/>
                  <a:pt x="131159" y="120374"/>
                  <a:pt x="143528" y="121920"/>
                </a:cubicBezTo>
                <a:cubicBezTo>
                  <a:pt x="154958" y="121285"/>
                  <a:pt x="166459" y="121435"/>
                  <a:pt x="177818" y="120015"/>
                </a:cubicBezTo>
                <a:cubicBezTo>
                  <a:pt x="185980" y="118995"/>
                  <a:pt x="189872" y="115393"/>
                  <a:pt x="196868" y="112395"/>
                </a:cubicBezTo>
                <a:cubicBezTo>
                  <a:pt x="198714" y="111604"/>
                  <a:pt x="200678" y="111125"/>
                  <a:pt x="202583" y="110490"/>
                </a:cubicBezTo>
                <a:cubicBezTo>
                  <a:pt x="205123" y="108585"/>
                  <a:pt x="207511" y="106458"/>
                  <a:pt x="210203" y="104775"/>
                </a:cubicBezTo>
                <a:cubicBezTo>
                  <a:pt x="212611" y="103270"/>
                  <a:pt x="215512" y="102616"/>
                  <a:pt x="217823" y="100965"/>
                </a:cubicBezTo>
                <a:cubicBezTo>
                  <a:pt x="220015" y="99399"/>
                  <a:pt x="221346" y="96816"/>
                  <a:pt x="223538" y="95250"/>
                </a:cubicBezTo>
                <a:cubicBezTo>
                  <a:pt x="225849" y="93599"/>
                  <a:pt x="228723" y="92901"/>
                  <a:pt x="231158" y="91440"/>
                </a:cubicBezTo>
                <a:cubicBezTo>
                  <a:pt x="235085" y="89084"/>
                  <a:pt x="238492" y="85868"/>
                  <a:pt x="242588" y="83820"/>
                </a:cubicBezTo>
                <a:cubicBezTo>
                  <a:pt x="245128" y="82550"/>
                  <a:pt x="247742" y="81419"/>
                  <a:pt x="250208" y="80010"/>
                </a:cubicBezTo>
                <a:cubicBezTo>
                  <a:pt x="252196" y="78874"/>
                  <a:pt x="253875" y="77224"/>
                  <a:pt x="255923" y="76200"/>
                </a:cubicBezTo>
                <a:cubicBezTo>
                  <a:pt x="257719" y="75302"/>
                  <a:pt x="259883" y="75270"/>
                  <a:pt x="261638" y="74295"/>
                </a:cubicBezTo>
                <a:cubicBezTo>
                  <a:pt x="265641" y="72071"/>
                  <a:pt x="268724" y="68123"/>
                  <a:pt x="273068" y="66675"/>
                </a:cubicBezTo>
                <a:cubicBezTo>
                  <a:pt x="274973" y="66040"/>
                  <a:pt x="276987" y="65668"/>
                  <a:pt x="278783" y="64770"/>
                </a:cubicBezTo>
                <a:cubicBezTo>
                  <a:pt x="280831" y="63746"/>
                  <a:pt x="282406" y="61890"/>
                  <a:pt x="284498" y="60960"/>
                </a:cubicBezTo>
                <a:cubicBezTo>
                  <a:pt x="288168" y="59329"/>
                  <a:pt x="292586" y="59378"/>
                  <a:pt x="295928" y="57150"/>
                </a:cubicBezTo>
                <a:cubicBezTo>
                  <a:pt x="297833" y="55880"/>
                  <a:pt x="299539" y="54242"/>
                  <a:pt x="301643" y="53340"/>
                </a:cubicBezTo>
                <a:cubicBezTo>
                  <a:pt x="304049" y="52309"/>
                  <a:pt x="306746" y="52154"/>
                  <a:pt x="309263" y="51435"/>
                </a:cubicBezTo>
                <a:cubicBezTo>
                  <a:pt x="311194" y="50883"/>
                  <a:pt x="313018" y="49966"/>
                  <a:pt x="314978" y="49530"/>
                </a:cubicBezTo>
                <a:cubicBezTo>
                  <a:pt x="318749" y="48692"/>
                  <a:pt x="322661" y="48562"/>
                  <a:pt x="326408" y="47625"/>
                </a:cubicBezTo>
                <a:cubicBezTo>
                  <a:pt x="330304" y="46651"/>
                  <a:pt x="334028" y="45085"/>
                  <a:pt x="337838" y="43815"/>
                </a:cubicBezTo>
                <a:lnTo>
                  <a:pt x="349268" y="40005"/>
                </a:lnTo>
                <a:lnTo>
                  <a:pt x="354983" y="38100"/>
                </a:lnTo>
                <a:cubicBezTo>
                  <a:pt x="356888" y="37465"/>
                  <a:pt x="359027" y="37309"/>
                  <a:pt x="360698" y="36195"/>
                </a:cubicBezTo>
                <a:cubicBezTo>
                  <a:pt x="373222" y="27845"/>
                  <a:pt x="359734" y="36114"/>
                  <a:pt x="372128" y="30480"/>
                </a:cubicBezTo>
                <a:cubicBezTo>
                  <a:pt x="377299" y="28130"/>
                  <a:pt x="381980" y="24656"/>
                  <a:pt x="387368" y="22860"/>
                </a:cubicBezTo>
                <a:cubicBezTo>
                  <a:pt x="401282" y="18222"/>
                  <a:pt x="394902" y="20024"/>
                  <a:pt x="406418" y="17145"/>
                </a:cubicBezTo>
                <a:cubicBezTo>
                  <a:pt x="419753" y="17780"/>
                  <a:pt x="433255" y="16855"/>
                  <a:pt x="446423" y="19050"/>
                </a:cubicBezTo>
                <a:cubicBezTo>
                  <a:pt x="449080" y="19493"/>
                  <a:pt x="450413" y="22695"/>
                  <a:pt x="452138" y="24765"/>
                </a:cubicBezTo>
                <a:cubicBezTo>
                  <a:pt x="457169" y="30803"/>
                  <a:pt x="456989" y="33603"/>
                  <a:pt x="459758" y="41910"/>
                </a:cubicBezTo>
                <a:lnTo>
                  <a:pt x="461663" y="47625"/>
                </a:lnTo>
                <a:cubicBezTo>
                  <a:pt x="462298" y="55880"/>
                  <a:pt x="462601" y="64167"/>
                  <a:pt x="463568" y="72390"/>
                </a:cubicBezTo>
                <a:cubicBezTo>
                  <a:pt x="463874" y="74990"/>
                  <a:pt x="464302" y="77668"/>
                  <a:pt x="465473" y="80010"/>
                </a:cubicBezTo>
                <a:cubicBezTo>
                  <a:pt x="468507" y="86079"/>
                  <a:pt x="473432" y="92675"/>
                  <a:pt x="478808" y="97155"/>
                </a:cubicBezTo>
                <a:cubicBezTo>
                  <a:pt x="480567" y="98621"/>
                  <a:pt x="482764" y="99499"/>
                  <a:pt x="484523" y="100965"/>
                </a:cubicBezTo>
                <a:cubicBezTo>
                  <a:pt x="508403" y="120865"/>
                  <a:pt x="469321" y="90992"/>
                  <a:pt x="497858" y="112395"/>
                </a:cubicBezTo>
                <a:cubicBezTo>
                  <a:pt x="504501" y="125681"/>
                  <a:pt x="498115" y="114918"/>
                  <a:pt x="507383" y="125730"/>
                </a:cubicBezTo>
                <a:cubicBezTo>
                  <a:pt x="509449" y="128141"/>
                  <a:pt x="510853" y="131105"/>
                  <a:pt x="513098" y="133350"/>
                </a:cubicBezTo>
                <a:cubicBezTo>
                  <a:pt x="515343" y="135595"/>
                  <a:pt x="518473" y="136820"/>
                  <a:pt x="520718" y="139065"/>
                </a:cubicBezTo>
                <a:cubicBezTo>
                  <a:pt x="522337" y="140684"/>
                  <a:pt x="522805" y="143272"/>
                  <a:pt x="524528" y="144780"/>
                </a:cubicBezTo>
                <a:cubicBezTo>
                  <a:pt x="533300" y="152456"/>
                  <a:pt x="534976" y="151295"/>
                  <a:pt x="543578" y="156210"/>
                </a:cubicBezTo>
                <a:cubicBezTo>
                  <a:pt x="545566" y="157346"/>
                  <a:pt x="547388" y="158750"/>
                  <a:pt x="549293" y="160020"/>
                </a:cubicBezTo>
                <a:cubicBezTo>
                  <a:pt x="560088" y="159385"/>
                  <a:pt x="571111" y="160412"/>
                  <a:pt x="581678" y="158115"/>
                </a:cubicBezTo>
                <a:cubicBezTo>
                  <a:pt x="586207" y="157130"/>
                  <a:pt x="595249" y="148950"/>
                  <a:pt x="598823" y="144780"/>
                </a:cubicBezTo>
                <a:cubicBezTo>
                  <a:pt x="600889" y="142369"/>
                  <a:pt x="602693" y="139744"/>
                  <a:pt x="604538" y="137160"/>
                </a:cubicBezTo>
                <a:cubicBezTo>
                  <a:pt x="605869" y="135297"/>
                  <a:pt x="606882" y="133204"/>
                  <a:pt x="608348" y="131445"/>
                </a:cubicBezTo>
                <a:cubicBezTo>
                  <a:pt x="610073" y="129375"/>
                  <a:pt x="612497" y="127922"/>
                  <a:pt x="614063" y="125730"/>
                </a:cubicBezTo>
                <a:cubicBezTo>
                  <a:pt x="615714" y="123419"/>
                  <a:pt x="616464" y="120576"/>
                  <a:pt x="617873" y="118110"/>
                </a:cubicBezTo>
                <a:cubicBezTo>
                  <a:pt x="619009" y="116122"/>
                  <a:pt x="620659" y="114443"/>
                  <a:pt x="621683" y="112395"/>
                </a:cubicBezTo>
                <a:cubicBezTo>
                  <a:pt x="623986" y="107790"/>
                  <a:pt x="623662" y="103943"/>
                  <a:pt x="625493" y="99060"/>
                </a:cubicBezTo>
                <a:cubicBezTo>
                  <a:pt x="626490" y="96401"/>
                  <a:pt x="628184" y="94050"/>
                  <a:pt x="629303" y="91440"/>
                </a:cubicBezTo>
                <a:cubicBezTo>
                  <a:pt x="630094" y="89594"/>
                  <a:pt x="630417" y="87571"/>
                  <a:pt x="631208" y="85725"/>
                </a:cubicBezTo>
                <a:cubicBezTo>
                  <a:pt x="632327" y="83115"/>
                  <a:pt x="633865" y="80700"/>
                  <a:pt x="635018" y="78105"/>
                </a:cubicBezTo>
                <a:cubicBezTo>
                  <a:pt x="636407" y="74980"/>
                  <a:pt x="636817" y="71346"/>
                  <a:pt x="638828" y="68580"/>
                </a:cubicBezTo>
                <a:cubicBezTo>
                  <a:pt x="641997" y="64222"/>
                  <a:pt x="647848" y="61969"/>
                  <a:pt x="650258" y="57150"/>
                </a:cubicBezTo>
                <a:cubicBezTo>
                  <a:pt x="657308" y="43050"/>
                  <a:pt x="650129" y="55400"/>
                  <a:pt x="659783" y="43815"/>
                </a:cubicBezTo>
                <a:cubicBezTo>
                  <a:pt x="661249" y="42056"/>
                  <a:pt x="662072" y="39811"/>
                  <a:pt x="663593" y="38100"/>
                </a:cubicBezTo>
                <a:cubicBezTo>
                  <a:pt x="667173" y="34073"/>
                  <a:pt x="671213" y="30480"/>
                  <a:pt x="675023" y="26670"/>
                </a:cubicBezTo>
                <a:cubicBezTo>
                  <a:pt x="692054" y="9639"/>
                  <a:pt x="672440" y="28692"/>
                  <a:pt x="692168" y="11430"/>
                </a:cubicBezTo>
                <a:cubicBezTo>
                  <a:pt x="694195" y="9656"/>
                  <a:pt x="695430" y="6830"/>
                  <a:pt x="697883" y="5715"/>
                </a:cubicBezTo>
                <a:cubicBezTo>
                  <a:pt x="701494" y="4074"/>
                  <a:pt x="717122" y="1105"/>
                  <a:pt x="722648" y="0"/>
                </a:cubicBezTo>
                <a:cubicBezTo>
                  <a:pt x="739515" y="3373"/>
                  <a:pt x="725313" y="-147"/>
                  <a:pt x="745508" y="7620"/>
                </a:cubicBezTo>
                <a:cubicBezTo>
                  <a:pt x="750419" y="9509"/>
                  <a:pt x="761522" y="12495"/>
                  <a:pt x="766463" y="15240"/>
                </a:cubicBezTo>
                <a:cubicBezTo>
                  <a:pt x="783763" y="24851"/>
                  <a:pt x="765965" y="18249"/>
                  <a:pt x="779798" y="22860"/>
                </a:cubicBezTo>
                <a:cubicBezTo>
                  <a:pt x="788870" y="36468"/>
                  <a:pt x="786307" y="29848"/>
                  <a:pt x="789323" y="41910"/>
                </a:cubicBezTo>
                <a:cubicBezTo>
                  <a:pt x="788688" y="53340"/>
                  <a:pt x="788503" y="64804"/>
                  <a:pt x="787418" y="76200"/>
                </a:cubicBezTo>
                <a:cubicBezTo>
                  <a:pt x="787228" y="78199"/>
                  <a:pt x="786000" y="79967"/>
                  <a:pt x="785513" y="81915"/>
                </a:cubicBezTo>
                <a:cubicBezTo>
                  <a:pt x="784728" y="85056"/>
                  <a:pt x="784393" y="88299"/>
                  <a:pt x="783608" y="91440"/>
                </a:cubicBezTo>
                <a:cubicBezTo>
                  <a:pt x="783121" y="93388"/>
                  <a:pt x="782231" y="95218"/>
                  <a:pt x="781703" y="97155"/>
                </a:cubicBezTo>
                <a:cubicBezTo>
                  <a:pt x="780325" y="102207"/>
                  <a:pt x="780798" y="108038"/>
                  <a:pt x="777893" y="112395"/>
                </a:cubicBezTo>
                <a:cubicBezTo>
                  <a:pt x="768611" y="126319"/>
                  <a:pt x="779941" y="108811"/>
                  <a:pt x="770273" y="125730"/>
                </a:cubicBezTo>
                <a:cubicBezTo>
                  <a:pt x="769137" y="127718"/>
                  <a:pt x="767487" y="129397"/>
                  <a:pt x="766463" y="131445"/>
                </a:cubicBezTo>
                <a:cubicBezTo>
                  <a:pt x="765565" y="133241"/>
                  <a:pt x="765672" y="135489"/>
                  <a:pt x="764558" y="137160"/>
                </a:cubicBezTo>
                <a:cubicBezTo>
                  <a:pt x="763064" y="139402"/>
                  <a:pt x="760596" y="140830"/>
                  <a:pt x="758843" y="142875"/>
                </a:cubicBezTo>
                <a:cubicBezTo>
                  <a:pt x="756777" y="145286"/>
                  <a:pt x="754949" y="147894"/>
                  <a:pt x="753128" y="150495"/>
                </a:cubicBezTo>
                <a:cubicBezTo>
                  <a:pt x="750502" y="154246"/>
                  <a:pt x="749318" y="159385"/>
                  <a:pt x="745508" y="161925"/>
                </a:cubicBezTo>
                <a:lnTo>
                  <a:pt x="739793" y="165735"/>
                </a:lnTo>
                <a:cubicBezTo>
                  <a:pt x="736047" y="171354"/>
                  <a:pt x="735768" y="172581"/>
                  <a:pt x="730268" y="177165"/>
                </a:cubicBezTo>
                <a:cubicBezTo>
                  <a:pt x="728509" y="178631"/>
                  <a:pt x="726458" y="179705"/>
                  <a:pt x="724553" y="180975"/>
                </a:cubicBezTo>
                <a:cubicBezTo>
                  <a:pt x="723918" y="182880"/>
                  <a:pt x="723546" y="184894"/>
                  <a:pt x="722648" y="186690"/>
                </a:cubicBezTo>
                <a:cubicBezTo>
                  <a:pt x="721624" y="188738"/>
                  <a:pt x="719642" y="190261"/>
                  <a:pt x="718838" y="192405"/>
                </a:cubicBezTo>
                <a:cubicBezTo>
                  <a:pt x="717701" y="195437"/>
                  <a:pt x="717635" y="198769"/>
                  <a:pt x="716933" y="201930"/>
                </a:cubicBezTo>
                <a:cubicBezTo>
                  <a:pt x="716365" y="204486"/>
                  <a:pt x="715663" y="207010"/>
                  <a:pt x="715028" y="209550"/>
                </a:cubicBezTo>
                <a:cubicBezTo>
                  <a:pt x="715760" y="213940"/>
                  <a:pt x="716493" y="222005"/>
                  <a:pt x="718838" y="226695"/>
                </a:cubicBezTo>
                <a:cubicBezTo>
                  <a:pt x="721950" y="232918"/>
                  <a:pt x="727220" y="237744"/>
                  <a:pt x="734078" y="240030"/>
                </a:cubicBezTo>
                <a:cubicBezTo>
                  <a:pt x="737888" y="241300"/>
                  <a:pt x="742166" y="241612"/>
                  <a:pt x="745508" y="243840"/>
                </a:cubicBezTo>
                <a:cubicBezTo>
                  <a:pt x="747413" y="245110"/>
                  <a:pt x="749035" y="246977"/>
                  <a:pt x="751223" y="247650"/>
                </a:cubicBezTo>
                <a:cubicBezTo>
                  <a:pt x="757412" y="249554"/>
                  <a:pt x="770273" y="251460"/>
                  <a:pt x="770273" y="251460"/>
                </a:cubicBezTo>
                <a:cubicBezTo>
                  <a:pt x="776988" y="261532"/>
                  <a:pt x="771862" y="257730"/>
                  <a:pt x="789323" y="253365"/>
                </a:cubicBezTo>
                <a:lnTo>
                  <a:pt x="796943" y="251460"/>
                </a:lnTo>
                <a:cubicBezTo>
                  <a:pt x="799483" y="250825"/>
                  <a:pt x="801996" y="250068"/>
                  <a:pt x="804563" y="249555"/>
                </a:cubicBezTo>
                <a:cubicBezTo>
                  <a:pt x="810913" y="248285"/>
                  <a:pt x="817470" y="247793"/>
                  <a:pt x="823613" y="245745"/>
                </a:cubicBezTo>
                <a:cubicBezTo>
                  <a:pt x="825518" y="245110"/>
                  <a:pt x="827340" y="244124"/>
                  <a:pt x="829328" y="243840"/>
                </a:cubicBezTo>
                <a:cubicBezTo>
                  <a:pt x="836271" y="242848"/>
                  <a:pt x="843298" y="242570"/>
                  <a:pt x="850283" y="241935"/>
                </a:cubicBezTo>
                <a:lnTo>
                  <a:pt x="936008" y="243840"/>
                </a:lnTo>
                <a:cubicBezTo>
                  <a:pt x="939243" y="243969"/>
                  <a:pt x="942328" y="245287"/>
                  <a:pt x="945533" y="245745"/>
                </a:cubicBezTo>
                <a:cubicBezTo>
                  <a:pt x="951225" y="246558"/>
                  <a:pt x="956972" y="246937"/>
                  <a:pt x="962678" y="247650"/>
                </a:cubicBezTo>
                <a:cubicBezTo>
                  <a:pt x="967133" y="248207"/>
                  <a:pt x="971575" y="248872"/>
                  <a:pt x="976013" y="249555"/>
                </a:cubicBezTo>
                <a:cubicBezTo>
                  <a:pt x="979831" y="250142"/>
                  <a:pt x="983608" y="251000"/>
                  <a:pt x="987443" y="251460"/>
                </a:cubicBezTo>
                <a:cubicBezTo>
                  <a:pt x="1034119" y="257061"/>
                  <a:pt x="1009804" y="252503"/>
                  <a:pt x="1033163" y="257175"/>
                </a:cubicBezTo>
                <a:cubicBezTo>
                  <a:pt x="1036338" y="259080"/>
                  <a:pt x="1039376" y="261234"/>
                  <a:pt x="1042688" y="262890"/>
                </a:cubicBezTo>
                <a:cubicBezTo>
                  <a:pt x="1044484" y="263788"/>
                  <a:pt x="1046607" y="263897"/>
                  <a:pt x="1048403" y="264795"/>
                </a:cubicBezTo>
                <a:cubicBezTo>
                  <a:pt x="1052998" y="267093"/>
                  <a:pt x="1059109" y="271298"/>
                  <a:pt x="1063643" y="274320"/>
                </a:cubicBezTo>
                <a:cubicBezTo>
                  <a:pt x="1066183" y="278130"/>
                  <a:pt x="1069215" y="281654"/>
                  <a:pt x="1071263" y="285750"/>
                </a:cubicBezTo>
                <a:cubicBezTo>
                  <a:pt x="1072533" y="288290"/>
                  <a:pt x="1073612" y="290935"/>
                  <a:pt x="1075073" y="293370"/>
                </a:cubicBezTo>
                <a:cubicBezTo>
                  <a:pt x="1084899" y="309746"/>
                  <a:pt x="1080766" y="299020"/>
                  <a:pt x="1084598" y="310515"/>
                </a:cubicBezTo>
                <a:cubicBezTo>
                  <a:pt x="1083501" y="319292"/>
                  <a:pt x="1083897" y="324215"/>
                  <a:pt x="1080788" y="331470"/>
                </a:cubicBezTo>
                <a:cubicBezTo>
                  <a:pt x="1075149" y="344629"/>
                  <a:pt x="1079579" y="334114"/>
                  <a:pt x="1071263" y="344805"/>
                </a:cubicBezTo>
                <a:cubicBezTo>
                  <a:pt x="1068452" y="348419"/>
                  <a:pt x="1067306" y="353488"/>
                  <a:pt x="1063643" y="356235"/>
                </a:cubicBezTo>
                <a:cubicBezTo>
                  <a:pt x="1041360" y="372947"/>
                  <a:pt x="1068881" y="351745"/>
                  <a:pt x="1050308" y="367665"/>
                </a:cubicBezTo>
                <a:cubicBezTo>
                  <a:pt x="1047897" y="369731"/>
                  <a:pt x="1044933" y="371135"/>
                  <a:pt x="1042688" y="373380"/>
                </a:cubicBezTo>
                <a:cubicBezTo>
                  <a:pt x="1041069" y="374999"/>
                  <a:pt x="1040410" y="377393"/>
                  <a:pt x="1038878" y="379095"/>
                </a:cubicBezTo>
                <a:cubicBezTo>
                  <a:pt x="1002583" y="419423"/>
                  <a:pt x="1043396" y="369896"/>
                  <a:pt x="1017923" y="403860"/>
                </a:cubicBezTo>
                <a:lnTo>
                  <a:pt x="1006493" y="419100"/>
                </a:lnTo>
                <a:cubicBezTo>
                  <a:pt x="1005858" y="421005"/>
                  <a:pt x="1005584" y="423072"/>
                  <a:pt x="1004588" y="424815"/>
                </a:cubicBezTo>
                <a:cubicBezTo>
                  <a:pt x="1000067" y="432726"/>
                  <a:pt x="997329" y="433112"/>
                  <a:pt x="991253" y="440055"/>
                </a:cubicBezTo>
                <a:cubicBezTo>
                  <a:pt x="990246" y="441206"/>
                  <a:pt x="982913" y="451019"/>
                  <a:pt x="981728" y="453390"/>
                </a:cubicBezTo>
                <a:cubicBezTo>
                  <a:pt x="980830" y="455186"/>
                  <a:pt x="980937" y="457434"/>
                  <a:pt x="979823" y="459105"/>
                </a:cubicBezTo>
                <a:cubicBezTo>
                  <a:pt x="978329" y="461347"/>
                  <a:pt x="975833" y="462750"/>
                  <a:pt x="974108" y="464820"/>
                </a:cubicBezTo>
                <a:cubicBezTo>
                  <a:pt x="972642" y="466579"/>
                  <a:pt x="971434" y="468547"/>
                  <a:pt x="970298" y="470535"/>
                </a:cubicBezTo>
                <a:cubicBezTo>
                  <a:pt x="967395" y="475615"/>
                  <a:pt x="966110" y="478527"/>
                  <a:pt x="964583" y="483870"/>
                </a:cubicBezTo>
                <a:cubicBezTo>
                  <a:pt x="963864" y="486387"/>
                  <a:pt x="963313" y="488950"/>
                  <a:pt x="962678" y="491490"/>
                </a:cubicBezTo>
                <a:cubicBezTo>
                  <a:pt x="962043" y="518160"/>
                  <a:pt x="961907" y="544847"/>
                  <a:pt x="960773" y="571500"/>
                </a:cubicBezTo>
                <a:cubicBezTo>
                  <a:pt x="960610" y="575322"/>
                  <a:pt x="956754" y="589911"/>
                  <a:pt x="955058" y="592455"/>
                </a:cubicBezTo>
                <a:cubicBezTo>
                  <a:pt x="946311" y="605575"/>
                  <a:pt x="957486" y="589622"/>
                  <a:pt x="943628" y="605790"/>
                </a:cubicBezTo>
                <a:cubicBezTo>
                  <a:pt x="936767" y="613794"/>
                  <a:pt x="940239" y="617962"/>
                  <a:pt x="926483" y="624840"/>
                </a:cubicBezTo>
                <a:cubicBezTo>
                  <a:pt x="922159" y="627002"/>
                  <a:pt x="916918" y="629229"/>
                  <a:pt x="913148" y="632460"/>
                </a:cubicBezTo>
                <a:cubicBezTo>
                  <a:pt x="910421" y="634798"/>
                  <a:pt x="908402" y="637925"/>
                  <a:pt x="905528" y="640080"/>
                </a:cubicBezTo>
                <a:cubicBezTo>
                  <a:pt x="903256" y="641784"/>
                  <a:pt x="900126" y="642116"/>
                  <a:pt x="897908" y="643890"/>
                </a:cubicBezTo>
                <a:cubicBezTo>
                  <a:pt x="866700" y="668857"/>
                  <a:pt x="903524" y="642084"/>
                  <a:pt x="878858" y="666750"/>
                </a:cubicBezTo>
                <a:cubicBezTo>
                  <a:pt x="865809" y="679799"/>
                  <a:pt x="871911" y="675191"/>
                  <a:pt x="861713" y="681990"/>
                </a:cubicBezTo>
                <a:cubicBezTo>
                  <a:pt x="860443" y="684530"/>
                  <a:pt x="859408" y="687202"/>
                  <a:pt x="857903" y="689610"/>
                </a:cubicBezTo>
                <a:cubicBezTo>
                  <a:pt x="856220" y="692302"/>
                  <a:pt x="853608" y="694390"/>
                  <a:pt x="852188" y="697230"/>
                </a:cubicBezTo>
                <a:cubicBezTo>
                  <a:pt x="851017" y="699572"/>
                  <a:pt x="851035" y="702342"/>
                  <a:pt x="850283" y="704850"/>
                </a:cubicBezTo>
                <a:cubicBezTo>
                  <a:pt x="847984" y="712515"/>
                  <a:pt x="845196" y="720110"/>
                  <a:pt x="842663" y="727710"/>
                </a:cubicBezTo>
                <a:cubicBezTo>
                  <a:pt x="836261" y="746916"/>
                  <a:pt x="846029" y="717125"/>
                  <a:pt x="838853" y="741045"/>
                </a:cubicBezTo>
                <a:cubicBezTo>
                  <a:pt x="837699" y="744892"/>
                  <a:pt x="837453" y="749262"/>
                  <a:pt x="835043" y="752475"/>
                </a:cubicBezTo>
                <a:cubicBezTo>
                  <a:pt x="833138" y="755015"/>
                  <a:pt x="831173" y="757511"/>
                  <a:pt x="829328" y="760095"/>
                </a:cubicBezTo>
                <a:cubicBezTo>
                  <a:pt x="824122" y="767383"/>
                  <a:pt x="823387" y="771040"/>
                  <a:pt x="814088" y="777240"/>
                </a:cubicBezTo>
                <a:cubicBezTo>
                  <a:pt x="803105" y="784562"/>
                  <a:pt x="813700" y="778223"/>
                  <a:pt x="802658" y="782955"/>
                </a:cubicBezTo>
                <a:cubicBezTo>
                  <a:pt x="800048" y="784074"/>
                  <a:pt x="797675" y="785710"/>
                  <a:pt x="795038" y="786765"/>
                </a:cubicBezTo>
                <a:cubicBezTo>
                  <a:pt x="783887" y="791225"/>
                  <a:pt x="784845" y="790089"/>
                  <a:pt x="774083" y="792480"/>
                </a:cubicBezTo>
                <a:cubicBezTo>
                  <a:pt x="770279" y="793325"/>
                  <a:pt x="760426" y="796153"/>
                  <a:pt x="756938" y="796290"/>
                </a:cubicBezTo>
                <a:cubicBezTo>
                  <a:pt x="727744" y="797435"/>
                  <a:pt x="698518" y="797560"/>
                  <a:pt x="669308" y="798195"/>
                </a:cubicBezTo>
                <a:cubicBezTo>
                  <a:pt x="653087" y="797114"/>
                  <a:pt x="635635" y="797237"/>
                  <a:pt x="619778" y="792480"/>
                </a:cubicBezTo>
                <a:cubicBezTo>
                  <a:pt x="615931" y="791326"/>
                  <a:pt x="611690" y="790898"/>
                  <a:pt x="608348" y="788670"/>
                </a:cubicBezTo>
                <a:cubicBezTo>
                  <a:pt x="604538" y="786130"/>
                  <a:pt x="600156" y="784288"/>
                  <a:pt x="596918" y="781050"/>
                </a:cubicBezTo>
                <a:lnTo>
                  <a:pt x="585488" y="769620"/>
                </a:lnTo>
                <a:lnTo>
                  <a:pt x="577868" y="746760"/>
                </a:lnTo>
                <a:lnTo>
                  <a:pt x="575963" y="741045"/>
                </a:lnTo>
                <a:cubicBezTo>
                  <a:pt x="575328" y="739140"/>
                  <a:pt x="574545" y="737278"/>
                  <a:pt x="574058" y="735330"/>
                </a:cubicBezTo>
                <a:lnTo>
                  <a:pt x="572153" y="727710"/>
                </a:lnTo>
                <a:cubicBezTo>
                  <a:pt x="571518" y="701675"/>
                  <a:pt x="571404" y="675622"/>
                  <a:pt x="570248" y="649605"/>
                </a:cubicBezTo>
                <a:cubicBezTo>
                  <a:pt x="570188" y="648265"/>
                  <a:pt x="567382" y="638158"/>
                  <a:pt x="566438" y="636270"/>
                </a:cubicBezTo>
                <a:cubicBezTo>
                  <a:pt x="565414" y="634222"/>
                  <a:pt x="563652" y="632603"/>
                  <a:pt x="562628" y="630555"/>
                </a:cubicBezTo>
                <a:cubicBezTo>
                  <a:pt x="561730" y="628759"/>
                  <a:pt x="561698" y="626595"/>
                  <a:pt x="560723" y="624840"/>
                </a:cubicBezTo>
                <a:cubicBezTo>
                  <a:pt x="558499" y="620837"/>
                  <a:pt x="555643" y="617220"/>
                  <a:pt x="553103" y="613410"/>
                </a:cubicBezTo>
                <a:lnTo>
                  <a:pt x="541673" y="596265"/>
                </a:lnTo>
                <a:lnTo>
                  <a:pt x="534053" y="584835"/>
                </a:lnTo>
                <a:cubicBezTo>
                  <a:pt x="532783" y="582930"/>
                  <a:pt x="532075" y="580494"/>
                  <a:pt x="530243" y="579120"/>
                </a:cubicBezTo>
                <a:lnTo>
                  <a:pt x="522623" y="573405"/>
                </a:lnTo>
                <a:cubicBezTo>
                  <a:pt x="508018" y="574040"/>
                  <a:pt x="493164" y="572549"/>
                  <a:pt x="478808" y="575310"/>
                </a:cubicBezTo>
                <a:cubicBezTo>
                  <a:pt x="475690" y="575910"/>
                  <a:pt x="474776" y="580238"/>
                  <a:pt x="473093" y="582930"/>
                </a:cubicBezTo>
                <a:cubicBezTo>
                  <a:pt x="468989" y="589497"/>
                  <a:pt x="467320" y="596495"/>
                  <a:pt x="465473" y="603885"/>
                </a:cubicBezTo>
                <a:cubicBezTo>
                  <a:pt x="466108" y="617220"/>
                  <a:pt x="466169" y="630595"/>
                  <a:pt x="467378" y="643890"/>
                </a:cubicBezTo>
                <a:cubicBezTo>
                  <a:pt x="468484" y="656054"/>
                  <a:pt x="471935" y="667926"/>
                  <a:pt x="473093" y="680085"/>
                </a:cubicBezTo>
                <a:cubicBezTo>
                  <a:pt x="473938" y="688958"/>
                  <a:pt x="474363" y="697865"/>
                  <a:pt x="474998" y="706755"/>
                </a:cubicBezTo>
                <a:cubicBezTo>
                  <a:pt x="474363" y="728345"/>
                  <a:pt x="474199" y="749954"/>
                  <a:pt x="473093" y="771525"/>
                </a:cubicBezTo>
                <a:cubicBezTo>
                  <a:pt x="472927" y="774759"/>
                  <a:pt x="472040" y="777926"/>
                  <a:pt x="471188" y="781050"/>
                </a:cubicBezTo>
                <a:cubicBezTo>
                  <a:pt x="469603" y="786862"/>
                  <a:pt x="467378" y="792480"/>
                  <a:pt x="465473" y="798195"/>
                </a:cubicBezTo>
                <a:lnTo>
                  <a:pt x="454043" y="832485"/>
                </a:lnTo>
                <a:lnTo>
                  <a:pt x="450233" y="843915"/>
                </a:lnTo>
                <a:cubicBezTo>
                  <a:pt x="449598" y="845820"/>
                  <a:pt x="448815" y="847682"/>
                  <a:pt x="448328" y="849630"/>
                </a:cubicBezTo>
                <a:lnTo>
                  <a:pt x="442613" y="872490"/>
                </a:lnTo>
                <a:cubicBezTo>
                  <a:pt x="441978" y="875030"/>
                  <a:pt x="441138" y="877527"/>
                  <a:pt x="440708" y="880110"/>
                </a:cubicBezTo>
                <a:cubicBezTo>
                  <a:pt x="440073" y="883920"/>
                  <a:pt x="439494" y="887740"/>
                  <a:pt x="438803" y="891540"/>
                </a:cubicBezTo>
                <a:cubicBezTo>
                  <a:pt x="438224" y="894726"/>
                  <a:pt x="437430" y="897871"/>
                  <a:pt x="436898" y="901065"/>
                </a:cubicBezTo>
                <a:cubicBezTo>
                  <a:pt x="433979" y="918577"/>
                  <a:pt x="436739" y="909161"/>
                  <a:pt x="433088" y="920115"/>
                </a:cubicBezTo>
                <a:cubicBezTo>
                  <a:pt x="432615" y="923428"/>
                  <a:pt x="431836" y="934561"/>
                  <a:pt x="429278" y="939165"/>
                </a:cubicBezTo>
                <a:cubicBezTo>
                  <a:pt x="427054" y="943168"/>
                  <a:pt x="424198" y="946785"/>
                  <a:pt x="421658" y="950595"/>
                </a:cubicBezTo>
                <a:cubicBezTo>
                  <a:pt x="417848" y="956310"/>
                  <a:pt x="418483" y="956945"/>
                  <a:pt x="412133" y="960120"/>
                </a:cubicBezTo>
                <a:cubicBezTo>
                  <a:pt x="410337" y="961018"/>
                  <a:pt x="408214" y="961127"/>
                  <a:pt x="406418" y="962025"/>
                </a:cubicBezTo>
                <a:cubicBezTo>
                  <a:pt x="404370" y="963049"/>
                  <a:pt x="402855" y="965053"/>
                  <a:pt x="400703" y="965835"/>
                </a:cubicBezTo>
                <a:cubicBezTo>
                  <a:pt x="395782" y="967624"/>
                  <a:pt x="385463" y="969645"/>
                  <a:pt x="385463" y="969645"/>
                </a:cubicBezTo>
                <a:cubicBezTo>
                  <a:pt x="370858" y="969010"/>
                  <a:pt x="356224" y="968861"/>
                  <a:pt x="341648" y="967740"/>
                </a:cubicBezTo>
                <a:cubicBezTo>
                  <a:pt x="339646" y="967586"/>
                  <a:pt x="337864" y="966387"/>
                  <a:pt x="335933" y="965835"/>
                </a:cubicBezTo>
                <a:cubicBezTo>
                  <a:pt x="319189" y="961051"/>
                  <a:pt x="336301" y="966593"/>
                  <a:pt x="322598" y="962025"/>
                </a:cubicBezTo>
                <a:cubicBezTo>
                  <a:pt x="321328" y="960120"/>
                  <a:pt x="320254" y="958069"/>
                  <a:pt x="318788" y="956310"/>
                </a:cubicBezTo>
                <a:cubicBezTo>
                  <a:pt x="317063" y="954240"/>
                  <a:pt x="314567" y="952837"/>
                  <a:pt x="313073" y="950595"/>
                </a:cubicBezTo>
                <a:cubicBezTo>
                  <a:pt x="302045" y="934053"/>
                  <a:pt x="323684" y="957396"/>
                  <a:pt x="305453" y="939165"/>
                </a:cubicBezTo>
                <a:cubicBezTo>
                  <a:pt x="302105" y="929121"/>
                  <a:pt x="305761" y="937248"/>
                  <a:pt x="297833" y="927735"/>
                </a:cubicBezTo>
                <a:cubicBezTo>
                  <a:pt x="293730" y="922811"/>
                  <a:pt x="294027" y="922033"/>
                  <a:pt x="292118" y="916305"/>
                </a:cubicBezTo>
                <a:cubicBezTo>
                  <a:pt x="292753" y="899795"/>
                  <a:pt x="292959" y="883263"/>
                  <a:pt x="294023" y="866775"/>
                </a:cubicBezTo>
                <a:cubicBezTo>
                  <a:pt x="294401" y="860914"/>
                  <a:pt x="296793" y="855353"/>
                  <a:pt x="297833" y="849630"/>
                </a:cubicBezTo>
                <a:cubicBezTo>
                  <a:pt x="298636" y="845212"/>
                  <a:pt x="299103" y="840740"/>
                  <a:pt x="299738" y="836295"/>
                </a:cubicBezTo>
                <a:cubicBezTo>
                  <a:pt x="299103" y="822960"/>
                  <a:pt x="298857" y="809601"/>
                  <a:pt x="297833" y="796290"/>
                </a:cubicBezTo>
                <a:cubicBezTo>
                  <a:pt x="297478" y="791673"/>
                  <a:pt x="292546" y="773666"/>
                  <a:pt x="292118" y="771525"/>
                </a:cubicBezTo>
                <a:cubicBezTo>
                  <a:pt x="290607" y="763969"/>
                  <a:pt x="288701" y="753653"/>
                  <a:pt x="286403" y="746760"/>
                </a:cubicBezTo>
                <a:cubicBezTo>
                  <a:pt x="285133" y="742950"/>
                  <a:pt x="284659" y="738774"/>
                  <a:pt x="282593" y="735330"/>
                </a:cubicBezTo>
                <a:cubicBezTo>
                  <a:pt x="270584" y="715314"/>
                  <a:pt x="283068" y="734375"/>
                  <a:pt x="271163" y="720090"/>
                </a:cubicBezTo>
                <a:cubicBezTo>
                  <a:pt x="260806" y="707661"/>
                  <a:pt x="275364" y="721853"/>
                  <a:pt x="261638" y="706755"/>
                </a:cubicBezTo>
                <a:cubicBezTo>
                  <a:pt x="257524" y="702230"/>
                  <a:pt x="249585" y="693109"/>
                  <a:pt x="242588" y="689610"/>
                </a:cubicBezTo>
                <a:cubicBezTo>
                  <a:pt x="240792" y="688712"/>
                  <a:pt x="238778" y="688340"/>
                  <a:pt x="236873" y="687705"/>
                </a:cubicBezTo>
                <a:cubicBezTo>
                  <a:pt x="227979" y="678811"/>
                  <a:pt x="234726" y="684811"/>
                  <a:pt x="225443" y="678180"/>
                </a:cubicBezTo>
                <a:cubicBezTo>
                  <a:pt x="222859" y="676335"/>
                  <a:pt x="220580" y="674040"/>
                  <a:pt x="217823" y="672465"/>
                </a:cubicBezTo>
                <a:cubicBezTo>
                  <a:pt x="216080" y="671469"/>
                  <a:pt x="214013" y="671195"/>
                  <a:pt x="212108" y="670560"/>
                </a:cubicBezTo>
                <a:cubicBezTo>
                  <a:pt x="210203" y="668655"/>
                  <a:pt x="208635" y="666339"/>
                  <a:pt x="206393" y="664845"/>
                </a:cubicBezTo>
                <a:cubicBezTo>
                  <a:pt x="193315" y="656127"/>
                  <a:pt x="209163" y="673330"/>
                  <a:pt x="193058" y="657225"/>
                </a:cubicBezTo>
                <a:cubicBezTo>
                  <a:pt x="191439" y="655606"/>
                  <a:pt x="190780" y="653212"/>
                  <a:pt x="189248" y="651510"/>
                </a:cubicBezTo>
                <a:cubicBezTo>
                  <a:pt x="185043" y="646838"/>
                  <a:pt x="180358" y="642620"/>
                  <a:pt x="175913" y="638175"/>
                </a:cubicBezTo>
                <a:lnTo>
                  <a:pt x="170198" y="632460"/>
                </a:lnTo>
                <a:cubicBezTo>
                  <a:pt x="168293" y="630555"/>
                  <a:pt x="165977" y="628987"/>
                  <a:pt x="164483" y="626745"/>
                </a:cubicBezTo>
                <a:cubicBezTo>
                  <a:pt x="163213" y="624840"/>
                  <a:pt x="162047" y="622862"/>
                  <a:pt x="160673" y="621030"/>
                </a:cubicBezTo>
                <a:cubicBezTo>
                  <a:pt x="156329" y="615238"/>
                  <a:pt x="151752" y="609624"/>
                  <a:pt x="147338" y="603885"/>
                </a:cubicBezTo>
                <a:cubicBezTo>
                  <a:pt x="145402" y="601368"/>
                  <a:pt x="142802" y="599213"/>
                  <a:pt x="141623" y="596265"/>
                </a:cubicBezTo>
                <a:cubicBezTo>
                  <a:pt x="140353" y="593090"/>
                  <a:pt x="138894" y="589984"/>
                  <a:pt x="137813" y="586740"/>
                </a:cubicBezTo>
                <a:cubicBezTo>
                  <a:pt x="136985" y="584256"/>
                  <a:pt x="136939" y="581526"/>
                  <a:pt x="135908" y="579120"/>
                </a:cubicBezTo>
                <a:cubicBezTo>
                  <a:pt x="135006" y="577016"/>
                  <a:pt x="133122" y="575453"/>
                  <a:pt x="132098" y="573405"/>
                </a:cubicBezTo>
                <a:cubicBezTo>
                  <a:pt x="130497" y="570204"/>
                  <a:pt x="129204" y="563122"/>
                  <a:pt x="128288" y="560070"/>
                </a:cubicBezTo>
                <a:cubicBezTo>
                  <a:pt x="122628" y="541202"/>
                  <a:pt x="125743" y="556231"/>
                  <a:pt x="122573" y="537210"/>
                </a:cubicBezTo>
                <a:cubicBezTo>
                  <a:pt x="125179" y="464249"/>
                  <a:pt x="125558" y="481575"/>
                  <a:pt x="122573" y="390525"/>
                </a:cubicBezTo>
                <a:cubicBezTo>
                  <a:pt x="122424" y="385970"/>
                  <a:pt x="122581" y="369586"/>
                  <a:pt x="118763" y="361950"/>
                </a:cubicBezTo>
                <a:cubicBezTo>
                  <a:pt x="114794" y="354012"/>
                  <a:pt x="112095" y="354330"/>
                  <a:pt x="103523" y="348615"/>
                </a:cubicBezTo>
                <a:cubicBezTo>
                  <a:pt x="101618" y="347345"/>
                  <a:pt x="99980" y="345529"/>
                  <a:pt x="97808" y="344805"/>
                </a:cubicBezTo>
                <a:cubicBezTo>
                  <a:pt x="95903" y="344170"/>
                  <a:pt x="93848" y="343875"/>
                  <a:pt x="92093" y="342900"/>
                </a:cubicBezTo>
                <a:cubicBezTo>
                  <a:pt x="78504" y="335351"/>
                  <a:pt x="83844" y="335918"/>
                  <a:pt x="71138" y="329565"/>
                </a:cubicBezTo>
                <a:cubicBezTo>
                  <a:pt x="46259" y="317126"/>
                  <a:pt x="69702" y="330353"/>
                  <a:pt x="53993" y="318135"/>
                </a:cubicBezTo>
                <a:cubicBezTo>
                  <a:pt x="50379" y="315324"/>
                  <a:pt x="42563" y="310515"/>
                  <a:pt x="42563" y="310515"/>
                </a:cubicBezTo>
                <a:lnTo>
                  <a:pt x="34943" y="299085"/>
                </a:lnTo>
                <a:lnTo>
                  <a:pt x="17798" y="283845"/>
                </a:lnTo>
                <a:close/>
              </a:path>
            </a:pathLst>
          </a:cu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59148" y="848670"/>
            <a:ext cx="1390406" cy="626039"/>
          </a:xfrm>
          <a:prstGeom prst="line">
            <a:avLst/>
          </a:pr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/>
              <p:cNvSpPr/>
              <p:nvPr/>
            </p:nvSpPr>
            <p:spPr>
              <a:xfrm>
                <a:off x="2062656" y="1860177"/>
                <a:ext cx="1725152" cy="37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0" name="Rectangle 3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56" y="1860177"/>
                <a:ext cx="1725152" cy="378309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ectangle 351"/>
              <p:cNvSpPr/>
              <p:nvPr/>
            </p:nvSpPr>
            <p:spPr>
              <a:xfrm>
                <a:off x="4048411" y="1791458"/>
                <a:ext cx="1813317" cy="54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       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9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2" name="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11" y="1791458"/>
                <a:ext cx="1813317" cy="544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73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/>
      <p:bldP spid="3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5355006" cy="278153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address high bias: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Increase the number of features i.e. new types of features, high-order features, combination of features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address high variance, there are two main methods: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Reduce the Features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Manually (pain-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stakingly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select and remove features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train-cv-test sets to compare various models and select the best one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Works well when you have relatively fewer features and/or you have specific ideas about models to use/compare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Regularization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as complex of a model as you like (number of features, high-order terms, combination of features)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regularization to reduce the impact of these features towards predicting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by adjusting/reducing all of the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parameters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Works well when you have a LOT of features and manual selection will be hard</a:t>
                </a: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2781531"/>
              </a:xfrm>
              <a:prstGeom prst="rect">
                <a:avLst/>
              </a:prstGeom>
              <a:blipFill>
                <a:blip r:embed="rId3"/>
                <a:stretch>
                  <a:fillRect l="-1139" t="-1096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Addressing High Bias and Variance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4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66861</TotalTime>
  <Words>1485</Words>
  <Application>Microsoft Office PowerPoint</Application>
  <PresentationFormat>Custom</PresentationFormat>
  <Paragraphs>502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Lucida Sans</vt:lpstr>
      <vt:lpstr>Trebuchet MS</vt:lpstr>
      <vt:lpstr>Verdana</vt:lpstr>
      <vt:lpstr>Office Theme</vt:lpstr>
      <vt:lpstr>PowerPoint Presentation</vt:lpstr>
      <vt:lpstr>Content</vt:lpstr>
      <vt:lpstr>Content –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836</cp:revision>
  <dcterms:created xsi:type="dcterms:W3CDTF">2018-06-06T17:58:58Z</dcterms:created>
  <dcterms:modified xsi:type="dcterms:W3CDTF">2019-04-28T20:20:12Z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