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4"/>
  </p:notesMasterIdLst>
  <p:sldIdLst>
    <p:sldId id="257" r:id="rId4"/>
    <p:sldId id="259" r:id="rId5"/>
    <p:sldId id="258" r:id="rId6"/>
    <p:sldId id="260" r:id="rId7"/>
    <p:sldId id="261" r:id="rId8"/>
    <p:sldId id="262" r:id="rId9"/>
    <p:sldId id="263" r:id="rId10"/>
    <p:sldId id="265" r:id="rId11"/>
    <p:sldId id="26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112" d="100"/>
          <a:sy n="112" d="100"/>
        </p:scale>
        <p:origin x="75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3/12/2015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3/12/2015 11:30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876420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Chapter 1</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048000"/>
            <a:ext cx="5257800" cy="9906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Getting Started with jQuery</a:t>
            </a:r>
            <a:endParaRPr lang="en-US" sz="4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DHTML?</a:t>
            </a:r>
            <a:endParaRPr lang="en-US" dirty="0"/>
          </a:p>
        </p:txBody>
      </p:sp>
      <p:sp>
        <p:nvSpPr>
          <p:cNvPr id="3" name="Text Placeholder 2"/>
          <p:cNvSpPr>
            <a:spLocks noGrp="1"/>
          </p:cNvSpPr>
          <p:nvPr>
            <p:ph type="body" sz="quarter" idx="10"/>
          </p:nvPr>
        </p:nvSpPr>
        <p:spPr>
          <a:xfrm>
            <a:off x="381000" y="1143000"/>
            <a:ext cx="8382000" cy="5386090"/>
          </a:xfrm>
        </p:spPr>
        <p:txBody>
          <a:bodyPr/>
          <a:lstStyle/>
          <a:p>
            <a:r>
              <a:rPr lang="en-US" dirty="0" smtClean="0"/>
              <a:t>Dynamic HTML - used to make web pages rich and dynamic.</a:t>
            </a:r>
          </a:p>
          <a:p>
            <a:endParaRPr lang="en-US" dirty="0"/>
          </a:p>
          <a:p>
            <a:r>
              <a:rPr lang="en-US" dirty="0" smtClean="0"/>
              <a:t>DHTML is a technique that makes use of three languages:</a:t>
            </a:r>
          </a:p>
          <a:p>
            <a:pPr lvl="1"/>
            <a:r>
              <a:rPr lang="en-US" dirty="0" smtClean="0"/>
              <a:t>HTML – the markup language that is used to describe web page content</a:t>
            </a:r>
          </a:p>
          <a:p>
            <a:pPr lvl="1"/>
            <a:r>
              <a:rPr lang="en-US" dirty="0" smtClean="0"/>
              <a:t>CSS – the styling language used to describe the look and formatting of a web page</a:t>
            </a:r>
          </a:p>
          <a:p>
            <a:pPr lvl="1"/>
            <a:r>
              <a:rPr lang="en-US" dirty="0" smtClean="0"/>
              <a:t>JavaScript – the interpreted programming language that is used to interact with the user and control and alter the web page content </a:t>
            </a:r>
            <a:endParaRPr lang="en-US" dirty="0"/>
          </a:p>
        </p:txBody>
      </p:sp>
    </p:spTree>
    <p:extLst>
      <p:ext uri="{BB962C8B-B14F-4D97-AF65-F5344CB8AC3E}">
        <p14:creationId xmlns:p14="http://schemas.microsoft.com/office/powerpoint/2010/main" val="29775117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jQuery?</a:t>
            </a:r>
            <a:endParaRPr lang="en-US" dirty="0"/>
          </a:p>
        </p:txBody>
      </p:sp>
      <p:sp>
        <p:nvSpPr>
          <p:cNvPr id="3" name="Text Placeholder 2"/>
          <p:cNvSpPr>
            <a:spLocks noGrp="1"/>
          </p:cNvSpPr>
          <p:nvPr>
            <p:ph type="body" sz="quarter" idx="10"/>
          </p:nvPr>
        </p:nvSpPr>
        <p:spPr>
          <a:xfrm>
            <a:off x="381000" y="1411552"/>
            <a:ext cx="8382000" cy="4382738"/>
          </a:xfrm>
        </p:spPr>
        <p:txBody>
          <a:bodyPr/>
          <a:lstStyle/>
          <a:p>
            <a:r>
              <a:rPr lang="en-US" dirty="0" smtClean="0"/>
              <a:t>jQuery is a JavaScript library that is used to make HTML document navigation, selection, manipulation, event handling, animation and Ajax much simpler.  </a:t>
            </a:r>
          </a:p>
          <a:p>
            <a:r>
              <a:rPr lang="en-US" dirty="0" smtClean="0"/>
              <a:t>It uses CSS type selectors to access elements in the document. </a:t>
            </a:r>
          </a:p>
          <a:p>
            <a:r>
              <a:rPr lang="en-US" dirty="0" smtClean="0"/>
              <a:t>It was first created by John </a:t>
            </a:r>
            <a:r>
              <a:rPr lang="en-US" dirty="0" err="1" smtClean="0"/>
              <a:t>Risig</a:t>
            </a:r>
            <a:r>
              <a:rPr lang="en-US" dirty="0" smtClean="0"/>
              <a:t> in 2005.</a:t>
            </a:r>
          </a:p>
          <a:p>
            <a:r>
              <a:rPr lang="en-US" dirty="0" smtClean="0"/>
              <a:t>Open source code can be used by anyone.</a:t>
            </a:r>
          </a:p>
          <a:p>
            <a:r>
              <a:rPr lang="en-US" dirty="0" smtClean="0"/>
              <a:t>It is now used by millions of web developers.</a:t>
            </a:r>
            <a:endParaRPr lang="en-US" dirty="0"/>
          </a:p>
        </p:txBody>
      </p:sp>
    </p:spTree>
    <p:extLst>
      <p:ext uri="{BB962C8B-B14F-4D97-AF65-F5344CB8AC3E}">
        <p14:creationId xmlns:p14="http://schemas.microsoft.com/office/powerpoint/2010/main" val="225492054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use jQuery</a:t>
            </a:r>
            <a:endParaRPr lang="en-US" dirty="0"/>
          </a:p>
        </p:txBody>
      </p:sp>
      <p:sp>
        <p:nvSpPr>
          <p:cNvPr id="3" name="Text Placeholder 2"/>
          <p:cNvSpPr>
            <a:spLocks noGrp="1"/>
          </p:cNvSpPr>
          <p:nvPr>
            <p:ph type="body" sz="quarter" idx="10"/>
          </p:nvPr>
        </p:nvSpPr>
        <p:spPr>
          <a:xfrm>
            <a:off x="381000" y="1411552"/>
            <a:ext cx="8382000" cy="3841052"/>
          </a:xfrm>
        </p:spPr>
        <p:txBody>
          <a:bodyPr/>
          <a:lstStyle/>
          <a:p>
            <a:r>
              <a:rPr lang="en-US" dirty="0" smtClean="0"/>
              <a:t>It makes the manipulation of a web page much simpler even without a detailed knowledge of JavaScript.</a:t>
            </a:r>
          </a:p>
          <a:p>
            <a:r>
              <a:rPr lang="en-US" dirty="0" smtClean="0"/>
              <a:t>It uses CSS type selectors that are familiar to most web developers.</a:t>
            </a:r>
          </a:p>
          <a:p>
            <a:r>
              <a:rPr lang="en-US" dirty="0" smtClean="0"/>
              <a:t>It is cross-browser compatible.</a:t>
            </a:r>
          </a:p>
          <a:p>
            <a:r>
              <a:rPr lang="en-US" dirty="0" smtClean="0"/>
              <a:t>There are numerous jQuery plugins that add additional functionality.</a:t>
            </a:r>
            <a:endParaRPr lang="en-US" dirty="0"/>
          </a:p>
        </p:txBody>
      </p:sp>
    </p:spTree>
    <p:extLst>
      <p:ext uri="{BB962C8B-B14F-4D97-AF65-F5344CB8AC3E}">
        <p14:creationId xmlns:p14="http://schemas.microsoft.com/office/powerpoint/2010/main" val="11339484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jQuery</a:t>
            </a:r>
            <a:endParaRPr lang="en-US" dirty="0"/>
          </a:p>
        </p:txBody>
      </p:sp>
      <p:sp>
        <p:nvSpPr>
          <p:cNvPr id="3" name="Text Placeholder 2"/>
          <p:cNvSpPr>
            <a:spLocks noGrp="1"/>
          </p:cNvSpPr>
          <p:nvPr>
            <p:ph type="body" sz="quarter" idx="10"/>
          </p:nvPr>
        </p:nvSpPr>
        <p:spPr>
          <a:xfrm>
            <a:off x="381000" y="1411552"/>
            <a:ext cx="8382000" cy="5053691"/>
          </a:xfrm>
        </p:spPr>
        <p:txBody>
          <a:bodyPr/>
          <a:lstStyle/>
          <a:p>
            <a:r>
              <a:rPr lang="en-US" dirty="0" smtClean="0"/>
              <a:t>jQuery can be obtained directly from the jQuery web site – </a:t>
            </a:r>
            <a:r>
              <a:rPr lang="en-US" dirty="0" smtClean="0">
                <a:hlinkClick r:id="rId2"/>
              </a:rPr>
              <a:t>http://jquery.com/download/</a:t>
            </a:r>
            <a:endParaRPr lang="en-US" dirty="0" smtClean="0"/>
          </a:p>
          <a:p>
            <a:r>
              <a:rPr lang="en-US" dirty="0" smtClean="0"/>
              <a:t>jQuery Versions</a:t>
            </a:r>
          </a:p>
          <a:p>
            <a:pPr lvl="1"/>
            <a:r>
              <a:rPr lang="en-US" dirty="0" smtClean="0"/>
              <a:t>1.x – supports Firefox, Chrome, Safari, Opera and Internet Explorer Versions 6 – 11.</a:t>
            </a:r>
          </a:p>
          <a:p>
            <a:pPr lvl="1"/>
            <a:r>
              <a:rPr lang="en-US" dirty="0" smtClean="0"/>
              <a:t>2.x – supports Firefox, Chrome, Safari, Opera and Internet Explorer Versions 9 – 11.</a:t>
            </a:r>
          </a:p>
          <a:p>
            <a:r>
              <a:rPr lang="en-US" dirty="0" smtClean="0"/>
              <a:t>jQuery CDN – an alternative to downloading the jQuery library, it can be accessed on-line via an Content Delivery Network.</a:t>
            </a:r>
            <a:endParaRPr lang="en-US" dirty="0"/>
          </a:p>
          <a:p>
            <a:pPr lvl="1"/>
            <a:endParaRPr lang="en-US" dirty="0"/>
          </a:p>
        </p:txBody>
      </p:sp>
    </p:spTree>
    <p:extLst>
      <p:ext uri="{BB962C8B-B14F-4D97-AF65-F5344CB8AC3E}">
        <p14:creationId xmlns:p14="http://schemas.microsoft.com/office/powerpoint/2010/main" val="1706764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jQuery </a:t>
            </a:r>
            <a:endParaRPr lang="en-US" dirty="0"/>
          </a:p>
        </p:txBody>
      </p:sp>
      <p:sp>
        <p:nvSpPr>
          <p:cNvPr id="3" name="Text Placeholder 2"/>
          <p:cNvSpPr>
            <a:spLocks noGrp="1"/>
          </p:cNvSpPr>
          <p:nvPr>
            <p:ph type="body" sz="quarter" idx="10"/>
          </p:nvPr>
        </p:nvSpPr>
        <p:spPr>
          <a:xfrm>
            <a:off x="381000" y="1411552"/>
            <a:ext cx="8382000" cy="4789003"/>
          </a:xfrm>
        </p:spPr>
        <p:txBody>
          <a:bodyPr/>
          <a:lstStyle/>
          <a:p>
            <a:r>
              <a:rPr lang="en-US" dirty="0" smtClean="0"/>
              <a:t>You insert the jQuery library into your document the same way that you insert any </a:t>
            </a:r>
            <a:r>
              <a:rPr lang="en-US" dirty="0" err="1" smtClean="0"/>
              <a:t>js</a:t>
            </a:r>
            <a:r>
              <a:rPr lang="en-US" dirty="0" smtClean="0"/>
              <a:t> file.</a:t>
            </a:r>
          </a:p>
          <a:p>
            <a:r>
              <a:rPr lang="en-US" dirty="0" smtClean="0"/>
              <a:t>The following are examples of &lt;script&gt; elements that would be placed into the &lt;head&gt; area of the HTML page.</a:t>
            </a:r>
          </a:p>
          <a:p>
            <a:pPr lvl="1"/>
            <a:r>
              <a:rPr lang="en-US" dirty="0" smtClean="0"/>
              <a:t>Local -</a:t>
            </a:r>
          </a:p>
          <a:p>
            <a:pPr lvl="2"/>
            <a:r>
              <a:rPr lang="en-US" sz="2000" dirty="0" smtClean="0"/>
              <a:t>&lt;script </a:t>
            </a:r>
            <a:r>
              <a:rPr lang="en-US" sz="2000" dirty="0" err="1" smtClean="0"/>
              <a:t>src</a:t>
            </a:r>
            <a:r>
              <a:rPr lang="en-US" sz="2000" dirty="0" smtClean="0"/>
              <a:t>="</a:t>
            </a:r>
            <a:r>
              <a:rPr lang="en-US" sz="2000" dirty="0" smtClean="0"/>
              <a:t>jquery-1.11.1.min.js" </a:t>
            </a:r>
            <a:r>
              <a:rPr lang="en-US" sz="2000" dirty="0" smtClean="0"/>
              <a:t>&gt; &lt;/script&gt;</a:t>
            </a:r>
          </a:p>
          <a:p>
            <a:pPr lvl="1"/>
            <a:r>
              <a:rPr lang="en-US" dirty="0" smtClean="0"/>
              <a:t>Using the Google CDN -</a:t>
            </a:r>
          </a:p>
          <a:p>
            <a:pPr lvl="2"/>
            <a:r>
              <a:rPr lang="en-US" sz="1600" dirty="0"/>
              <a:t>&lt;script&gt; </a:t>
            </a:r>
            <a:r>
              <a:rPr lang="en-US" sz="1600" dirty="0" err="1"/>
              <a:t>src</a:t>
            </a:r>
            <a:r>
              <a:rPr lang="en-US" sz="1600" dirty="0"/>
              <a:t>="//</a:t>
            </a:r>
            <a:r>
              <a:rPr lang="en-US" sz="1600" dirty="0" smtClean="0"/>
              <a:t>ajax.googleapis.com/</a:t>
            </a:r>
            <a:r>
              <a:rPr lang="en-US" sz="1600" dirty="0" err="1" smtClean="0"/>
              <a:t>ajax</a:t>
            </a:r>
            <a:r>
              <a:rPr lang="en-US" sz="1600" dirty="0" smtClean="0"/>
              <a:t>/libs/</a:t>
            </a:r>
            <a:r>
              <a:rPr lang="en-US" sz="1600" dirty="0" err="1" smtClean="0"/>
              <a:t>jquery</a:t>
            </a:r>
            <a:r>
              <a:rPr lang="en-US" sz="1600" dirty="0" smtClean="0"/>
              <a:t>/1.11.1/j-query.min.js" </a:t>
            </a:r>
            <a:r>
              <a:rPr lang="en-US" sz="1600" dirty="0"/>
              <a:t>&gt; &lt;/script&gt;</a:t>
            </a:r>
          </a:p>
          <a:p>
            <a:pPr lvl="2"/>
            <a:endParaRPr lang="en-US" dirty="0" smtClean="0"/>
          </a:p>
        </p:txBody>
      </p:sp>
    </p:spTree>
    <p:extLst>
      <p:ext uri="{BB962C8B-B14F-4D97-AF65-F5344CB8AC3E}">
        <p14:creationId xmlns:p14="http://schemas.microsoft.com/office/powerpoint/2010/main" val="16494836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a:t>
            </a:r>
            <a:endParaRPr lang="en-US" dirty="0"/>
          </a:p>
        </p:txBody>
      </p:sp>
      <p:sp>
        <p:nvSpPr>
          <p:cNvPr id="3" name="Text Placeholder 2"/>
          <p:cNvSpPr>
            <a:spLocks noGrp="1"/>
          </p:cNvSpPr>
          <p:nvPr>
            <p:ph type="body" sz="quarter" idx="10"/>
          </p:nvPr>
        </p:nvSpPr>
        <p:spPr>
          <a:xfrm>
            <a:off x="304800" y="1065645"/>
            <a:ext cx="8382000" cy="5792355"/>
          </a:xfrm>
        </p:spPr>
        <p:txBody>
          <a:bodyPr/>
          <a:lstStyle/>
          <a:p>
            <a:r>
              <a:rPr lang="en-US" dirty="0" smtClean="0"/>
              <a:t>Used to make a selection from the document.</a:t>
            </a:r>
          </a:p>
          <a:p>
            <a:r>
              <a:rPr lang="en-US" dirty="0" smtClean="0"/>
              <a:t>Is an alias for jQuery's base function, jQuery().</a:t>
            </a:r>
          </a:p>
          <a:p>
            <a:r>
              <a:rPr lang="en-US" dirty="0" smtClean="0"/>
              <a:t>Returns a jQuery object that contains the results of the selection.</a:t>
            </a:r>
          </a:p>
          <a:p>
            <a:r>
              <a:rPr lang="en-US" dirty="0" smtClean="0"/>
              <a:t>Uses CSS type syntax.</a:t>
            </a:r>
          </a:p>
          <a:p>
            <a:r>
              <a:rPr lang="en-US" dirty="0" smtClean="0"/>
              <a:t>Examples</a:t>
            </a:r>
          </a:p>
          <a:p>
            <a:pPr lvl="1"/>
            <a:r>
              <a:rPr lang="en-US" dirty="0" smtClean="0"/>
              <a:t>$("p")   </a:t>
            </a:r>
            <a:r>
              <a:rPr lang="en-US" dirty="0" smtClean="0"/>
              <a:t>- would return all &lt;p&gt; elements</a:t>
            </a:r>
          </a:p>
          <a:p>
            <a:pPr lvl="1"/>
            <a:r>
              <a:rPr lang="en-US" dirty="0" smtClean="0"/>
              <a:t>$(".content")  </a:t>
            </a:r>
            <a:r>
              <a:rPr lang="en-US" dirty="0" smtClean="0"/>
              <a:t>- would return all elements with a class of content</a:t>
            </a:r>
          </a:p>
          <a:p>
            <a:pPr lvl="1"/>
            <a:r>
              <a:rPr lang="en-US" dirty="0" smtClean="0"/>
              <a:t>$("#header")  </a:t>
            </a:r>
            <a:r>
              <a:rPr lang="en-US" dirty="0" smtClean="0"/>
              <a:t>- would return the element with the id of header</a:t>
            </a:r>
          </a:p>
          <a:p>
            <a:endParaRPr lang="en-US" dirty="0"/>
          </a:p>
        </p:txBody>
      </p:sp>
    </p:spTree>
    <p:extLst>
      <p:ext uri="{BB962C8B-B14F-4D97-AF65-F5344CB8AC3E}">
        <p14:creationId xmlns:p14="http://schemas.microsoft.com/office/powerpoint/2010/main" val="32348134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Text Placeholder 2"/>
          <p:cNvSpPr>
            <a:spLocks noGrp="1"/>
          </p:cNvSpPr>
          <p:nvPr>
            <p:ph type="body" sz="quarter" idx="10"/>
          </p:nvPr>
        </p:nvSpPr>
        <p:spPr>
          <a:xfrm>
            <a:off x="304800" y="990600"/>
            <a:ext cx="8382000" cy="2886944"/>
          </a:xfrm>
        </p:spPr>
        <p:txBody>
          <a:bodyPr/>
          <a:lstStyle/>
          <a:p>
            <a:r>
              <a:rPr lang="en-US" dirty="0" smtClean="0"/>
              <a:t>Assume that you wanted to apply a predefined class to all &lt;p&gt; type HTML elements. The class name is "note".</a:t>
            </a:r>
          </a:p>
          <a:p>
            <a:endParaRPr lang="en-US" dirty="0" smtClean="0"/>
          </a:p>
          <a:p>
            <a:pPr marL="0" indent="0">
              <a:buNone/>
            </a:pPr>
            <a:endParaRPr lang="en-US" dirty="0"/>
          </a:p>
          <a:p>
            <a:pPr marL="517525" lvl="1" indent="0">
              <a:buNone/>
            </a:pPr>
            <a:endParaRPr lang="en-US" dirty="0"/>
          </a:p>
        </p:txBody>
      </p:sp>
      <p:sp>
        <p:nvSpPr>
          <p:cNvPr id="4" name="TextBox 3"/>
          <p:cNvSpPr txBox="1"/>
          <p:nvPr/>
        </p:nvSpPr>
        <p:spPr>
          <a:xfrm>
            <a:off x="304800" y="2474648"/>
            <a:ext cx="4648200" cy="4247317"/>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&lt;head&gt;</a:t>
            </a:r>
          </a:p>
          <a:p>
            <a:r>
              <a:rPr lang="en-US" dirty="0" smtClean="0">
                <a:solidFill>
                  <a:schemeClr val="bg1"/>
                </a:solidFill>
                <a:latin typeface="Arial" panose="020B0604020202020204" pitchFamily="34" charset="0"/>
                <a:cs typeface="Arial" panose="020B0604020202020204" pitchFamily="34" charset="0"/>
              </a:rPr>
              <a:t>&lt;style&gt; </a:t>
            </a:r>
          </a:p>
          <a:p>
            <a:r>
              <a:rPr lang="en-US" dirty="0" smtClean="0">
                <a:solidFill>
                  <a:schemeClr val="bg1"/>
                </a:solidFill>
                <a:latin typeface="Arial" panose="020B0604020202020204" pitchFamily="34" charset="0"/>
                <a:cs typeface="Arial" panose="020B0604020202020204" pitchFamily="34" charset="0"/>
              </a:rPr>
              <a:t>.note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&lt;script </a:t>
            </a:r>
            <a:r>
              <a:rPr lang="en-US" dirty="0" err="1">
                <a:solidFill>
                  <a:schemeClr val="bg1"/>
                </a:solidFill>
                <a:latin typeface="Arial" panose="020B0604020202020204" pitchFamily="34" charset="0"/>
                <a:cs typeface="Arial" panose="020B0604020202020204" pitchFamily="34" charset="0"/>
              </a:rPr>
              <a:t>src</a:t>
            </a:r>
            <a:r>
              <a:rPr lang="en-US" dirty="0">
                <a:solidFill>
                  <a:schemeClr val="bg1"/>
                </a:solidFill>
                <a:latin typeface="Arial" panose="020B0604020202020204" pitchFamily="34" charset="0"/>
                <a:cs typeface="Arial" panose="020B0604020202020204" pitchFamily="34" charset="0"/>
              </a:rPr>
              <a:t>="jquery-1.11.0.min.js"&gt;&lt;/script&gt;</a:t>
            </a:r>
            <a:endParaRPr lang="en-US" dirty="0" smtClean="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&lt;script&gt;</a:t>
            </a:r>
          </a:p>
          <a:p>
            <a:r>
              <a:rPr lang="en-US" dirty="0">
                <a:solidFill>
                  <a:schemeClr val="bg1"/>
                </a:solidFill>
                <a:latin typeface="Arial" panose="020B0604020202020204" pitchFamily="34" charset="0"/>
                <a:cs typeface="Arial" panose="020B0604020202020204" pitchFamily="34" charset="0"/>
              </a:rPr>
              <a:t>$(document).ready(function(){</a:t>
            </a:r>
          </a:p>
          <a:p>
            <a:r>
              <a:rPr lang="en-US" dirty="0">
                <a:solidFill>
                  <a:schemeClr val="bg1"/>
                </a:solidFill>
                <a:latin typeface="Arial" panose="020B0604020202020204" pitchFamily="34" charset="0"/>
                <a:cs typeface="Arial" panose="020B0604020202020204" pitchFamily="34" charset="0"/>
              </a:rPr>
              <a:t>	$("p").</a:t>
            </a:r>
            <a:r>
              <a:rPr lang="en-US" dirty="0" err="1">
                <a:solidFill>
                  <a:schemeClr val="bg1"/>
                </a:solidFill>
                <a:latin typeface="Arial" panose="020B0604020202020204" pitchFamily="34" charset="0"/>
                <a:cs typeface="Arial" panose="020B0604020202020204" pitchFamily="34" charset="0"/>
              </a:rPr>
              <a:t>addclass</a:t>
            </a:r>
            <a:r>
              <a:rPr lang="en-US" dirty="0">
                <a:solidFill>
                  <a:schemeClr val="bg1"/>
                </a:solidFill>
                <a:latin typeface="Arial" panose="020B0604020202020204" pitchFamily="34" charset="0"/>
                <a:cs typeface="Arial" panose="020B0604020202020204" pitchFamily="34" charset="0"/>
              </a:rPr>
              <a:t>("note");</a:t>
            </a:r>
          </a:p>
          <a:p>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&lt;/script&gt;</a:t>
            </a:r>
          </a:p>
          <a:p>
            <a:r>
              <a:rPr lang="en-US" dirty="0">
                <a:solidFill>
                  <a:schemeClr val="bg1"/>
                </a:solidFill>
                <a:latin typeface="Arial" panose="020B0604020202020204" pitchFamily="34" charset="0"/>
                <a:cs typeface="Arial" panose="020B0604020202020204" pitchFamily="34" charset="0"/>
              </a:rPr>
              <a:t>&lt;/head&gt;</a:t>
            </a:r>
          </a:p>
          <a:p>
            <a:endParaRPr lang="en-US" dirty="0">
              <a:solidFill>
                <a:schemeClr val="bg1"/>
              </a:solidFill>
              <a:latin typeface="Arial" panose="020B0604020202020204" pitchFamily="34" charset="0"/>
            </a:endParaRPr>
          </a:p>
        </p:txBody>
      </p:sp>
      <p:sp>
        <p:nvSpPr>
          <p:cNvPr id="6" name="Text Placeholder 2"/>
          <p:cNvSpPr txBox="1">
            <a:spLocks/>
          </p:cNvSpPr>
          <p:nvPr/>
        </p:nvSpPr>
        <p:spPr>
          <a:xfrm>
            <a:off x="5181600" y="2492452"/>
            <a:ext cx="3429000" cy="454278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The CSS that describes the .note class is between the &lt;style&gt; tags.</a:t>
            </a:r>
          </a:p>
          <a:p>
            <a:r>
              <a:rPr lang="en-US" sz="2400" dirty="0" smtClean="0"/>
              <a:t>The </a:t>
            </a:r>
            <a:r>
              <a:rPr lang="en-US" sz="2400" dirty="0" err="1" smtClean="0"/>
              <a:t>src</a:t>
            </a:r>
            <a:r>
              <a:rPr lang="en-US" sz="2400" dirty="0" smtClean="0"/>
              <a:t> attribute of the &lt;script&gt; tag is used to insert the jQuery library into the document</a:t>
            </a:r>
          </a:p>
          <a:p>
            <a:r>
              <a:rPr lang="en-US" sz="2400" dirty="0" smtClean="0"/>
              <a:t>The jQuery that adds the class to the &lt;p&gt; elements is between the &lt;script&gt; tags.</a:t>
            </a:r>
          </a:p>
          <a:p>
            <a:pPr marL="517525" lvl="1" indent="0">
              <a:buFontTx/>
              <a:buNone/>
            </a:pPr>
            <a:endParaRPr lang="en-US" sz="2400" dirty="0"/>
          </a:p>
        </p:txBody>
      </p:sp>
    </p:spTree>
    <p:extLst>
      <p:ext uri="{BB962C8B-B14F-4D97-AF65-F5344CB8AC3E}">
        <p14:creationId xmlns:p14="http://schemas.microsoft.com/office/powerpoint/2010/main" val="7024683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$(document).ready method</a:t>
            </a:r>
            <a:endParaRPr lang="en-US" dirty="0"/>
          </a:p>
        </p:txBody>
      </p:sp>
      <p:sp>
        <p:nvSpPr>
          <p:cNvPr id="3" name="Text Placeholder 2"/>
          <p:cNvSpPr>
            <a:spLocks noGrp="1"/>
          </p:cNvSpPr>
          <p:nvPr>
            <p:ph type="body" sz="quarter" idx="10"/>
          </p:nvPr>
        </p:nvSpPr>
        <p:spPr>
          <a:xfrm>
            <a:off x="381000" y="1411552"/>
            <a:ext cx="8382000" cy="2856167"/>
          </a:xfrm>
        </p:spPr>
        <p:txBody>
          <a:bodyPr/>
          <a:lstStyle/>
          <a:p>
            <a:r>
              <a:rPr lang="en-US" dirty="0" smtClean="0"/>
              <a:t>$(document).ready is a jQuery method that will not run until all elements of the web page have fully loaded.</a:t>
            </a:r>
          </a:p>
          <a:p>
            <a:r>
              <a:rPr lang="en-US" dirty="0" smtClean="0"/>
              <a:t>It is used to prevent the jQuery base function from running until all elements are available.</a:t>
            </a:r>
          </a:p>
          <a:p>
            <a:r>
              <a:rPr lang="en-US" dirty="0" smtClean="0"/>
              <a:t>The syntax is:</a:t>
            </a:r>
          </a:p>
        </p:txBody>
      </p:sp>
      <p:sp>
        <p:nvSpPr>
          <p:cNvPr id="4" name="TextBox 3"/>
          <p:cNvSpPr txBox="1"/>
          <p:nvPr/>
        </p:nvSpPr>
        <p:spPr>
          <a:xfrm>
            <a:off x="2286000" y="4572000"/>
            <a:ext cx="3505200" cy="1200329"/>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p>
          <a:p>
            <a:r>
              <a:rPr lang="en-US" dirty="0">
                <a:solidFill>
                  <a:schemeClr val="bg1"/>
                </a:solidFill>
                <a:latin typeface="Arial" panose="020B0604020202020204" pitchFamily="34" charset="0"/>
                <a:cs typeface="Arial" panose="020B0604020202020204" pitchFamily="34" charset="0"/>
              </a:rPr>
              <a:t>	</a:t>
            </a:r>
            <a:r>
              <a:rPr lang="en-US" i="1" dirty="0" smtClean="0">
                <a:solidFill>
                  <a:schemeClr val="bg1"/>
                </a:solidFill>
                <a:latin typeface="Arial" panose="020B0604020202020204" pitchFamily="34" charset="0"/>
                <a:cs typeface="Arial" panose="020B0604020202020204" pitchFamily="34" charset="0"/>
              </a:rPr>
              <a:t>your code here</a:t>
            </a:r>
            <a:endParaRPr lang="en-US" i="1"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42205549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733</TotalTime>
  <Words>686</Words>
  <Application>Microsoft Office PowerPoint</Application>
  <PresentationFormat>On-screen Show (4:3)</PresentationFormat>
  <Paragraphs>76</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Courier New</vt:lpstr>
      <vt:lpstr>Wingdings</vt:lpstr>
      <vt:lpstr>Blue Segoe 4-3 template-template_April-17-2007</vt:lpstr>
      <vt:lpstr>White with Courier font for code slides</vt:lpstr>
      <vt:lpstr>jQuery Chapter 1   </vt:lpstr>
      <vt:lpstr>What is DHTML?</vt:lpstr>
      <vt:lpstr>What is jQuery?</vt:lpstr>
      <vt:lpstr>Reasons to use jQuery</vt:lpstr>
      <vt:lpstr>Obtaining jQuery</vt:lpstr>
      <vt:lpstr>Accessing jQuery </vt:lpstr>
      <vt:lpstr>$() function</vt:lpstr>
      <vt:lpstr>Code Example</vt:lpstr>
      <vt:lpstr>$(document).ready method</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p:lastModifiedBy>
  <cp:revision>24</cp:revision>
  <dcterms:created xsi:type="dcterms:W3CDTF">2014-10-30T15:09:55Z</dcterms:created>
  <dcterms:modified xsi:type="dcterms:W3CDTF">2015-03-12T15:58:20Z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