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3"/>
  </p:notesMasterIdLst>
  <p:sldIdLst>
    <p:sldId id="297" r:id="rId4"/>
    <p:sldId id="292" r:id="rId5"/>
    <p:sldId id="270" r:id="rId6"/>
    <p:sldId id="272" r:id="rId7"/>
    <p:sldId id="271" r:id="rId8"/>
    <p:sldId id="273" r:id="rId9"/>
    <p:sldId id="274" r:id="rId10"/>
    <p:sldId id="275" r:id="rId11"/>
    <p:sldId id="276" r:id="rId12"/>
    <p:sldId id="277" r:id="rId13"/>
    <p:sldId id="278" r:id="rId14"/>
    <p:sldId id="286" r:id="rId15"/>
    <p:sldId id="287" r:id="rId16"/>
    <p:sldId id="279" r:id="rId17"/>
    <p:sldId id="288" r:id="rId18"/>
    <p:sldId id="280" r:id="rId19"/>
    <p:sldId id="281" r:id="rId20"/>
    <p:sldId id="282" r:id="rId21"/>
    <p:sldId id="283" r:id="rId22"/>
    <p:sldId id="284" r:id="rId23"/>
    <p:sldId id="285" r:id="rId24"/>
    <p:sldId id="289" r:id="rId25"/>
    <p:sldId id="290" r:id="rId26"/>
    <p:sldId id="293" r:id="rId27"/>
    <p:sldId id="291" r:id="rId28"/>
    <p:sldId id="294" r:id="rId29"/>
    <p:sldId id="295" r:id="rId30"/>
    <p:sldId id="296" r:id="rId31"/>
    <p:sldId id="26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112" d="100"/>
          <a:sy n="112" d="100"/>
        </p:scale>
        <p:origin x="7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4081-B9A8-4BE5-94B6-9A3F9B4E5E91}" type="datetimeFigureOut">
              <a:rPr lang="en-US" smtClean="0"/>
              <a:t>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DEC9-7375-456F-9BFC-C587E183B041}" type="slidenum">
              <a:rPr lang="en-US" smtClean="0"/>
              <a:t>‹#›</a:t>
            </a:fld>
            <a:endParaRPr lang="en-US"/>
          </a:p>
        </p:txBody>
      </p:sp>
    </p:spTree>
    <p:extLst>
      <p:ext uri="{BB962C8B-B14F-4D97-AF65-F5344CB8AC3E}">
        <p14:creationId xmlns:p14="http://schemas.microsoft.com/office/powerpoint/2010/main" val="590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1/14/2015 4:20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54017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0"/>
            <a:ext cx="4984749"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730249" y="4648200"/>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112" y="609600"/>
            <a:ext cx="1924050" cy="2381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905001"/>
            <a:ext cx="4984749" cy="990600"/>
          </a:xfrm>
        </p:spPr>
        <p:txBody>
          <a:bodyPr/>
          <a:lstStyle/>
          <a:p>
            <a:r>
              <a:rPr lang="en-US" dirty="0" smtClean="0"/>
              <a:t>jQuery Chapter </a:t>
            </a:r>
            <a:r>
              <a:rPr lang="en-US" dirty="0" smtClean="0"/>
              <a:t>2</a:t>
            </a:r>
            <a:br>
              <a:rPr lang="en-US" dirty="0" smtClean="0"/>
            </a:b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Trident Technical College</a:t>
            </a:r>
          </a:p>
          <a:p>
            <a:r>
              <a:rPr lang="en-US" dirty="0" smtClean="0"/>
              <a:t>CPT 238</a:t>
            </a:r>
          </a:p>
        </p:txBody>
      </p:sp>
      <p:sp>
        <p:nvSpPr>
          <p:cNvPr id="4" name="Title 1"/>
          <p:cNvSpPr txBox="1">
            <a:spLocks/>
          </p:cNvSpPr>
          <p:nvPr/>
        </p:nvSpPr>
        <p:spPr>
          <a:xfrm>
            <a:off x="838200" y="3048000"/>
            <a:ext cx="7010400" cy="9906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sz="4000" dirty="0" smtClean="0"/>
              <a:t>Selecting Elements in the Document</a:t>
            </a:r>
            <a:endParaRPr lang="en-US" sz="4000" dirty="0"/>
          </a:p>
        </p:txBody>
      </p:sp>
    </p:spTree>
    <p:extLst>
      <p:ext uri="{BB962C8B-B14F-4D97-AF65-F5344CB8AC3E}">
        <p14:creationId xmlns:p14="http://schemas.microsoft.com/office/powerpoint/2010/main" val="22644811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CSS Selectors</a:t>
            </a:r>
            <a:endParaRPr lang="en-US" dirty="0"/>
          </a:p>
        </p:txBody>
      </p:sp>
      <p:sp>
        <p:nvSpPr>
          <p:cNvPr id="3" name="Content Placeholder 2"/>
          <p:cNvSpPr>
            <a:spLocks noGrp="1"/>
          </p:cNvSpPr>
          <p:nvPr>
            <p:ph idx="1"/>
          </p:nvPr>
        </p:nvSpPr>
        <p:spPr>
          <a:xfrm>
            <a:off x="381000" y="1676400"/>
            <a:ext cx="8382000" cy="2856167"/>
          </a:xfrm>
        </p:spPr>
        <p:txBody>
          <a:bodyPr/>
          <a:lstStyle/>
          <a:p>
            <a:r>
              <a:rPr lang="en-US" dirty="0" smtClean="0"/>
              <a:t>The three basic type of CSS selectors are used to select elements based on element type, element class, or element ID.</a:t>
            </a:r>
          </a:p>
          <a:p>
            <a:endParaRPr lang="en-US" dirty="0" smtClean="0"/>
          </a:p>
          <a:p>
            <a:r>
              <a:rPr lang="en-US" dirty="0" smtClean="0"/>
              <a:t>Combinations of these selectors can be used to more precisely select elements.</a:t>
            </a:r>
            <a:endParaRPr lang="en-US" dirty="0"/>
          </a:p>
        </p:txBody>
      </p:sp>
    </p:spTree>
    <p:extLst>
      <p:ext uri="{BB962C8B-B14F-4D97-AF65-F5344CB8AC3E}">
        <p14:creationId xmlns:p14="http://schemas.microsoft.com/office/powerpoint/2010/main" val="35525567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Selector</a:t>
            </a:r>
            <a:endParaRPr lang="en-US" dirty="0"/>
          </a:p>
        </p:txBody>
      </p:sp>
      <p:sp>
        <p:nvSpPr>
          <p:cNvPr id="3" name="Content Placeholder 2"/>
          <p:cNvSpPr>
            <a:spLocks noGrp="1"/>
          </p:cNvSpPr>
          <p:nvPr>
            <p:ph idx="1"/>
          </p:nvPr>
        </p:nvSpPr>
        <p:spPr>
          <a:xfrm>
            <a:off x="381000" y="1412875"/>
            <a:ext cx="8382000" cy="1329595"/>
          </a:xfrm>
        </p:spPr>
        <p:txBody>
          <a:bodyPr/>
          <a:lstStyle/>
          <a:p>
            <a:r>
              <a:rPr lang="en-US" dirty="0" smtClean="0"/>
              <a:t>The type selector selects an element by type. It simply uses the "tag" name of the html element.</a:t>
            </a:r>
            <a:endParaRPr lang="en-US" dirty="0"/>
          </a:p>
        </p:txBody>
      </p:sp>
      <p:sp>
        <p:nvSpPr>
          <p:cNvPr id="4" name="TextBox 3"/>
          <p:cNvSpPr txBox="1"/>
          <p:nvPr/>
        </p:nvSpPr>
        <p:spPr>
          <a:xfrm>
            <a:off x="4419600" y="28956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5" name="TextBox 4"/>
          <p:cNvSpPr txBox="1"/>
          <p:nvPr/>
        </p:nvSpPr>
        <p:spPr>
          <a:xfrm>
            <a:off x="4419600" y="4648200"/>
            <a:ext cx="35052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h2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#45DCFF;</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font-family:  Arial;</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font-size: 16px;</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4343834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Content Placeholder 2"/>
          <p:cNvSpPr>
            <a:spLocks noGrp="1"/>
          </p:cNvSpPr>
          <p:nvPr>
            <p:ph idx="1"/>
          </p:nvPr>
        </p:nvSpPr>
        <p:spPr>
          <a:xfrm>
            <a:off x="228600" y="1008896"/>
            <a:ext cx="8382000" cy="1772793"/>
          </a:xfrm>
        </p:spPr>
        <p:txBody>
          <a:bodyPr/>
          <a:lstStyle/>
          <a:p>
            <a:r>
              <a:rPr lang="en-US" dirty="0" smtClean="0"/>
              <a:t>The Class selector selects an element by its class. It uses the class name assigned to the html element. To indicate that it is a class, a period is placed before the class name.</a:t>
            </a:r>
            <a:endParaRPr lang="en-US" dirty="0"/>
          </a:p>
        </p:txBody>
      </p:sp>
      <p:sp>
        <p:nvSpPr>
          <p:cNvPr id="4" name="TextBox 3"/>
          <p:cNvSpPr txBox="1"/>
          <p:nvPr/>
        </p:nvSpPr>
        <p:spPr>
          <a:xfrm>
            <a:off x="4419600" y="28956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.authors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green;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normal;</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5" name="TextBox 4"/>
          <p:cNvSpPr txBox="1"/>
          <p:nvPr/>
        </p:nvSpPr>
        <p:spPr>
          <a:xfrm>
            <a:off x="4419600" y="4648200"/>
            <a:ext cx="35052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.titles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#00FF00;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font-family:  Georgia;</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font-size: 18px;</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6023620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a:t>
            </a:r>
            <a:endParaRPr lang="en-US" dirty="0"/>
          </a:p>
        </p:txBody>
      </p:sp>
      <p:sp>
        <p:nvSpPr>
          <p:cNvPr id="3" name="Content Placeholder 2"/>
          <p:cNvSpPr>
            <a:spLocks noGrp="1"/>
          </p:cNvSpPr>
          <p:nvPr>
            <p:ph idx="1"/>
          </p:nvPr>
        </p:nvSpPr>
        <p:spPr>
          <a:xfrm>
            <a:off x="228600" y="1008896"/>
            <a:ext cx="8382000" cy="1772793"/>
          </a:xfrm>
        </p:spPr>
        <p:txBody>
          <a:bodyPr/>
          <a:lstStyle/>
          <a:p>
            <a:r>
              <a:rPr lang="en-US" dirty="0" smtClean="0"/>
              <a:t>The ID selector selects an element by its unique ID. It uses the ID name assigned to the html element. To indicate that it is an ID, a # sign is placed before the ID name.</a:t>
            </a:r>
            <a:endParaRPr lang="en-US" dirty="0"/>
          </a:p>
        </p:txBody>
      </p:sp>
      <p:sp>
        <p:nvSpPr>
          <p:cNvPr id="4" name="TextBox 3"/>
          <p:cNvSpPr txBox="1"/>
          <p:nvPr/>
        </p:nvSpPr>
        <p:spPr>
          <a:xfrm>
            <a:off x="4419600" y="28956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#john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red;</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font-weight:  bold;</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5" name="TextBox 4"/>
          <p:cNvSpPr txBox="1"/>
          <p:nvPr/>
        </p:nvSpPr>
        <p:spPr>
          <a:xfrm>
            <a:off x="4419600" y="4648200"/>
            <a:ext cx="35052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#bio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a:t>
            </a:r>
            <a:r>
              <a:rPr lang="en-US" dirty="0" err="1" smtClean="0">
                <a:solidFill>
                  <a:schemeClr val="bg1"/>
                </a:solidFill>
                <a:latin typeface="Arial" panose="020B0604020202020204" pitchFamily="34" charset="0"/>
                <a:cs typeface="Arial" panose="020B0604020202020204" pitchFamily="34" charset="0"/>
              </a:rPr>
              <a:t>rgb</a:t>
            </a:r>
            <a:r>
              <a:rPr lang="en-US" dirty="0" smtClean="0">
                <a:solidFill>
                  <a:schemeClr val="bg1"/>
                </a:solidFill>
                <a:latin typeface="Arial" panose="020B0604020202020204" pitchFamily="34" charset="0"/>
                <a:cs typeface="Arial" panose="020B0604020202020204" pitchFamily="34" charset="0"/>
              </a:rPr>
              <a:t>(0,255,0);</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font-family:  Tacoma;</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font-size: 20px;</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8359411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 Selectors</a:t>
            </a:r>
            <a:endParaRPr lang="en-US" dirty="0"/>
          </a:p>
        </p:txBody>
      </p:sp>
      <p:sp>
        <p:nvSpPr>
          <p:cNvPr id="3" name="Content Placeholder 2"/>
          <p:cNvSpPr>
            <a:spLocks noGrp="1"/>
          </p:cNvSpPr>
          <p:nvPr>
            <p:ph idx="1"/>
          </p:nvPr>
        </p:nvSpPr>
        <p:spPr>
          <a:xfrm>
            <a:off x="381000" y="1412875"/>
            <a:ext cx="8382000" cy="2757678"/>
          </a:xfrm>
        </p:spPr>
        <p:txBody>
          <a:bodyPr/>
          <a:lstStyle/>
          <a:p>
            <a:r>
              <a:rPr lang="en-US" dirty="0" smtClean="0"/>
              <a:t>Used to select elements that are descendants of other elements. You can combine type, class and ID selectors.</a:t>
            </a:r>
          </a:p>
          <a:p>
            <a:r>
              <a:rPr lang="en-US" dirty="0" smtClean="0"/>
              <a:t>The below CSS would select all &lt;p&gt; elements contained within elements that have a class of client.</a:t>
            </a:r>
            <a:endParaRPr lang="en-US" dirty="0"/>
          </a:p>
        </p:txBody>
      </p:sp>
      <p:sp>
        <p:nvSpPr>
          <p:cNvPr id="5" name="TextBox 4"/>
          <p:cNvSpPr txBox="1"/>
          <p:nvPr/>
        </p:nvSpPr>
        <p:spPr>
          <a:xfrm>
            <a:off x="3200400" y="4572000"/>
            <a:ext cx="35052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.client 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#45DCFF;</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font-family:  Arial;</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font-size: 16px;</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5393148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Selectors</a:t>
            </a:r>
            <a:endParaRPr lang="en-US" dirty="0"/>
          </a:p>
        </p:txBody>
      </p:sp>
      <p:sp>
        <p:nvSpPr>
          <p:cNvPr id="3" name="Content Placeholder 2"/>
          <p:cNvSpPr>
            <a:spLocks noGrp="1"/>
          </p:cNvSpPr>
          <p:nvPr>
            <p:ph idx="1"/>
          </p:nvPr>
        </p:nvSpPr>
        <p:spPr>
          <a:xfrm>
            <a:off x="381000" y="1412875"/>
            <a:ext cx="8382000" cy="2757678"/>
          </a:xfrm>
        </p:spPr>
        <p:txBody>
          <a:bodyPr/>
          <a:lstStyle/>
          <a:p>
            <a:r>
              <a:rPr lang="en-US" dirty="0" smtClean="0"/>
              <a:t>Used to select elements that are children of other elements. You can combine type, class and ID selectors.</a:t>
            </a:r>
          </a:p>
          <a:p>
            <a:r>
              <a:rPr lang="en-US" dirty="0" smtClean="0"/>
              <a:t>The below CSS would select all &lt;p&gt; elements that are children of elements that have a class of client.</a:t>
            </a:r>
            <a:endParaRPr lang="en-US" dirty="0"/>
          </a:p>
        </p:txBody>
      </p:sp>
      <p:sp>
        <p:nvSpPr>
          <p:cNvPr id="5" name="TextBox 4"/>
          <p:cNvSpPr txBox="1"/>
          <p:nvPr/>
        </p:nvSpPr>
        <p:spPr>
          <a:xfrm>
            <a:off x="3200400" y="4572000"/>
            <a:ext cx="3505200" cy="1754326"/>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.client &gt; 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#45DCFF;</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font-family:  Arial;</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font-size: 16px;</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9379757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Last, and Nth Child Selectors</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Used to select a specific child of a parent element.</a:t>
            </a:r>
            <a:endParaRPr lang="en-US" dirty="0"/>
          </a:p>
        </p:txBody>
      </p:sp>
      <p:sp>
        <p:nvSpPr>
          <p:cNvPr id="6" name="TextBox 5"/>
          <p:cNvSpPr txBox="1"/>
          <p:nvPr/>
        </p:nvSpPr>
        <p:spPr>
          <a:xfrm>
            <a:off x="609600" y="2817162"/>
            <a:ext cx="3505200" cy="1477328"/>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li:first-child</a:t>
            </a:r>
            <a:r>
              <a:rPr lang="en-US" dirty="0" smtClean="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blue;</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7" name="TextBox 6"/>
          <p:cNvSpPr txBox="1"/>
          <p:nvPr/>
        </p:nvSpPr>
        <p:spPr>
          <a:xfrm>
            <a:off x="2743200" y="4724400"/>
            <a:ext cx="3505200" cy="1477328"/>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li:nth-child</a:t>
            </a:r>
            <a:r>
              <a:rPr lang="en-US" dirty="0" smtClean="0">
                <a:solidFill>
                  <a:schemeClr val="bg1"/>
                </a:solidFill>
                <a:latin typeface="Arial" panose="020B0604020202020204" pitchFamily="34" charset="0"/>
                <a:cs typeface="Arial" panose="020B0604020202020204" pitchFamily="34" charset="0"/>
              </a:rPr>
              <a:t>(4)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green;</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8" name="TextBox 7"/>
          <p:cNvSpPr txBox="1"/>
          <p:nvPr/>
        </p:nvSpPr>
        <p:spPr>
          <a:xfrm>
            <a:off x="4800600" y="2826687"/>
            <a:ext cx="3505200" cy="1477328"/>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li:last-child</a:t>
            </a:r>
            <a:r>
              <a:rPr lang="en-US" dirty="0" smtClean="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red;</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23071954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Selector</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The Not selector will select all elements except for the one specified.</a:t>
            </a:r>
            <a:endParaRPr lang="en-US" dirty="0"/>
          </a:p>
        </p:txBody>
      </p:sp>
      <p:sp>
        <p:nvSpPr>
          <p:cNvPr id="5" name="TextBox 4"/>
          <p:cNvSpPr txBox="1"/>
          <p:nvPr/>
        </p:nvSpPr>
        <p:spPr>
          <a:xfrm>
            <a:off x="2362200" y="3059696"/>
            <a:ext cx="3505200" cy="923330"/>
          </a:xfrm>
          <a:prstGeom prst="rect">
            <a:avLst/>
          </a:prstGeom>
          <a:solidFill>
            <a:schemeClr val="tx1"/>
          </a:solidFill>
        </p:spPr>
        <p:txBody>
          <a:bodyPr wrap="square" rtlCol="0">
            <a:spAutoFit/>
          </a:bodyPr>
          <a:lstStyle/>
          <a:p>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li:not</a:t>
            </a:r>
            <a:r>
              <a:rPr lang="en-US" dirty="0" smtClean="0">
                <a:solidFill>
                  <a:schemeClr val="bg1"/>
                </a:solidFill>
                <a:latin typeface="Arial" panose="020B0604020202020204" pitchFamily="34" charset="0"/>
                <a:cs typeface="Arial" panose="020B0604020202020204" pitchFamily="34" charset="0"/>
              </a:rPr>
              <a:t>(:first-child)  {</a:t>
            </a:r>
          </a:p>
          <a:p>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backgound</a:t>
            </a:r>
            <a:r>
              <a:rPr lang="en-US" dirty="0" smtClean="0">
                <a:solidFill>
                  <a:schemeClr val="bg1"/>
                </a:solidFill>
                <a:latin typeface="Arial" panose="020B0604020202020204" pitchFamily="34" charset="0"/>
                <a:cs typeface="Arial" panose="020B0604020202020204" pitchFamily="34" charset="0"/>
              </a:rPr>
              <a:t>:  yellow;</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1905000" y="4800600"/>
            <a:ext cx="2667000" cy="1477328"/>
          </a:xfrm>
          <a:prstGeom prst="rect">
            <a:avLst/>
          </a:prstGeom>
          <a:noFill/>
        </p:spPr>
        <p:txBody>
          <a:bodyPr wrap="square" rtlCol="0">
            <a:spAutoFit/>
          </a:bodyPr>
          <a:lstStyle/>
          <a:p>
            <a:r>
              <a:rPr lang="en-US" dirty="0" smtClean="0"/>
              <a:t>This will set the background to yellow for all &lt;li&gt; elements within &lt;</a:t>
            </a:r>
            <a:r>
              <a:rPr lang="en-US" dirty="0" err="1" smtClean="0"/>
              <a:t>ol</a:t>
            </a:r>
            <a:r>
              <a:rPr lang="en-US" dirty="0" smtClean="0"/>
              <a:t>&gt; elements except for the first children.</a:t>
            </a:r>
            <a:endParaRPr lang="en-US" dirty="0"/>
          </a:p>
        </p:txBody>
      </p:sp>
      <p:cxnSp>
        <p:nvCxnSpPr>
          <p:cNvPr id="8" name="Straight Arrow Connector 7"/>
          <p:cNvCxnSpPr/>
          <p:nvPr/>
        </p:nvCxnSpPr>
        <p:spPr>
          <a:xfrm flipV="1">
            <a:off x="2971800" y="4095929"/>
            <a:ext cx="152400" cy="70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720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Used to select elements based on the existence or value of one of the attributes.</a:t>
            </a:r>
            <a:endParaRPr lang="en-US" dirty="0"/>
          </a:p>
        </p:txBody>
      </p:sp>
      <p:sp>
        <p:nvSpPr>
          <p:cNvPr id="4" name="TextBox 3"/>
          <p:cNvSpPr txBox="1"/>
          <p:nvPr/>
        </p:nvSpPr>
        <p:spPr>
          <a:xfrm>
            <a:off x="4419600" y="28956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p[class]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5" name="TextBox 4"/>
          <p:cNvSpPr txBox="1"/>
          <p:nvPr/>
        </p:nvSpPr>
        <p:spPr>
          <a:xfrm>
            <a:off x="4419600" y="45720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p[class = 'product']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6" name="TextBox 5"/>
          <p:cNvSpPr txBox="1"/>
          <p:nvPr/>
        </p:nvSpPr>
        <p:spPr>
          <a:xfrm>
            <a:off x="838200" y="3048000"/>
            <a:ext cx="2590800" cy="923330"/>
          </a:xfrm>
          <a:prstGeom prst="rect">
            <a:avLst/>
          </a:prstGeom>
          <a:noFill/>
        </p:spPr>
        <p:txBody>
          <a:bodyPr wrap="square" rtlCol="0">
            <a:spAutoFit/>
          </a:bodyPr>
          <a:lstStyle/>
          <a:p>
            <a:r>
              <a:rPr lang="en-US" dirty="0" smtClean="0"/>
              <a:t>This selects all &lt;p&gt; elements that have a class attribute.</a:t>
            </a:r>
            <a:endParaRPr lang="en-US" dirty="0"/>
          </a:p>
        </p:txBody>
      </p:sp>
      <p:sp>
        <p:nvSpPr>
          <p:cNvPr id="7" name="TextBox 6"/>
          <p:cNvSpPr txBox="1"/>
          <p:nvPr/>
        </p:nvSpPr>
        <p:spPr>
          <a:xfrm>
            <a:off x="847725" y="4562475"/>
            <a:ext cx="2667000" cy="923330"/>
          </a:xfrm>
          <a:prstGeom prst="rect">
            <a:avLst/>
          </a:prstGeom>
          <a:noFill/>
        </p:spPr>
        <p:txBody>
          <a:bodyPr wrap="square" rtlCol="0">
            <a:spAutoFit/>
          </a:bodyPr>
          <a:lstStyle/>
          <a:p>
            <a:r>
              <a:rPr lang="en-US" dirty="0" smtClean="0"/>
              <a:t>This selects all &lt;p&gt; elements with a class attribute of 'product'.</a:t>
            </a:r>
            <a:endParaRPr lang="en-US" dirty="0"/>
          </a:p>
        </p:txBody>
      </p:sp>
      <p:cxnSp>
        <p:nvCxnSpPr>
          <p:cNvPr id="9" name="Straight Arrow Connector 8"/>
          <p:cNvCxnSpPr/>
          <p:nvPr/>
        </p:nvCxnSpPr>
        <p:spPr>
          <a:xfrm>
            <a:off x="3124200" y="3509665"/>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24200" y="502414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1315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jQuery Selections</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jQuery uses the $() function to select one or more elements in a document.</a:t>
            </a:r>
          </a:p>
          <a:p>
            <a:r>
              <a:rPr lang="en-US" dirty="0" smtClean="0"/>
              <a:t>jQuery uses standard CSS selectors along with some extended jQuery selectors.</a:t>
            </a:r>
            <a:endParaRPr lang="en-US" dirty="0"/>
          </a:p>
        </p:txBody>
      </p:sp>
    </p:spTree>
    <p:extLst>
      <p:ext uri="{BB962C8B-B14F-4D97-AF65-F5344CB8AC3E}">
        <p14:creationId xmlns:p14="http://schemas.microsoft.com/office/powerpoint/2010/main" val="3934193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1000" y="1412875"/>
            <a:ext cx="8382000" cy="2757678"/>
          </a:xfrm>
        </p:spPr>
        <p:txBody>
          <a:bodyPr/>
          <a:lstStyle/>
          <a:p>
            <a:r>
              <a:rPr lang="en-US" dirty="0" smtClean="0"/>
              <a:t>Chapter 2 discusses how to select elements in an HTML document.</a:t>
            </a:r>
          </a:p>
          <a:p>
            <a:r>
              <a:rPr lang="en-US" dirty="0" smtClean="0"/>
              <a:t>This presentation will first present CSS selection syntax and then at the end will apply this when using the jQuery() function. (Normally written as its alias, the $() function)</a:t>
            </a:r>
            <a:endParaRPr lang="en-US" dirty="0"/>
          </a:p>
        </p:txBody>
      </p:sp>
    </p:spTree>
    <p:extLst>
      <p:ext uri="{BB962C8B-B14F-4D97-AF65-F5344CB8AC3E}">
        <p14:creationId xmlns:p14="http://schemas.microsoft.com/office/powerpoint/2010/main" val="18469412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Examples</a:t>
            </a:r>
            <a:endParaRPr lang="en-US" dirty="0"/>
          </a:p>
        </p:txBody>
      </p:sp>
      <p:sp>
        <p:nvSpPr>
          <p:cNvPr id="3" name="Content Placeholder 2"/>
          <p:cNvSpPr>
            <a:spLocks noGrp="1"/>
          </p:cNvSpPr>
          <p:nvPr>
            <p:ph idx="1"/>
          </p:nvPr>
        </p:nvSpPr>
        <p:spPr>
          <a:xfrm>
            <a:off x="381000" y="1412875"/>
            <a:ext cx="8382000" cy="4530471"/>
          </a:xfrm>
        </p:spPr>
        <p:txBody>
          <a:bodyPr/>
          <a:lstStyle/>
          <a:p>
            <a:r>
              <a:rPr lang="en-US" dirty="0" smtClean="0"/>
              <a:t>On the next few slides, there are examples of using jQuery to add a CSS class to selected elements.  jQuery has many available methods. The </a:t>
            </a:r>
            <a:r>
              <a:rPr lang="en-US" dirty="0" err="1" smtClean="0"/>
              <a:t>addClass</a:t>
            </a:r>
            <a:r>
              <a:rPr lang="en-US" dirty="0" smtClean="0"/>
              <a:t>() method is being used here for illustration purposes.</a:t>
            </a:r>
          </a:p>
          <a:p>
            <a:r>
              <a:rPr lang="en-US" dirty="0" smtClean="0"/>
              <a:t>All of the code examples will be using the $(document).ready method to ensure that the action of adding the class to the selected elements does not occur until all page elements have loaded.</a:t>
            </a:r>
            <a:endParaRPr lang="en-US" dirty="0"/>
          </a:p>
        </p:txBody>
      </p:sp>
    </p:spTree>
    <p:extLst>
      <p:ext uri="{BB962C8B-B14F-4D97-AF65-F5344CB8AC3E}">
        <p14:creationId xmlns:p14="http://schemas.microsoft.com/office/powerpoint/2010/main" val="15068944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Examples</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The below jQuery code adds the class "special" to all &lt;p&gt; elements.</a:t>
            </a:r>
            <a:endParaRPr lang="en-US" dirty="0"/>
          </a:p>
        </p:txBody>
      </p:sp>
      <p:sp>
        <p:nvSpPr>
          <p:cNvPr id="4" name="TextBox 3"/>
          <p:cNvSpPr txBox="1"/>
          <p:nvPr/>
        </p:nvSpPr>
        <p:spPr>
          <a:xfrm>
            <a:off x="2362200" y="3200400"/>
            <a:ext cx="3505200" cy="1200329"/>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smtClean="0">
                <a:solidFill>
                  <a:schemeClr val="bg1"/>
                </a:solidFill>
                <a:latin typeface="Arial" panose="020B0604020202020204" pitchFamily="34" charset="0"/>
                <a:cs typeface="Arial" panose="020B0604020202020204" pitchFamily="34" charset="0"/>
              </a:rPr>
              <a:t>     $("p").</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7541731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a:xfrm>
            <a:off x="381000" y="1412875"/>
            <a:ext cx="8382000" cy="443198"/>
          </a:xfrm>
        </p:spPr>
        <p:txBody>
          <a:bodyPr/>
          <a:lstStyle/>
          <a:p>
            <a:r>
              <a:rPr lang="en-US" dirty="0" smtClean="0"/>
              <a:t>Try to figure these out!</a:t>
            </a:r>
            <a:endParaRPr lang="en-US" dirty="0"/>
          </a:p>
        </p:txBody>
      </p:sp>
      <p:sp>
        <p:nvSpPr>
          <p:cNvPr id="4" name="TextBox 3"/>
          <p:cNvSpPr txBox="1"/>
          <p:nvPr/>
        </p:nvSpPr>
        <p:spPr>
          <a:xfrm>
            <a:off x="1047750" y="3812901"/>
            <a:ext cx="35052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li").</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5" name="TextBox 4"/>
          <p:cNvSpPr txBox="1"/>
          <p:nvPr/>
        </p:nvSpPr>
        <p:spPr>
          <a:xfrm>
            <a:off x="504825" y="5057821"/>
            <a:ext cx="459105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ol</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li:last-child</a:t>
            </a:r>
            <a:r>
              <a:rPr lang="en-US" dirty="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4848225" y="2731159"/>
            <a:ext cx="38862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smtClean="0">
                <a:solidFill>
                  <a:schemeClr val="bg1"/>
                </a:solidFill>
                <a:latin typeface="Arial" panose="020B0604020202020204" pitchFamily="34" charset="0"/>
                <a:cs typeface="Arial" panose="020B0604020202020204" pitchFamily="34" charset="0"/>
              </a:rPr>
              <a:t>     $("p &gt; </a:t>
            </a:r>
            <a:r>
              <a:rPr lang="en-US" dirty="0" err="1" smtClean="0">
                <a:solidFill>
                  <a:schemeClr val="bg1"/>
                </a:solidFill>
                <a:latin typeface="Arial" panose="020B0604020202020204" pitchFamily="34" charset="0"/>
                <a:cs typeface="Arial" panose="020B0604020202020204" pitchFamily="34" charset="0"/>
              </a:rPr>
              <a:t>img</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7" name="TextBox 6"/>
          <p:cNvSpPr txBox="1"/>
          <p:nvPr/>
        </p:nvSpPr>
        <p:spPr>
          <a:xfrm>
            <a:off x="5334000" y="4404448"/>
            <a:ext cx="35052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p>
          <a:p>
            <a:r>
              <a:rPr lang="en-US" dirty="0" smtClean="0">
                <a:solidFill>
                  <a:schemeClr val="bg1"/>
                </a:solidFill>
                <a:latin typeface="Arial" panose="020B0604020202020204" pitchFamily="34" charset="0"/>
                <a:cs typeface="Arial" panose="020B0604020202020204" pitchFamily="34" charset="0"/>
              </a:rPr>
              <a:t>     $("#bio").</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8" name="TextBox 7"/>
          <p:cNvSpPr txBox="1"/>
          <p:nvPr/>
        </p:nvSpPr>
        <p:spPr>
          <a:xfrm>
            <a:off x="609600" y="2499090"/>
            <a:ext cx="3648075"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$(".authors").</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4785287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jQuery Selectors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In addition  to standard CSS selectors, jQuery offers it own set of selectors.</a:t>
            </a:r>
          </a:p>
          <a:p>
            <a:r>
              <a:rPr lang="en-US" dirty="0" smtClean="0"/>
              <a:t>See Table 2-2 in the Textbook for a listing.</a:t>
            </a:r>
          </a:p>
          <a:p>
            <a:endParaRPr lang="en-US" dirty="0"/>
          </a:p>
        </p:txBody>
      </p:sp>
    </p:spTree>
    <p:extLst>
      <p:ext uri="{BB962C8B-B14F-4D97-AF65-F5344CB8AC3E}">
        <p14:creationId xmlns:p14="http://schemas.microsoft.com/office/powerpoint/2010/main" val="2519348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Not Equal Selector</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Used to select elements based on the value of one of the attributes not being equal to a value.</a:t>
            </a:r>
            <a:endParaRPr lang="en-US" dirty="0"/>
          </a:p>
        </p:txBody>
      </p:sp>
      <p:sp>
        <p:nvSpPr>
          <p:cNvPr id="7" name="TextBox 6"/>
          <p:cNvSpPr txBox="1"/>
          <p:nvPr/>
        </p:nvSpPr>
        <p:spPr>
          <a:xfrm>
            <a:off x="1257300" y="4382992"/>
            <a:ext cx="2667000" cy="923330"/>
          </a:xfrm>
          <a:prstGeom prst="rect">
            <a:avLst/>
          </a:prstGeom>
          <a:noFill/>
        </p:spPr>
        <p:txBody>
          <a:bodyPr wrap="square" rtlCol="0">
            <a:spAutoFit/>
          </a:bodyPr>
          <a:lstStyle/>
          <a:p>
            <a:r>
              <a:rPr lang="en-US" dirty="0" smtClean="0"/>
              <a:t>This selects all &lt;div&gt; elements that do not have a class of 'animal'.</a:t>
            </a:r>
            <a:endParaRPr lang="en-US" dirty="0"/>
          </a:p>
        </p:txBody>
      </p:sp>
      <p:cxnSp>
        <p:nvCxnSpPr>
          <p:cNvPr id="11" name="Straight Arrow Connector 10"/>
          <p:cNvCxnSpPr/>
          <p:nvPr/>
        </p:nvCxnSpPr>
        <p:spPr>
          <a:xfrm flipV="1">
            <a:off x="3733801" y="3802798"/>
            <a:ext cx="838199" cy="76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3801" y="2743200"/>
            <a:ext cx="5029199"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$("div[class != 'animal']").</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263436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Selector</a:t>
            </a:r>
            <a:endParaRPr lang="en-US" dirty="0"/>
          </a:p>
        </p:txBody>
      </p:sp>
      <p:sp>
        <p:nvSpPr>
          <p:cNvPr id="3" name="Content Placeholder 2"/>
          <p:cNvSpPr>
            <a:spLocks noGrp="1"/>
          </p:cNvSpPr>
          <p:nvPr>
            <p:ph idx="1"/>
          </p:nvPr>
        </p:nvSpPr>
        <p:spPr>
          <a:xfrm>
            <a:off x="381000" y="1412875"/>
            <a:ext cx="8382000" cy="2314480"/>
          </a:xfrm>
        </p:spPr>
        <p:txBody>
          <a:bodyPr/>
          <a:lstStyle/>
          <a:p>
            <a:r>
              <a:rPr lang="en-US" dirty="0" smtClean="0"/>
              <a:t>Used to select a single first element from a collection based on the order that the elements appear in the HTML code.</a:t>
            </a:r>
          </a:p>
          <a:p>
            <a:r>
              <a:rPr lang="en-US" dirty="0" smtClean="0"/>
              <a:t>Different from the first-child selector that can select more than one element.</a:t>
            </a:r>
            <a:endParaRPr lang="en-US" dirty="0"/>
          </a:p>
        </p:txBody>
      </p:sp>
      <p:sp>
        <p:nvSpPr>
          <p:cNvPr id="5" name="TextBox 4"/>
          <p:cNvSpPr txBox="1"/>
          <p:nvPr/>
        </p:nvSpPr>
        <p:spPr>
          <a:xfrm>
            <a:off x="609600" y="5181600"/>
            <a:ext cx="2971800" cy="1200329"/>
          </a:xfrm>
          <a:prstGeom prst="rect">
            <a:avLst/>
          </a:prstGeom>
          <a:noFill/>
        </p:spPr>
        <p:txBody>
          <a:bodyPr wrap="square" rtlCol="0">
            <a:spAutoFit/>
          </a:bodyPr>
          <a:lstStyle/>
          <a:p>
            <a:r>
              <a:rPr lang="en-US" dirty="0" smtClean="0"/>
              <a:t>This selects the first child &lt;li&gt; element of the &lt;</a:t>
            </a:r>
            <a:r>
              <a:rPr lang="en-US" dirty="0" err="1" smtClean="0"/>
              <a:t>ol</a:t>
            </a:r>
            <a:r>
              <a:rPr lang="en-US" dirty="0" smtClean="0"/>
              <a:t>&gt; element but only the first time it occurs on a page.</a:t>
            </a:r>
            <a:endParaRPr lang="en-US" dirty="0"/>
          </a:p>
        </p:txBody>
      </p:sp>
      <p:cxnSp>
        <p:nvCxnSpPr>
          <p:cNvPr id="7" name="Straight Arrow Connector 6"/>
          <p:cNvCxnSpPr/>
          <p:nvPr/>
        </p:nvCxnSpPr>
        <p:spPr>
          <a:xfrm flipV="1">
            <a:off x="3429000" y="4953000"/>
            <a:ext cx="1143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3931604"/>
            <a:ext cx="5029199"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li:first</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8483535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Selector</a:t>
            </a:r>
            <a:endParaRPr lang="en-US" dirty="0"/>
          </a:p>
        </p:txBody>
      </p:sp>
      <p:sp>
        <p:nvSpPr>
          <p:cNvPr id="3" name="Content Placeholder 2"/>
          <p:cNvSpPr>
            <a:spLocks noGrp="1"/>
          </p:cNvSpPr>
          <p:nvPr>
            <p:ph idx="1"/>
          </p:nvPr>
        </p:nvSpPr>
        <p:spPr>
          <a:xfrm>
            <a:off x="381000" y="1412875"/>
            <a:ext cx="8382000" cy="2314480"/>
          </a:xfrm>
        </p:spPr>
        <p:txBody>
          <a:bodyPr/>
          <a:lstStyle/>
          <a:p>
            <a:r>
              <a:rPr lang="en-US" dirty="0" smtClean="0"/>
              <a:t>Used to select a single last element from a collection based on the order that the elements appear in the HTML code.</a:t>
            </a:r>
          </a:p>
          <a:p>
            <a:r>
              <a:rPr lang="en-US" dirty="0" smtClean="0"/>
              <a:t>Different from the last-child selector that can select more than one element.</a:t>
            </a:r>
            <a:endParaRPr lang="en-US" dirty="0"/>
          </a:p>
        </p:txBody>
      </p:sp>
      <p:sp>
        <p:nvSpPr>
          <p:cNvPr id="5" name="TextBox 4"/>
          <p:cNvSpPr txBox="1"/>
          <p:nvPr/>
        </p:nvSpPr>
        <p:spPr>
          <a:xfrm>
            <a:off x="685800" y="5181600"/>
            <a:ext cx="2971800" cy="1200329"/>
          </a:xfrm>
          <a:prstGeom prst="rect">
            <a:avLst/>
          </a:prstGeom>
          <a:noFill/>
        </p:spPr>
        <p:txBody>
          <a:bodyPr wrap="square" rtlCol="0">
            <a:spAutoFit/>
          </a:bodyPr>
          <a:lstStyle/>
          <a:p>
            <a:r>
              <a:rPr lang="en-US" dirty="0" smtClean="0"/>
              <a:t>This selects the last child &lt;li&gt; element of the &lt;</a:t>
            </a:r>
            <a:r>
              <a:rPr lang="en-US" dirty="0" err="1" smtClean="0"/>
              <a:t>ol</a:t>
            </a:r>
            <a:r>
              <a:rPr lang="en-US" dirty="0" smtClean="0"/>
              <a:t>&gt; element but only the first time it occurs on a page.</a:t>
            </a:r>
            <a:endParaRPr lang="en-US" dirty="0"/>
          </a:p>
        </p:txBody>
      </p:sp>
      <p:cxnSp>
        <p:nvCxnSpPr>
          <p:cNvPr id="7" name="Straight Arrow Connector 6"/>
          <p:cNvCxnSpPr/>
          <p:nvPr/>
        </p:nvCxnSpPr>
        <p:spPr>
          <a:xfrm flipV="1">
            <a:off x="3505200" y="5048572"/>
            <a:ext cx="1066800" cy="73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4058728"/>
            <a:ext cx="5029199"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li:last</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42119721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at Index Selector</a:t>
            </a:r>
            <a:endParaRPr lang="en-US" dirty="0"/>
          </a:p>
        </p:txBody>
      </p:sp>
      <p:sp>
        <p:nvSpPr>
          <p:cNvPr id="3" name="Content Placeholder 2"/>
          <p:cNvSpPr>
            <a:spLocks noGrp="1"/>
          </p:cNvSpPr>
          <p:nvPr>
            <p:ph idx="1"/>
          </p:nvPr>
        </p:nvSpPr>
        <p:spPr>
          <a:xfrm>
            <a:off x="381000" y="1412875"/>
            <a:ext cx="8382000" cy="3299365"/>
          </a:xfrm>
        </p:spPr>
        <p:txBody>
          <a:bodyPr/>
          <a:lstStyle/>
          <a:p>
            <a:r>
              <a:rPr lang="en-US" dirty="0" smtClean="0"/>
              <a:t>Used to select a single element at a specific index position from a collection based on the order that the elements appear in the HTML code.</a:t>
            </a:r>
          </a:p>
          <a:p>
            <a:r>
              <a:rPr lang="en-US" dirty="0" smtClean="0"/>
              <a:t>Different from the nth-child selector that can select more than one element.</a:t>
            </a:r>
          </a:p>
          <a:p>
            <a:r>
              <a:rPr lang="en-US" dirty="0" smtClean="0"/>
              <a:t>Uses a zero-based index.</a:t>
            </a:r>
            <a:endParaRPr lang="en-US" dirty="0"/>
          </a:p>
        </p:txBody>
      </p:sp>
      <p:sp>
        <p:nvSpPr>
          <p:cNvPr id="5" name="TextBox 4"/>
          <p:cNvSpPr txBox="1"/>
          <p:nvPr/>
        </p:nvSpPr>
        <p:spPr>
          <a:xfrm>
            <a:off x="609600" y="5095875"/>
            <a:ext cx="2971800" cy="1200329"/>
          </a:xfrm>
          <a:prstGeom prst="rect">
            <a:avLst/>
          </a:prstGeom>
          <a:noFill/>
        </p:spPr>
        <p:txBody>
          <a:bodyPr wrap="square" rtlCol="0">
            <a:spAutoFit/>
          </a:bodyPr>
          <a:lstStyle/>
          <a:p>
            <a:r>
              <a:rPr lang="en-US" dirty="0" smtClean="0"/>
              <a:t>This selects the fifth child &lt;li&gt; element of the &lt;</a:t>
            </a:r>
            <a:r>
              <a:rPr lang="en-US" dirty="0" err="1" smtClean="0"/>
              <a:t>ol</a:t>
            </a:r>
            <a:r>
              <a:rPr lang="en-US" dirty="0" smtClean="0"/>
              <a:t>&gt; element but only the first time it occurs on a page.</a:t>
            </a:r>
            <a:endParaRPr lang="en-US" dirty="0"/>
          </a:p>
        </p:txBody>
      </p:sp>
      <p:cxnSp>
        <p:nvCxnSpPr>
          <p:cNvPr id="7" name="Straight Arrow Connector 6"/>
          <p:cNvCxnSpPr/>
          <p:nvPr/>
        </p:nvCxnSpPr>
        <p:spPr>
          <a:xfrm>
            <a:off x="3505200" y="569603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29151" y="5076825"/>
            <a:ext cx="4114799"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ol</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li:eq</a:t>
            </a:r>
            <a:r>
              <a:rPr lang="en-US" dirty="0" smtClean="0">
                <a:solidFill>
                  <a:schemeClr val="bg1"/>
                </a:solidFill>
                <a:latin typeface="Arial" panose="020B0604020202020204" pitchFamily="34" charset="0"/>
                <a:cs typeface="Arial" panose="020B0604020202020204" pitchFamily="34" charset="0"/>
                <a:sym typeface="Wingdings" panose="05000000000000000000" pitchFamily="2" charset="2"/>
              </a:rPr>
              <a:t>(4)</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42592202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and Odd Selectors</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Used to select only either the even or odd elements within a collection.</a:t>
            </a:r>
          </a:p>
          <a:p>
            <a:r>
              <a:rPr lang="en-US" dirty="0" smtClean="0"/>
              <a:t>Useful for highlighting every other row in a table.</a:t>
            </a:r>
          </a:p>
          <a:p>
            <a:r>
              <a:rPr lang="en-US" dirty="0" smtClean="0"/>
              <a:t>Uses a zero-based index so first element is element(0) which is even.</a:t>
            </a:r>
            <a:endParaRPr lang="en-US" dirty="0"/>
          </a:p>
        </p:txBody>
      </p:sp>
      <p:sp>
        <p:nvSpPr>
          <p:cNvPr id="5" name="TextBox 4"/>
          <p:cNvSpPr txBox="1"/>
          <p:nvPr/>
        </p:nvSpPr>
        <p:spPr>
          <a:xfrm>
            <a:off x="4419600" y="4786932"/>
            <a:ext cx="41910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document).ready(function</a:t>
            </a:r>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tr:even</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addClass</a:t>
            </a:r>
            <a:r>
              <a:rPr lang="en-US" dirty="0" smtClean="0">
                <a:solidFill>
                  <a:schemeClr val="bg1"/>
                </a:solidFill>
                <a:latin typeface="Arial" panose="020B0604020202020204" pitchFamily="34" charset="0"/>
                <a:cs typeface="Arial" panose="020B0604020202020204" pitchFamily="34" charset="0"/>
              </a:rPr>
              <a:t>("special");</a:t>
            </a:r>
          </a:p>
          <a:p>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endParaRPr>
          </a:p>
        </p:txBody>
      </p:sp>
      <p:sp>
        <p:nvSpPr>
          <p:cNvPr id="6" name="TextBox 5"/>
          <p:cNvSpPr txBox="1"/>
          <p:nvPr/>
        </p:nvSpPr>
        <p:spPr>
          <a:xfrm>
            <a:off x="609600" y="4925431"/>
            <a:ext cx="2971800" cy="646331"/>
          </a:xfrm>
          <a:prstGeom prst="rect">
            <a:avLst/>
          </a:prstGeom>
          <a:noFill/>
        </p:spPr>
        <p:txBody>
          <a:bodyPr wrap="square" rtlCol="0">
            <a:spAutoFit/>
          </a:bodyPr>
          <a:lstStyle/>
          <a:p>
            <a:r>
              <a:rPr lang="en-US" dirty="0" smtClean="0"/>
              <a:t>This selects the even children of the &lt;</a:t>
            </a:r>
            <a:r>
              <a:rPr lang="en-US" dirty="0" err="1" smtClean="0"/>
              <a:t>tr</a:t>
            </a:r>
            <a:r>
              <a:rPr lang="en-US" dirty="0" smtClean="0"/>
              <a:t>&gt; elements.</a:t>
            </a:r>
            <a:endParaRPr lang="en-US" dirty="0"/>
          </a:p>
        </p:txBody>
      </p:sp>
      <p:cxnSp>
        <p:nvCxnSpPr>
          <p:cNvPr id="8" name="Straight Arrow Connector 7"/>
          <p:cNvCxnSpPr/>
          <p:nvPr/>
        </p:nvCxnSpPr>
        <p:spPr>
          <a:xfrm>
            <a:off x="3505200" y="53340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80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90800"/>
            <a:ext cx="8382000" cy="664797"/>
          </a:xfrm>
        </p:spPr>
        <p:txBody>
          <a:bodyPr/>
          <a:lstStyle/>
          <a:p>
            <a:pPr algn="ctr"/>
            <a:r>
              <a:rPr lang="en-US" dirty="0" smtClean="0"/>
              <a:t>The End</a:t>
            </a:r>
            <a:endParaRPr lang="en-US" dirty="0"/>
          </a:p>
        </p:txBody>
      </p:sp>
    </p:spTree>
    <p:extLst>
      <p:ext uri="{BB962C8B-B14F-4D97-AF65-F5344CB8AC3E}">
        <p14:creationId xmlns:p14="http://schemas.microsoft.com/office/powerpoint/2010/main" val="72036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a:xfrm>
            <a:off x="381000" y="1524000"/>
            <a:ext cx="8382000" cy="3939540"/>
          </a:xfrm>
        </p:spPr>
        <p:txBody>
          <a:bodyPr/>
          <a:lstStyle/>
          <a:p>
            <a:r>
              <a:rPr lang="en-US" altLang="en-US" dirty="0"/>
              <a:t>Short for "Cascading Style Sheets".</a:t>
            </a:r>
          </a:p>
          <a:p>
            <a:r>
              <a:rPr lang="en-US" altLang="en-US" dirty="0"/>
              <a:t>Determines how the elements in our </a:t>
            </a:r>
            <a:r>
              <a:rPr lang="en-US" altLang="en-US" dirty="0" smtClean="0"/>
              <a:t>HTML </a:t>
            </a:r>
            <a:r>
              <a:rPr lang="en-US" altLang="en-US" dirty="0"/>
              <a:t>documents are displayed and formatted.</a:t>
            </a:r>
          </a:p>
          <a:p>
            <a:r>
              <a:rPr lang="en-US" altLang="en-US" dirty="0"/>
              <a:t>Designed to separate the content of a web page from the presentation of that content.</a:t>
            </a:r>
          </a:p>
          <a:p>
            <a:r>
              <a:rPr lang="en-US" altLang="en-US" dirty="0"/>
              <a:t>Enables us to make all pages of our website look similar and </a:t>
            </a:r>
            <a:r>
              <a:rPr lang="en-US" altLang="en-US" dirty="0" smtClean="0"/>
              <a:t>consistent.</a:t>
            </a:r>
            <a:endParaRPr lang="en-US" altLang="en-US" dirty="0"/>
          </a:p>
          <a:p>
            <a:endParaRPr lang="en-US" dirty="0"/>
          </a:p>
        </p:txBody>
      </p:sp>
    </p:spTree>
    <p:extLst>
      <p:ext uri="{BB962C8B-B14F-4D97-AF65-F5344CB8AC3E}">
        <p14:creationId xmlns:p14="http://schemas.microsoft.com/office/powerpoint/2010/main" val="2429109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Include CSS</a:t>
            </a:r>
            <a:endParaRPr lang="en-US" dirty="0"/>
          </a:p>
        </p:txBody>
      </p:sp>
      <p:sp>
        <p:nvSpPr>
          <p:cNvPr id="3" name="Content Placeholder 2"/>
          <p:cNvSpPr>
            <a:spLocks noGrp="1"/>
          </p:cNvSpPr>
          <p:nvPr>
            <p:ph idx="1"/>
          </p:nvPr>
        </p:nvSpPr>
        <p:spPr>
          <a:xfrm>
            <a:off x="381000" y="1412875"/>
            <a:ext cx="8382000" cy="4284250"/>
          </a:xfrm>
        </p:spPr>
        <p:txBody>
          <a:bodyPr/>
          <a:lstStyle/>
          <a:p>
            <a:pPr marL="609600" indent="-609600">
              <a:buSzPct val="90000"/>
              <a:buFont typeface="Wingdings" panose="05000000000000000000" pitchFamily="2" charset="2"/>
              <a:buAutoNum type="arabicParenR"/>
            </a:pPr>
            <a:r>
              <a:rPr lang="en-US" altLang="en-US" dirty="0"/>
              <a:t>Inline Style - CSS is placed directly into the </a:t>
            </a:r>
            <a:r>
              <a:rPr lang="en-US" altLang="en-US" dirty="0" smtClean="0"/>
              <a:t>HTML element as an attribute.</a:t>
            </a:r>
            <a:endParaRPr lang="en-US" altLang="en-US" dirty="0"/>
          </a:p>
          <a:p>
            <a:pPr marL="609600" indent="-609600">
              <a:buSzPct val="90000"/>
              <a:buFont typeface="Wingdings" panose="05000000000000000000" pitchFamily="2" charset="2"/>
              <a:buAutoNum type="arabicParenR"/>
            </a:pPr>
            <a:r>
              <a:rPr lang="en-US" altLang="en-US" dirty="0"/>
              <a:t>Internal Style Sheet - CSS is placed into a separate area within the &lt;head&gt; section of a web </a:t>
            </a:r>
            <a:r>
              <a:rPr lang="en-US" altLang="en-US" dirty="0" smtClean="0"/>
              <a:t>page using &lt;style&gt; tags.</a:t>
            </a:r>
            <a:endParaRPr lang="en-US" altLang="en-US" dirty="0"/>
          </a:p>
          <a:p>
            <a:pPr marL="609600" indent="-609600">
              <a:buSzPct val="90000"/>
              <a:buFont typeface="Wingdings" panose="05000000000000000000" pitchFamily="2" charset="2"/>
              <a:buAutoNum type="arabicParenR"/>
            </a:pPr>
            <a:r>
              <a:rPr lang="en-US" altLang="en-US" dirty="0"/>
              <a:t>External Style Sheet - CSS is placed into a separate computer file and </a:t>
            </a:r>
            <a:r>
              <a:rPr lang="en-US" altLang="en-US" dirty="0" smtClean="0"/>
              <a:t>included in the page via a &lt;link&gt; tag.</a:t>
            </a:r>
            <a:endParaRPr lang="en-US" altLang="en-US" dirty="0"/>
          </a:p>
          <a:p>
            <a:endParaRPr lang="en-US" dirty="0"/>
          </a:p>
        </p:txBody>
      </p:sp>
    </p:spTree>
    <p:extLst>
      <p:ext uri="{BB962C8B-B14F-4D97-AF65-F5344CB8AC3E}">
        <p14:creationId xmlns:p14="http://schemas.microsoft.com/office/powerpoint/2010/main" val="2494901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81000" y="1412875"/>
            <a:ext cx="8382000" cy="3151632"/>
          </a:xfrm>
        </p:spPr>
        <p:txBody>
          <a:bodyPr/>
          <a:lstStyle/>
          <a:p>
            <a:r>
              <a:rPr lang="en-US" dirty="0" smtClean="0"/>
              <a:t>Inline Style</a:t>
            </a:r>
          </a:p>
          <a:p>
            <a:endParaRPr lang="en-US" dirty="0"/>
          </a:p>
          <a:p>
            <a:endParaRPr lang="en-US" dirty="0" smtClean="0"/>
          </a:p>
          <a:p>
            <a:r>
              <a:rPr lang="en-US" dirty="0" smtClean="0"/>
              <a:t>Internal Style Sheet  </a:t>
            </a:r>
          </a:p>
          <a:p>
            <a:endParaRPr lang="en-US" dirty="0"/>
          </a:p>
          <a:p>
            <a:pPr marL="0" indent="0">
              <a:buNone/>
            </a:pPr>
            <a:endParaRPr lang="en-US" dirty="0"/>
          </a:p>
        </p:txBody>
      </p:sp>
      <p:sp>
        <p:nvSpPr>
          <p:cNvPr id="4" name="TextBox 3"/>
          <p:cNvSpPr txBox="1"/>
          <p:nvPr/>
        </p:nvSpPr>
        <p:spPr>
          <a:xfrm>
            <a:off x="1066800" y="2133600"/>
            <a:ext cx="4419600" cy="369332"/>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&lt;p style = "</a:t>
            </a:r>
            <a:r>
              <a:rPr lang="en-US" dirty="0" err="1" smtClean="0">
                <a:solidFill>
                  <a:schemeClr val="bg1"/>
                </a:solidFill>
                <a:latin typeface="Arial" panose="020B0604020202020204" pitchFamily="34" charset="0"/>
                <a:cs typeface="Arial" panose="020B0604020202020204" pitchFamily="34" charset="0"/>
              </a:rPr>
              <a:t>color:navy</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font-style:italic</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endParaRPr>
          </a:p>
        </p:txBody>
      </p:sp>
      <p:sp>
        <p:nvSpPr>
          <p:cNvPr id="5" name="TextBox 4"/>
          <p:cNvSpPr txBox="1"/>
          <p:nvPr/>
        </p:nvSpPr>
        <p:spPr>
          <a:xfrm>
            <a:off x="1219200" y="3789735"/>
            <a:ext cx="3505200" cy="2585323"/>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&lt;head&gt;</a:t>
            </a:r>
          </a:p>
          <a:p>
            <a:r>
              <a:rPr lang="en-US" dirty="0" smtClean="0">
                <a:solidFill>
                  <a:schemeClr val="bg1"/>
                </a:solidFill>
                <a:latin typeface="Arial" panose="020B0604020202020204" pitchFamily="34" charset="0"/>
                <a:cs typeface="Arial" panose="020B0604020202020204" pitchFamily="34" charset="0"/>
              </a:rPr>
              <a:t>&lt;style&gt; </a:t>
            </a:r>
          </a:p>
          <a:p>
            <a:r>
              <a:rPr lang="en-US" dirty="0" smtClean="0">
                <a:solidFill>
                  <a:schemeClr val="bg1"/>
                </a:solidFill>
                <a:latin typeface="Arial" panose="020B0604020202020204" pitchFamily="34" charset="0"/>
                <a:cs typeface="Arial" panose="020B0604020202020204" pitchFamily="34" charset="0"/>
              </a:rPr>
              <a:t>    p {</a:t>
            </a:r>
          </a:p>
          <a:p>
            <a:r>
              <a:rPr lang="en-US" dirty="0" smtClean="0">
                <a:solidFill>
                  <a:schemeClr val="bg1"/>
                </a:solidFill>
                <a:latin typeface="Arial" panose="020B0604020202020204" pitchFamily="34" charset="0"/>
                <a:cs typeface="Arial" panose="020B0604020202020204" pitchFamily="34" charset="0"/>
              </a:rPr>
              <a:t>	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    }</a:t>
            </a:r>
          </a:p>
          <a:p>
            <a:r>
              <a:rPr lang="en-US" dirty="0" smtClean="0">
                <a:solidFill>
                  <a:schemeClr val="bg1"/>
                </a:solidFill>
                <a:latin typeface="Arial" panose="020B0604020202020204" pitchFamily="34" charset="0"/>
                <a:cs typeface="Arial" panose="020B0604020202020204" pitchFamily="34" charset="0"/>
              </a:rPr>
              <a:t>&lt;/style&gt;</a:t>
            </a: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head&gt;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24985780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381000" y="1412875"/>
            <a:ext cx="8382000" cy="443198"/>
          </a:xfrm>
        </p:spPr>
        <p:txBody>
          <a:bodyPr/>
          <a:lstStyle/>
          <a:p>
            <a:r>
              <a:rPr lang="en-US" dirty="0" smtClean="0"/>
              <a:t>External Style Sheet</a:t>
            </a:r>
            <a:endParaRPr lang="en-US" dirty="0"/>
          </a:p>
        </p:txBody>
      </p:sp>
      <p:sp>
        <p:nvSpPr>
          <p:cNvPr id="4" name="TextBox 3"/>
          <p:cNvSpPr txBox="1"/>
          <p:nvPr/>
        </p:nvSpPr>
        <p:spPr>
          <a:xfrm>
            <a:off x="1066800" y="2057400"/>
            <a:ext cx="5257800" cy="923330"/>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&lt;head&gt;</a:t>
            </a:r>
          </a:p>
          <a:p>
            <a:r>
              <a:rPr lang="en-US" dirty="0" smtClean="0">
                <a:solidFill>
                  <a:schemeClr val="bg1"/>
                </a:solidFill>
                <a:latin typeface="Arial" panose="020B0604020202020204" pitchFamily="34" charset="0"/>
                <a:cs typeface="Arial" panose="020B0604020202020204" pitchFamily="34" charset="0"/>
              </a:rPr>
              <a:t>&lt;link </a:t>
            </a:r>
            <a:r>
              <a:rPr lang="en-US" dirty="0" err="1" smtClean="0">
                <a:solidFill>
                  <a:schemeClr val="bg1"/>
                </a:solidFill>
                <a:latin typeface="Arial" panose="020B0604020202020204" pitchFamily="34" charset="0"/>
                <a:cs typeface="Arial" panose="020B0604020202020204" pitchFamily="34" charset="0"/>
              </a:rPr>
              <a:t>href</a:t>
            </a:r>
            <a:r>
              <a:rPr lang="en-US" dirty="0" smtClean="0">
                <a:solidFill>
                  <a:schemeClr val="bg1"/>
                </a:solidFill>
                <a:latin typeface="Arial" panose="020B0604020202020204" pitchFamily="34" charset="0"/>
                <a:cs typeface="Arial" panose="020B0604020202020204" pitchFamily="34" charset="0"/>
              </a:rPr>
              <a:t>="mystyles.js"  </a:t>
            </a:r>
            <a:r>
              <a:rPr lang="en-US" dirty="0" err="1" smtClean="0">
                <a:solidFill>
                  <a:schemeClr val="bg1"/>
                </a:solidFill>
                <a:latin typeface="Arial" panose="020B0604020202020204" pitchFamily="34" charset="0"/>
                <a:cs typeface="Arial" panose="020B0604020202020204" pitchFamily="34" charset="0"/>
              </a:rPr>
              <a:t>rel</a:t>
            </a:r>
            <a:r>
              <a:rPr lang="en-US" dirty="0" smtClean="0">
                <a:solidFill>
                  <a:schemeClr val="bg1"/>
                </a:solidFill>
                <a:latin typeface="Arial" panose="020B0604020202020204" pitchFamily="34" charset="0"/>
                <a:cs typeface="Arial" panose="020B0604020202020204" pitchFamily="34" charset="0"/>
              </a:rPr>
              <a:t>="</a:t>
            </a:r>
            <a:r>
              <a:rPr lang="en-US" dirty="0" err="1" smtClean="0">
                <a:solidFill>
                  <a:schemeClr val="bg1"/>
                </a:solidFill>
                <a:latin typeface="Arial" panose="020B0604020202020204" pitchFamily="34" charset="0"/>
                <a:cs typeface="Arial" panose="020B0604020202020204" pitchFamily="34" charset="0"/>
              </a:rPr>
              <a:t>stylesheet</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&lt;/</a:t>
            </a:r>
            <a:r>
              <a:rPr lang="en-US" dirty="0">
                <a:solidFill>
                  <a:schemeClr val="bg1"/>
                </a:solidFill>
                <a:latin typeface="Arial" panose="020B0604020202020204" pitchFamily="34" charset="0"/>
                <a:cs typeface="Arial" panose="020B0604020202020204" pitchFamily="34" charset="0"/>
              </a:rPr>
              <a:t>head</a:t>
            </a:r>
            <a:r>
              <a:rPr lang="en-US" dirty="0" smtClean="0">
                <a:solidFill>
                  <a:schemeClr val="bg1"/>
                </a:solidFill>
                <a:latin typeface="Arial" panose="020B0604020202020204" pitchFamily="34" charset="0"/>
                <a:cs typeface="Arial" panose="020B0604020202020204" pitchFamily="34" charset="0"/>
              </a:rPr>
              <a:t>&gt;</a:t>
            </a:r>
            <a:endParaRPr lang="en-US" dirty="0">
              <a:solidFill>
                <a:schemeClr val="bg1"/>
              </a:solidFill>
              <a:latin typeface="Arial" panose="020B0604020202020204" pitchFamily="34" charset="0"/>
            </a:endParaRPr>
          </a:p>
        </p:txBody>
      </p:sp>
      <p:sp>
        <p:nvSpPr>
          <p:cNvPr id="5" name="TextBox 4"/>
          <p:cNvSpPr txBox="1"/>
          <p:nvPr/>
        </p:nvSpPr>
        <p:spPr>
          <a:xfrm>
            <a:off x="1143000" y="44196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6" name="TextBox 5"/>
          <p:cNvSpPr txBox="1"/>
          <p:nvPr/>
        </p:nvSpPr>
        <p:spPr>
          <a:xfrm>
            <a:off x="6019800" y="4696599"/>
            <a:ext cx="1524000" cy="923330"/>
          </a:xfrm>
          <a:prstGeom prst="rect">
            <a:avLst/>
          </a:prstGeom>
          <a:noFill/>
        </p:spPr>
        <p:txBody>
          <a:bodyPr wrap="square" rtlCol="0">
            <a:spAutoFit/>
          </a:bodyPr>
          <a:lstStyle/>
          <a:p>
            <a:r>
              <a:rPr lang="en-US" dirty="0" smtClean="0"/>
              <a:t>Located in mystyles.js (separate file)</a:t>
            </a:r>
            <a:endParaRPr lang="en-US" dirty="0"/>
          </a:p>
        </p:txBody>
      </p:sp>
      <p:cxnSp>
        <p:nvCxnSpPr>
          <p:cNvPr id="8" name="Straight Arrow Connector 7"/>
          <p:cNvCxnSpPr>
            <a:stCxn id="6" idx="1"/>
          </p:cNvCxnSpPr>
          <p:nvPr/>
        </p:nvCxnSpPr>
        <p:spPr>
          <a:xfrm flipH="1">
            <a:off x="4800600" y="5158264"/>
            <a:ext cx="1219200" cy="2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11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Rules</a:t>
            </a:r>
            <a:endParaRPr lang="en-US" dirty="0"/>
          </a:p>
        </p:txBody>
      </p:sp>
      <p:sp>
        <p:nvSpPr>
          <p:cNvPr id="3" name="Content Placeholder 2"/>
          <p:cNvSpPr>
            <a:spLocks noGrp="1"/>
          </p:cNvSpPr>
          <p:nvPr>
            <p:ph idx="1"/>
          </p:nvPr>
        </p:nvSpPr>
        <p:spPr>
          <a:xfrm>
            <a:off x="381000" y="1412875"/>
            <a:ext cx="8382000" cy="1932837"/>
          </a:xfrm>
        </p:spPr>
        <p:txBody>
          <a:bodyPr/>
          <a:lstStyle/>
          <a:p>
            <a:r>
              <a:rPr lang="en-US" dirty="0" smtClean="0"/>
              <a:t>A style sheet is made up of CSS rules.</a:t>
            </a:r>
          </a:p>
          <a:p>
            <a:r>
              <a:rPr lang="en-US" dirty="0" smtClean="0"/>
              <a:t>Each rule consists of two parts.</a:t>
            </a:r>
          </a:p>
          <a:p>
            <a:pPr lvl="1"/>
            <a:r>
              <a:rPr lang="en-US" dirty="0" smtClean="0"/>
              <a:t>Selector (selects one or more html elements)</a:t>
            </a:r>
          </a:p>
          <a:p>
            <a:pPr lvl="1"/>
            <a:r>
              <a:rPr lang="en-US" dirty="0" smtClean="0"/>
              <a:t>Declaration Block (defines the styles to be used)</a:t>
            </a:r>
            <a:endParaRPr lang="en-US" dirty="0"/>
          </a:p>
        </p:txBody>
      </p:sp>
      <p:sp>
        <p:nvSpPr>
          <p:cNvPr id="4" name="TextBox 3"/>
          <p:cNvSpPr txBox="1"/>
          <p:nvPr/>
        </p:nvSpPr>
        <p:spPr>
          <a:xfrm>
            <a:off x="4114800" y="41148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
        <p:nvSpPr>
          <p:cNvPr id="7" name="TextBox 6"/>
          <p:cNvSpPr txBox="1"/>
          <p:nvPr/>
        </p:nvSpPr>
        <p:spPr>
          <a:xfrm>
            <a:off x="1524000" y="3863602"/>
            <a:ext cx="1143000" cy="646331"/>
          </a:xfrm>
          <a:prstGeom prst="rect">
            <a:avLst/>
          </a:prstGeom>
          <a:noFill/>
        </p:spPr>
        <p:txBody>
          <a:bodyPr wrap="square" rtlCol="0">
            <a:spAutoFit/>
          </a:bodyPr>
          <a:lstStyle/>
          <a:p>
            <a:r>
              <a:rPr lang="en-US" dirty="0" smtClean="0"/>
              <a:t>p is the selector </a:t>
            </a:r>
            <a:endParaRPr lang="en-US" dirty="0"/>
          </a:p>
        </p:txBody>
      </p:sp>
      <p:sp>
        <p:nvSpPr>
          <p:cNvPr id="8" name="TextBox 7"/>
          <p:cNvSpPr txBox="1"/>
          <p:nvPr/>
        </p:nvSpPr>
        <p:spPr>
          <a:xfrm>
            <a:off x="981075" y="4853464"/>
            <a:ext cx="2133600" cy="923330"/>
          </a:xfrm>
          <a:prstGeom prst="rect">
            <a:avLst/>
          </a:prstGeom>
          <a:noFill/>
        </p:spPr>
        <p:txBody>
          <a:bodyPr wrap="square" rtlCol="0">
            <a:spAutoFit/>
          </a:bodyPr>
          <a:lstStyle/>
          <a:p>
            <a:r>
              <a:rPr lang="en-US" dirty="0" smtClean="0"/>
              <a:t>Content enclosed by curly brackets is the Declaration Block</a:t>
            </a:r>
            <a:endParaRPr lang="en-US" dirty="0"/>
          </a:p>
        </p:txBody>
      </p:sp>
      <p:cxnSp>
        <p:nvCxnSpPr>
          <p:cNvPr id="10" name="Straight Arrow Connector 9"/>
          <p:cNvCxnSpPr>
            <a:stCxn id="7" idx="3"/>
          </p:cNvCxnSpPr>
          <p:nvPr/>
        </p:nvCxnSpPr>
        <p:spPr>
          <a:xfrm>
            <a:off x="2667000" y="4186768"/>
            <a:ext cx="1371600" cy="15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76600" y="4800600"/>
            <a:ext cx="1066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592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Blocks</a:t>
            </a:r>
            <a:endParaRPr lang="en-US" dirty="0"/>
          </a:p>
        </p:txBody>
      </p:sp>
      <p:sp>
        <p:nvSpPr>
          <p:cNvPr id="3" name="Content Placeholder 2"/>
          <p:cNvSpPr>
            <a:spLocks noGrp="1"/>
          </p:cNvSpPr>
          <p:nvPr>
            <p:ph idx="1"/>
          </p:nvPr>
        </p:nvSpPr>
        <p:spPr>
          <a:xfrm>
            <a:off x="381000" y="1412875"/>
            <a:ext cx="8382000" cy="3397853"/>
          </a:xfrm>
        </p:spPr>
        <p:txBody>
          <a:bodyPr/>
          <a:lstStyle/>
          <a:p>
            <a:r>
              <a:rPr lang="en-US" dirty="0" smtClean="0"/>
              <a:t>The Declaration Block defines the styles that will be applied to the Selected elements.</a:t>
            </a:r>
          </a:p>
          <a:p>
            <a:r>
              <a:rPr lang="en-US" dirty="0" smtClean="0"/>
              <a:t>The Declaration Block consists of one or more declarations.</a:t>
            </a:r>
          </a:p>
          <a:p>
            <a:r>
              <a:rPr lang="en-US" dirty="0" smtClean="0"/>
              <a:t>Each declaration consists of a property followed by a colon, then a value.</a:t>
            </a:r>
          </a:p>
          <a:p>
            <a:r>
              <a:rPr lang="en-US" dirty="0" smtClean="0"/>
              <a:t>Declarations are separated by semicolons.</a:t>
            </a:r>
            <a:endParaRPr lang="en-US" dirty="0"/>
          </a:p>
        </p:txBody>
      </p:sp>
    </p:spTree>
    <p:extLst>
      <p:ext uri="{BB962C8B-B14F-4D97-AF65-F5344CB8AC3E}">
        <p14:creationId xmlns:p14="http://schemas.microsoft.com/office/powerpoint/2010/main" val="35181586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 Values</a:t>
            </a:r>
            <a:endParaRPr lang="en-US" dirty="0"/>
          </a:p>
        </p:txBody>
      </p:sp>
      <p:sp>
        <p:nvSpPr>
          <p:cNvPr id="3" name="Content Placeholder 2"/>
          <p:cNvSpPr>
            <a:spLocks noGrp="1"/>
          </p:cNvSpPr>
          <p:nvPr>
            <p:ph idx="1"/>
          </p:nvPr>
        </p:nvSpPr>
        <p:spPr>
          <a:xfrm>
            <a:off x="381000" y="1412875"/>
            <a:ext cx="8382000" cy="2856167"/>
          </a:xfrm>
        </p:spPr>
        <p:txBody>
          <a:bodyPr/>
          <a:lstStyle/>
          <a:p>
            <a:r>
              <a:rPr lang="en-US" dirty="0" smtClean="0"/>
              <a:t>In the below example, the Declaration Block consists of two declarations.</a:t>
            </a:r>
          </a:p>
          <a:p>
            <a:r>
              <a:rPr lang="en-US" dirty="0" smtClean="0"/>
              <a:t>The first specifies the color property and assigns a value of navy.</a:t>
            </a:r>
          </a:p>
          <a:p>
            <a:r>
              <a:rPr lang="en-US" dirty="0" smtClean="0"/>
              <a:t>The second specifies the font-style property and assigns a value of italic.</a:t>
            </a:r>
            <a:endParaRPr lang="en-US" dirty="0"/>
          </a:p>
        </p:txBody>
      </p:sp>
      <p:sp>
        <p:nvSpPr>
          <p:cNvPr id="4" name="TextBox 3"/>
          <p:cNvSpPr txBox="1"/>
          <p:nvPr/>
        </p:nvSpPr>
        <p:spPr>
          <a:xfrm>
            <a:off x="2438400" y="4572000"/>
            <a:ext cx="3505200" cy="1477328"/>
          </a:xfrm>
          <a:prstGeom prst="rect">
            <a:avLst/>
          </a:prstGeom>
          <a:solidFill>
            <a:schemeClr val="tx1"/>
          </a:solid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p  {</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color: navy;</a:t>
            </a:r>
          </a:p>
          <a:p>
            <a:r>
              <a:rPr lang="en-US" dirty="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Arial" panose="020B0604020202020204" pitchFamily="34" charset="0"/>
                <a:cs typeface="Arial" panose="020B0604020202020204" pitchFamily="34" charset="0"/>
              </a:rPr>
              <a:t>font-style:  italic;</a:t>
            </a:r>
          </a:p>
          <a:p>
            <a:r>
              <a:rPr lang="en-US" dirty="0" smtClean="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165843160"/>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F8B5597-8DEE-40B6-9433-C71B3EC39D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textured design)</Template>
  <TotalTime>1247</TotalTime>
  <Words>1495</Words>
  <Application>Microsoft Office PowerPoint</Application>
  <PresentationFormat>On-screen Show (4:3)</PresentationFormat>
  <Paragraphs>220</Paragraphs>
  <Slides>29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Courier New</vt:lpstr>
      <vt:lpstr>Wingdings</vt:lpstr>
      <vt:lpstr>Blue Segoe 4-3 template-template_April-17-2007</vt:lpstr>
      <vt:lpstr>White with Courier font for code slides</vt:lpstr>
      <vt:lpstr>jQuery Chapter 2   </vt:lpstr>
      <vt:lpstr>Introduction</vt:lpstr>
      <vt:lpstr>What is CSS</vt:lpstr>
      <vt:lpstr>Three Ways to Include CSS</vt:lpstr>
      <vt:lpstr>Examples</vt:lpstr>
      <vt:lpstr>Examples</vt:lpstr>
      <vt:lpstr>CSS Rules</vt:lpstr>
      <vt:lpstr>Declaration Blocks</vt:lpstr>
      <vt:lpstr>Properties : Values</vt:lpstr>
      <vt:lpstr>Types of CSS Selectors</vt:lpstr>
      <vt:lpstr>Type Selector</vt:lpstr>
      <vt:lpstr>Class Selector</vt:lpstr>
      <vt:lpstr>ID Selector</vt:lpstr>
      <vt:lpstr>Descendant Selectors</vt:lpstr>
      <vt:lpstr>Child Selectors</vt:lpstr>
      <vt:lpstr>First, Last, and Nth Child Selectors</vt:lpstr>
      <vt:lpstr>Not Selector</vt:lpstr>
      <vt:lpstr>Attribute Selector</vt:lpstr>
      <vt:lpstr>Creating jQuery Selections</vt:lpstr>
      <vt:lpstr>jQuery Examples</vt:lpstr>
      <vt:lpstr>jQuery Examples</vt:lpstr>
      <vt:lpstr>More Examples</vt:lpstr>
      <vt:lpstr>Extended jQuery Selectors</vt:lpstr>
      <vt:lpstr>Attribute Not Equal Selector</vt:lpstr>
      <vt:lpstr>First Selector</vt:lpstr>
      <vt:lpstr>Last Selector</vt:lpstr>
      <vt:lpstr>Element at Index Selector</vt:lpstr>
      <vt:lpstr>Even and Odd Selectors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Chapter 1</dc:title>
  <dc:creator>.</dc:creator>
  <cp:keywords/>
  <cp:lastModifiedBy>.</cp:lastModifiedBy>
  <cp:revision>54</cp:revision>
  <dcterms:created xsi:type="dcterms:W3CDTF">2014-10-30T15:09:55Z</dcterms:created>
  <dcterms:modified xsi:type="dcterms:W3CDTF">2015-01-14T21:23:13Z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TC102867819990</vt:lpwstr>
  </property>
</Properties>
</file>